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10"/>
  </p:notesMasterIdLst>
  <p:handoutMasterIdLst>
    <p:handoutMasterId r:id="rId11"/>
  </p:handoutMasterIdLst>
  <p:sldIdLst>
    <p:sldId id="494" r:id="rId3"/>
    <p:sldId id="496" r:id="rId4"/>
    <p:sldId id="495" r:id="rId5"/>
    <p:sldId id="498" r:id="rId6"/>
    <p:sldId id="501" r:id="rId7"/>
    <p:sldId id="502" r:id="rId8"/>
    <p:sldId id="474" r:id="rId9"/>
  </p:sldIdLst>
  <p:sldSz cx="12192000" cy="6858000"/>
  <p:notesSz cx="67945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9BE54B-B563-4A59-BA8A-B606E95BB199}">
          <p14:sldIdLst>
            <p14:sldId id="494"/>
            <p14:sldId id="496"/>
            <p14:sldId id="495"/>
            <p14:sldId id="498"/>
            <p14:sldId id="501"/>
            <p14:sldId id="502"/>
            <p14:sldId id="474"/>
          </p14:sldIdLst>
        </p14:section>
      </p14:sectionLst>
    </p:ext>
    <p:ext uri="{EFAFB233-063F-42B5-8137-9DF3F51BA10A}">
      <p15:sldGuideLst xmlns:p15="http://schemas.microsoft.com/office/powerpoint/2012/main">
        <p15:guide id="1" orient="horz" pos="300" userDrawn="1">
          <p15:clr>
            <a:srgbClr val="A4A3A4"/>
          </p15:clr>
        </p15:guide>
        <p15:guide id="2" pos="597" userDrawn="1">
          <p15:clr>
            <a:srgbClr val="A4A3A4"/>
          </p15:clr>
        </p15:guide>
        <p15:guide id="4" pos="728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ara Soltan" initials="LS" lastIdx="10" clrIdx="6">
    <p:extLst>
      <p:ext uri="{19B8F6BF-5375-455C-9EA6-DF929625EA0E}">
        <p15:presenceInfo xmlns:p15="http://schemas.microsoft.com/office/powerpoint/2012/main" userId="S-1-5-21-3616197394-2044220420-2071362314-44253" providerId="AD"/>
      </p:ext>
    </p:extLst>
  </p:cmAuthor>
  <p:cmAuthor id="1" name="Author" initials="A" lastIdx="97" clrIdx="0"/>
  <p:cmAuthor id="2" name="Lucy Hilton" initials="LH" lastIdx="79" clrIdx="1">
    <p:extLst/>
  </p:cmAuthor>
  <p:cmAuthor id="3" name="Microsoft Office User" initials="Office" lastIdx="0" clrIdx="2">
    <p:extLst/>
  </p:cmAuthor>
  <p:cmAuthor id="4" name="Marie Lake" initials="ML" lastIdx="5" clrIdx="3">
    <p:extLst/>
  </p:cmAuthor>
  <p:cmAuthor id="5" name="Dave Payne" initials="DP" lastIdx="1" clrIdx="4">
    <p:extLst>
      <p:ext uri="{19B8F6BF-5375-455C-9EA6-DF929625EA0E}">
        <p15:presenceInfo xmlns:p15="http://schemas.microsoft.com/office/powerpoint/2012/main" userId="S-1-5-21-3616197394-2044220420-2071362314-23758" providerId="AD"/>
      </p:ext>
    </p:extLst>
  </p:cmAuthor>
  <p:cmAuthor id="6" name="Beth Lysaght" initials="BL" lastIdx="12" clrIdx="5">
    <p:extLst>
      <p:ext uri="{19B8F6BF-5375-455C-9EA6-DF929625EA0E}">
        <p15:presenceInfo xmlns:p15="http://schemas.microsoft.com/office/powerpoint/2012/main" userId="S-1-5-21-3616197394-2044220420-2071362314-399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5C3DC"/>
    <a:srgbClr val="8DC3DA"/>
    <a:srgbClr val="B4D2CF"/>
    <a:srgbClr val="FFE697"/>
    <a:srgbClr val="D8B6CA"/>
    <a:srgbClr val="DCC7D3"/>
    <a:srgbClr val="75B8B1"/>
    <a:srgbClr val="F0AA5B"/>
    <a:srgbClr val="F0C09D"/>
    <a:srgbClr val="B5BB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46" autoAdjust="0"/>
    <p:restoredTop sz="55491" autoAdjust="0"/>
  </p:normalViewPr>
  <p:slideViewPr>
    <p:cSldViewPr snapToGrid="0" snapToObjects="1">
      <p:cViewPr varScale="1">
        <p:scale>
          <a:sx n="55" d="100"/>
          <a:sy n="55" d="100"/>
        </p:scale>
        <p:origin x="78" y="486"/>
      </p:cViewPr>
      <p:guideLst>
        <p:guide orient="horz" pos="300"/>
        <p:guide pos="597"/>
        <p:guide pos="728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2" d="100"/>
          <a:sy n="102" d="100"/>
        </p:scale>
        <p:origin x="352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7020"/>
          </a:xfrm>
          <a:prstGeom prst="rect">
            <a:avLst/>
          </a:prstGeom>
        </p:spPr>
        <p:txBody>
          <a:bodyPr vert="horz" lIns="91434" tIns="45717" rIns="91434" bIns="45717" rtlCol="0"/>
          <a:lstStyle>
            <a:lvl1pPr algn="l">
              <a:defRPr sz="1200"/>
            </a:lvl1pPr>
          </a:lstStyle>
          <a:p>
            <a:endParaRPr lang="en-GB"/>
          </a:p>
        </p:txBody>
      </p:sp>
      <p:sp>
        <p:nvSpPr>
          <p:cNvPr id="3" name="Date Placeholder 2"/>
          <p:cNvSpPr>
            <a:spLocks noGrp="1"/>
          </p:cNvSpPr>
          <p:nvPr>
            <p:ph type="dt" sz="quarter" idx="1"/>
          </p:nvPr>
        </p:nvSpPr>
        <p:spPr>
          <a:xfrm>
            <a:off x="3848646" y="1"/>
            <a:ext cx="2944283" cy="497020"/>
          </a:xfrm>
          <a:prstGeom prst="rect">
            <a:avLst/>
          </a:prstGeom>
        </p:spPr>
        <p:txBody>
          <a:bodyPr vert="horz" lIns="91434" tIns="45717" rIns="91434" bIns="45717" rtlCol="0"/>
          <a:lstStyle>
            <a:lvl1pPr algn="r">
              <a:defRPr sz="1200"/>
            </a:lvl1pPr>
          </a:lstStyle>
          <a:p>
            <a:fld id="{98BE9D15-D4D2-41DC-8888-DC1F557EBEBA}" type="datetimeFigureOut">
              <a:rPr lang="en-GB" smtClean="0"/>
              <a:t>29/10/2019</a:t>
            </a:fld>
            <a:endParaRPr lang="en-GB"/>
          </a:p>
        </p:txBody>
      </p:sp>
      <p:sp>
        <p:nvSpPr>
          <p:cNvPr id="4" name="Footer Placeholder 3"/>
          <p:cNvSpPr>
            <a:spLocks noGrp="1"/>
          </p:cNvSpPr>
          <p:nvPr>
            <p:ph type="ftr" sz="quarter" idx="2"/>
          </p:nvPr>
        </p:nvSpPr>
        <p:spPr>
          <a:xfrm>
            <a:off x="0" y="9408982"/>
            <a:ext cx="2944283" cy="497019"/>
          </a:xfrm>
          <a:prstGeom prst="rect">
            <a:avLst/>
          </a:prstGeom>
        </p:spPr>
        <p:txBody>
          <a:bodyPr vert="horz" lIns="91434" tIns="45717" rIns="91434" bIns="45717" rtlCol="0" anchor="b"/>
          <a:lstStyle>
            <a:lvl1pPr algn="l">
              <a:defRPr sz="1200"/>
            </a:lvl1pPr>
          </a:lstStyle>
          <a:p>
            <a:endParaRPr lang="en-GB"/>
          </a:p>
        </p:txBody>
      </p:sp>
      <p:sp>
        <p:nvSpPr>
          <p:cNvPr id="5" name="Slide Number Placeholder 4"/>
          <p:cNvSpPr>
            <a:spLocks noGrp="1"/>
          </p:cNvSpPr>
          <p:nvPr>
            <p:ph type="sldNum" sz="quarter" idx="3"/>
          </p:nvPr>
        </p:nvSpPr>
        <p:spPr>
          <a:xfrm>
            <a:off x="3848646" y="9408982"/>
            <a:ext cx="2944283" cy="497019"/>
          </a:xfrm>
          <a:prstGeom prst="rect">
            <a:avLst/>
          </a:prstGeom>
        </p:spPr>
        <p:txBody>
          <a:bodyPr vert="horz" lIns="91434" tIns="45717" rIns="91434" bIns="45717" rtlCol="0" anchor="b"/>
          <a:lstStyle>
            <a:lvl1pPr algn="r">
              <a:defRPr sz="1200"/>
            </a:lvl1pPr>
          </a:lstStyle>
          <a:p>
            <a:fld id="{888A4225-F542-4D1B-B2AF-A7384EBA44F5}" type="slidenum">
              <a:rPr lang="en-GB" smtClean="0"/>
              <a:t>‹#›</a:t>
            </a:fld>
            <a:endParaRPr lang="en-GB"/>
          </a:p>
        </p:txBody>
      </p:sp>
    </p:spTree>
    <p:extLst>
      <p:ext uri="{BB962C8B-B14F-4D97-AF65-F5344CB8AC3E}">
        <p14:creationId xmlns:p14="http://schemas.microsoft.com/office/powerpoint/2010/main" val="156149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7020"/>
          </a:xfrm>
          <a:prstGeom prst="rect">
            <a:avLst/>
          </a:prstGeom>
        </p:spPr>
        <p:txBody>
          <a:bodyPr vert="horz" lIns="91434" tIns="45717" rIns="91434" bIns="45717" rtlCol="0"/>
          <a:lstStyle>
            <a:lvl1pPr algn="l">
              <a:defRPr sz="1200"/>
            </a:lvl1pPr>
          </a:lstStyle>
          <a:p>
            <a:endParaRPr lang="en-US"/>
          </a:p>
        </p:txBody>
      </p:sp>
      <p:sp>
        <p:nvSpPr>
          <p:cNvPr id="3" name="Date Placeholder 2"/>
          <p:cNvSpPr>
            <a:spLocks noGrp="1"/>
          </p:cNvSpPr>
          <p:nvPr>
            <p:ph type="dt" idx="1"/>
          </p:nvPr>
        </p:nvSpPr>
        <p:spPr>
          <a:xfrm>
            <a:off x="3848646" y="1"/>
            <a:ext cx="2944283" cy="497020"/>
          </a:xfrm>
          <a:prstGeom prst="rect">
            <a:avLst/>
          </a:prstGeom>
        </p:spPr>
        <p:txBody>
          <a:bodyPr vert="horz" lIns="91434" tIns="45717" rIns="91434" bIns="45717" rtlCol="0"/>
          <a:lstStyle>
            <a:lvl1pPr algn="r">
              <a:defRPr sz="1200"/>
            </a:lvl1pPr>
          </a:lstStyle>
          <a:p>
            <a:fld id="{B34174C4-A06B-3447-90E2-58802CFE639E}" type="datetimeFigureOut">
              <a:rPr lang="en-US" smtClean="0"/>
              <a:t>10/29/2019</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34" tIns="45717" rIns="91434" bIns="45717" rtlCol="0" anchor="ctr"/>
          <a:lstStyle/>
          <a:p>
            <a:endParaRPr lang="en-US"/>
          </a:p>
        </p:txBody>
      </p:sp>
      <p:sp>
        <p:nvSpPr>
          <p:cNvPr id="5" name="Notes Placeholder 4"/>
          <p:cNvSpPr>
            <a:spLocks noGrp="1"/>
          </p:cNvSpPr>
          <p:nvPr>
            <p:ph type="body" sz="quarter" idx="3"/>
          </p:nvPr>
        </p:nvSpPr>
        <p:spPr>
          <a:xfrm>
            <a:off x="679450" y="4767263"/>
            <a:ext cx="5435600" cy="3900488"/>
          </a:xfrm>
          <a:prstGeom prst="rect">
            <a:avLst/>
          </a:prstGeom>
        </p:spPr>
        <p:txBody>
          <a:bodyPr vert="horz" lIns="91434" tIns="45717" rIns="91434"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08982"/>
            <a:ext cx="2944283" cy="497019"/>
          </a:xfrm>
          <a:prstGeom prst="rect">
            <a:avLst/>
          </a:prstGeom>
        </p:spPr>
        <p:txBody>
          <a:bodyPr vert="horz" lIns="91434" tIns="45717" rIns="91434" bIns="45717" rtlCol="0" anchor="b"/>
          <a:lstStyle>
            <a:lvl1pPr algn="l">
              <a:defRPr sz="1200"/>
            </a:lvl1pPr>
          </a:lstStyle>
          <a:p>
            <a:endParaRPr lang="en-US"/>
          </a:p>
        </p:txBody>
      </p:sp>
      <p:sp>
        <p:nvSpPr>
          <p:cNvPr id="7" name="Slide Number Placeholder 6"/>
          <p:cNvSpPr>
            <a:spLocks noGrp="1"/>
          </p:cNvSpPr>
          <p:nvPr>
            <p:ph type="sldNum" sz="quarter" idx="5"/>
          </p:nvPr>
        </p:nvSpPr>
        <p:spPr>
          <a:xfrm>
            <a:off x="3848646" y="9408982"/>
            <a:ext cx="2944283" cy="497019"/>
          </a:xfrm>
          <a:prstGeom prst="rect">
            <a:avLst/>
          </a:prstGeom>
        </p:spPr>
        <p:txBody>
          <a:bodyPr vert="horz" lIns="91434" tIns="45717" rIns="91434" bIns="45717" rtlCol="0" anchor="b"/>
          <a:lstStyle>
            <a:lvl1pPr algn="r">
              <a:defRPr sz="1200"/>
            </a:lvl1pPr>
          </a:lstStyle>
          <a:p>
            <a:fld id="{C9333599-DF73-1C49-B1E2-DAE95A1521E0}" type="slidenum">
              <a:rPr lang="en-US" smtClean="0"/>
              <a:t>‹#›</a:t>
            </a:fld>
            <a:endParaRPr lang="en-US"/>
          </a:p>
        </p:txBody>
      </p:sp>
    </p:spTree>
    <p:extLst>
      <p:ext uri="{BB962C8B-B14F-4D97-AF65-F5344CB8AC3E}">
        <p14:creationId xmlns:p14="http://schemas.microsoft.com/office/powerpoint/2010/main" val="152137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C3jAoEhTOS4"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areers.icaew.co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C3jAoEhTOS4"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youtube.com/watch?v=gra9UnsgJI4&amp;t=2s" TargetMode="External"/><Relationship Id="rId4" Type="http://schemas.openxmlformats.org/officeDocument/2006/relationships/hyperlink" Target="https://careers.icaew.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1</a:t>
            </a:fld>
            <a:endParaRPr lang="en-US"/>
          </a:p>
        </p:txBody>
      </p:sp>
    </p:spTree>
    <p:extLst>
      <p:ext uri="{BB962C8B-B14F-4D97-AF65-F5344CB8AC3E}">
        <p14:creationId xmlns:p14="http://schemas.microsoft.com/office/powerpoint/2010/main" val="1968829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ACTIONS: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smtClean="0"/>
              <a:t>Ask students what they think an accountant does.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b="0" baseline="0" dirty="0" smtClean="0"/>
              <a:t>Use this question to dispel the myths that accountants purely deal with number crunching and spreadsheets. </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b="0" baseline="0" dirty="0" smtClean="0"/>
              <a:t>Three points to dispel myths:</a:t>
            </a:r>
          </a:p>
          <a:p>
            <a:pPr marL="1600200" marR="0" lvl="3"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smtClean="0"/>
              <a:t>Accountants use their skills to help companies innovate, grow and create ambitious strategies for the future. They analyse how an organisation is performing by looking at how money flows in and out, and measuring the value of their assets. </a:t>
            </a:r>
          </a:p>
          <a:p>
            <a:pPr marL="1600200" marR="0" lvl="3"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smtClean="0"/>
              <a:t>Accountants are often involved in the biggest strategic decisions. Companies turn to them when they want to launch a new product, buy another company, or improve the way they operate. </a:t>
            </a:r>
          </a:p>
          <a:p>
            <a:pPr marL="1600200" marR="0" lvl="3" indent="-228600" algn="l" defTabSz="914400" rtl="0" eaLnBrk="1" fontAlgn="auto" latinLnBrk="0" hangingPunct="1">
              <a:lnSpc>
                <a:spcPct val="100000"/>
              </a:lnSpc>
              <a:spcBef>
                <a:spcPts val="0"/>
              </a:spcBef>
              <a:spcAft>
                <a:spcPts val="0"/>
              </a:spcAft>
              <a:buClrTx/>
              <a:buSzTx/>
              <a:buFont typeface="+mj-lt"/>
              <a:buAutoNum type="arabicPeriod"/>
              <a:tabLst/>
              <a:defRPr/>
            </a:pPr>
            <a:r>
              <a:rPr lang="en-GB" baseline="0" dirty="0" smtClean="0"/>
              <a:t>Accountants work in every sector, from premier league football clubs to multi-national companies like ASOS.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 </a:t>
            </a:r>
            <a:endParaRPr lang="en-GB" dirty="0" smtClean="0"/>
          </a:p>
          <a:p>
            <a:r>
              <a:rPr lang="en-GB" b="1" dirty="0" smtClean="0"/>
              <a:t>FAQs from students</a:t>
            </a:r>
          </a:p>
          <a:p>
            <a:endParaRPr lang="en-GB" dirty="0" smtClean="0"/>
          </a:p>
          <a:p>
            <a:pPr marL="171450" indent="-171450">
              <a:buFont typeface="Arial" panose="020B0604020202020204" pitchFamily="34" charset="0"/>
              <a:buChar char="•"/>
            </a:pPr>
            <a:r>
              <a:rPr lang="en-GB" i="0" dirty="0" smtClean="0">
                <a:solidFill>
                  <a:srgbClr val="FF0000"/>
                </a:solidFill>
              </a:rPr>
              <a:t>What is</a:t>
            </a:r>
            <a:r>
              <a:rPr lang="en-GB" i="0" baseline="0" dirty="0" smtClean="0">
                <a:solidFill>
                  <a:srgbClr val="FF0000"/>
                </a:solidFill>
              </a:rPr>
              <a:t> the ACA qualification?</a:t>
            </a:r>
          </a:p>
          <a:p>
            <a:pPr marL="628650" lvl="1" indent="-171450">
              <a:buFont typeface="Courier New" panose="02070309020205020404" pitchFamily="49" charset="0"/>
              <a:buChar char="o"/>
            </a:pPr>
            <a:r>
              <a:rPr lang="en-GB" i="0" dirty="0" smtClean="0">
                <a:solidFill>
                  <a:srgbClr val="FF0000"/>
                </a:solidFill>
              </a:rPr>
              <a:t>The ACA (Associate Chartered Accountant) is a professional</a:t>
            </a:r>
            <a:r>
              <a:rPr lang="en-GB" i="0" baseline="0" dirty="0" smtClean="0">
                <a:solidFill>
                  <a:srgbClr val="FF0000"/>
                </a:solidFill>
              </a:rPr>
              <a:t> qualification from the ICAEW and is highly respected in the business world.</a:t>
            </a:r>
          </a:p>
          <a:p>
            <a:pPr marL="628650" lvl="1" indent="-171450">
              <a:buFont typeface="Courier New" panose="02070309020205020404" pitchFamily="49" charset="0"/>
              <a:buChar char="o"/>
            </a:pPr>
            <a:r>
              <a:rPr lang="en-GB" i="0" baseline="0" dirty="0" smtClean="0">
                <a:solidFill>
                  <a:srgbClr val="FF0000"/>
                </a:solidFill>
              </a:rPr>
              <a:t>Those who are ACA qualified can use the letters ‘ACA’ after their name. The title reassures employers and organisations of their competence, and makes them trusted professionals.</a:t>
            </a:r>
          </a:p>
          <a:p>
            <a:pPr marL="457200" lvl="1" indent="0">
              <a:buFont typeface="Arial" panose="020B0604020202020204" pitchFamily="34" charset="0"/>
              <a:buNone/>
            </a:pPr>
            <a:endParaRPr lang="en-GB" i="0" dirty="0" smtClean="0">
              <a:solidFill>
                <a:srgbClr val="FF0000"/>
              </a:solidFill>
            </a:endParaRPr>
          </a:p>
          <a:p>
            <a:pPr marL="171450" indent="-171450">
              <a:buFont typeface="Arial" panose="020B0604020202020204" pitchFamily="34" charset="0"/>
              <a:buChar char="•"/>
            </a:pPr>
            <a:r>
              <a:rPr lang="en-GB" dirty="0" smtClean="0"/>
              <a:t>What does ‘chartered’ mean?</a:t>
            </a:r>
          </a:p>
          <a:p>
            <a:pPr marL="628650" lvl="1" indent="-171450">
              <a:buFont typeface="Courier New" panose="02070309020205020404" pitchFamily="49" charset="0"/>
              <a:buChar char="o"/>
            </a:pPr>
            <a:r>
              <a:rPr lang="en-US" dirty="0" smtClean="0"/>
              <a:t>Being ‘chartered’ is a badge of credibility and quality that was given to the ICAEW by The Queen.</a:t>
            </a:r>
          </a:p>
          <a:p>
            <a:pPr marL="457200" lvl="1" indent="0">
              <a:buFont typeface="Courier New" panose="02070309020205020404" pitchFamily="49" charset="0"/>
              <a:buNone/>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Where can I find</a:t>
            </a:r>
            <a:r>
              <a:rPr lang="en-US" baseline="0" dirty="0" smtClean="0"/>
              <a:t> out more information?</a:t>
            </a:r>
            <a:endParaRPr lang="en-US" dirty="0" smtClean="0"/>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dirty="0" smtClean="0"/>
              <a:t>ICAEW</a:t>
            </a:r>
            <a:r>
              <a:rPr lang="en-US" baseline="0" dirty="0" smtClean="0"/>
              <a:t> Careers video - </a:t>
            </a:r>
            <a:r>
              <a:rPr lang="en-GB" dirty="0" smtClean="0">
                <a:hlinkClick r:id="rId3"/>
              </a:rPr>
              <a:t>https://www.youtube.com/watch?v=C3jAoEhTOS4</a:t>
            </a:r>
            <a:endParaRPr lang="en-GB" dirty="0" smtClean="0"/>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dirty="0" smtClean="0"/>
              <a:t>Visit </a:t>
            </a:r>
            <a:r>
              <a:rPr lang="en-GB" dirty="0" smtClean="0">
                <a:hlinkClick r:id="rId4"/>
              </a:rPr>
              <a:t>https://careers.icaew.com/</a:t>
            </a:r>
            <a:endParaRPr lang="en-US" dirty="0" smtClean="0"/>
          </a:p>
          <a:p>
            <a:endParaRPr lang="en-GB" dirty="0"/>
          </a:p>
        </p:txBody>
      </p:sp>
      <p:sp>
        <p:nvSpPr>
          <p:cNvPr id="4" name="Slide Number Placeholder 3"/>
          <p:cNvSpPr>
            <a:spLocks noGrp="1"/>
          </p:cNvSpPr>
          <p:nvPr>
            <p:ph type="sldNum" sz="quarter" idx="10"/>
          </p:nvPr>
        </p:nvSpPr>
        <p:spPr/>
        <p:txBody>
          <a:bodyPr/>
          <a:lstStyle/>
          <a:p>
            <a:fld id="{C9333599-DF73-1C49-B1E2-DAE95A1521E0}" type="slidenum">
              <a:rPr lang="en-US" smtClean="0"/>
              <a:t>2</a:t>
            </a:fld>
            <a:endParaRPr lang="en-US"/>
          </a:p>
        </p:txBody>
      </p:sp>
    </p:spTree>
    <p:extLst>
      <p:ext uri="{BB962C8B-B14F-4D97-AF65-F5344CB8AC3E}">
        <p14:creationId xmlns:p14="http://schemas.microsoft.com/office/powerpoint/2010/main" val="2620583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NB: All information regarding how to take part will be given to students once they log on to the online portal after they register their team.</a:t>
            </a:r>
          </a:p>
          <a:p>
            <a:endParaRPr lang="en-GB" b="1" baseline="0" dirty="0" smtClean="0"/>
          </a:p>
          <a:p>
            <a:r>
              <a:rPr lang="en-GB" b="1" baseline="0" dirty="0" smtClean="0">
                <a:solidFill>
                  <a:srgbClr val="FF0000"/>
                </a:solidFill>
              </a:rPr>
              <a:t>FAQs from students</a:t>
            </a:r>
          </a:p>
          <a:p>
            <a:endParaRPr lang="en-GB" baseline="0" dirty="0" smtClean="0">
              <a:solidFill>
                <a:srgbClr val="FF0000"/>
              </a:solidFill>
            </a:endParaRPr>
          </a:p>
          <a:p>
            <a:pPr marL="171450" indent="-171450">
              <a:buFont typeface="Arial" panose="020B0604020202020204" pitchFamily="34" charset="0"/>
              <a:buChar char="•"/>
            </a:pPr>
            <a:r>
              <a:rPr lang="en-GB" dirty="0" smtClean="0">
                <a:solidFill>
                  <a:srgbClr val="FF0000"/>
                </a:solidFill>
              </a:rPr>
              <a:t>What does BASE stand for?</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Business Accounting Skills Education.</a:t>
            </a:r>
          </a:p>
          <a:p>
            <a:pPr marL="457200" marR="0" lvl="1"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en-GB" dirty="0" smtClean="0">
              <a:solidFill>
                <a:srgbClr val="FF0000"/>
              </a:solidFill>
            </a:endParaRPr>
          </a:p>
          <a:p>
            <a:pPr marL="171450" indent="-171450">
              <a:buFont typeface="Arial" panose="020B0604020202020204" pitchFamily="34" charset="0"/>
              <a:buChar char="•"/>
            </a:pPr>
            <a:r>
              <a:rPr lang="en-GB" dirty="0" smtClean="0">
                <a:solidFill>
                  <a:srgbClr val="FF0000"/>
                </a:solidFill>
              </a:rPr>
              <a:t>What is the </a:t>
            </a:r>
            <a:r>
              <a:rPr lang="en-GB" baseline="0" dirty="0" smtClean="0">
                <a:solidFill>
                  <a:srgbClr val="FF0000"/>
                </a:solidFill>
              </a:rPr>
              <a:t>online game?</a:t>
            </a:r>
          </a:p>
          <a:p>
            <a:pPr marL="628650" lvl="1" indent="-171450">
              <a:buFont typeface="Courier New" panose="02070309020205020404" pitchFamily="49" charset="0"/>
              <a:buChar char="o"/>
            </a:pPr>
            <a:r>
              <a:rPr lang="en-GB" sz="1200" kern="1200" dirty="0" smtClean="0">
                <a:solidFill>
                  <a:schemeClr val="tx1"/>
                </a:solidFill>
                <a:effectLst/>
                <a:latin typeface="+mn-lt"/>
                <a:ea typeface="+mn-ea"/>
                <a:cs typeface="+mn-cs"/>
              </a:rPr>
              <a:t>This game gives students a range of scenarios a chartered accountant may experience during their career. After each section, teams choose how they would respond to situations from the options available. </a:t>
            </a:r>
          </a:p>
          <a:p>
            <a:pPr marL="457200" lvl="1" indent="0">
              <a:buFont typeface="Courier New" panose="02070309020205020404" pitchFamily="49" charset="0"/>
              <a:buNone/>
            </a:pPr>
            <a:endParaRPr lang="en-GB" baseline="0" dirty="0" smtClean="0">
              <a:solidFill>
                <a:srgbClr val="FF0000"/>
              </a:solidFill>
            </a:endParaRPr>
          </a:p>
          <a:p>
            <a:pPr marL="171450" indent="-171450">
              <a:buFont typeface="Arial" panose="020B0604020202020204" pitchFamily="34" charset="0"/>
              <a:buChar char="•"/>
            </a:pPr>
            <a:r>
              <a:rPr lang="en-GB" baseline="0" dirty="0" smtClean="0">
                <a:solidFill>
                  <a:srgbClr val="FF0000"/>
                </a:solidFill>
              </a:rPr>
              <a:t>How are we put into teams?</a:t>
            </a:r>
          </a:p>
          <a:p>
            <a:pPr marL="628650" lvl="1" indent="-171450">
              <a:buFont typeface="Courier New" panose="02070309020205020404" pitchFamily="49" charset="0"/>
              <a:buChar char="o"/>
            </a:pPr>
            <a:r>
              <a:rPr lang="en-GB" baseline="0" dirty="0" smtClean="0">
                <a:solidFill>
                  <a:srgbClr val="FF0000"/>
                </a:solidFill>
              </a:rPr>
              <a:t>It’s up to the teacher how the teams are allocated.</a:t>
            </a:r>
          </a:p>
          <a:p>
            <a:pPr marL="457200" lvl="1" indent="0">
              <a:buFont typeface="Courier New" panose="02070309020205020404" pitchFamily="49" charset="0"/>
              <a:buNone/>
            </a:pPr>
            <a:endParaRPr lang="en-GB" baseline="0" dirty="0" smtClean="0">
              <a:solidFill>
                <a:srgbClr val="FF0000"/>
              </a:solidFill>
            </a:endParaRPr>
          </a:p>
          <a:p>
            <a:pPr marL="171450" indent="-171450">
              <a:buFont typeface="Arial" panose="020B0604020202020204" pitchFamily="34" charset="0"/>
              <a:buChar char="•"/>
            </a:pPr>
            <a:r>
              <a:rPr lang="en-GB" dirty="0" smtClean="0">
                <a:solidFill>
                  <a:srgbClr val="FF0000"/>
                </a:solidFill>
              </a:rPr>
              <a:t>What’s the presentation</a:t>
            </a:r>
            <a:r>
              <a:rPr lang="en-GB" baseline="0" dirty="0" smtClean="0">
                <a:solidFill>
                  <a:srgbClr val="FF0000"/>
                </a:solidFill>
              </a:rPr>
              <a:t> on?</a:t>
            </a:r>
          </a:p>
          <a:p>
            <a:pPr marL="628650" lvl="1" indent="-171450">
              <a:buFont typeface="Courier New" panose="02070309020205020404" pitchFamily="49" charset="0"/>
              <a:buChar char="o"/>
            </a:pPr>
            <a:r>
              <a:rPr lang="en-GB" baseline="0" dirty="0" smtClean="0">
                <a:solidFill>
                  <a:srgbClr val="FF0000"/>
                </a:solidFill>
              </a:rPr>
              <a:t>The presentation will be linked to the situations in the online game, and will ask you to provide your recommendation to a situation.</a:t>
            </a:r>
          </a:p>
          <a:p>
            <a:pPr marL="457200" lvl="1" indent="0">
              <a:buFont typeface="Courier New" panose="02070309020205020404" pitchFamily="49" charset="0"/>
              <a:buNone/>
            </a:pPr>
            <a:endParaRPr lang="en-GB" baseline="0" dirty="0" smtClean="0">
              <a:solidFill>
                <a:srgbClr val="FF0000"/>
              </a:solidFill>
            </a:endParaRPr>
          </a:p>
          <a:p>
            <a:pPr marL="171450" indent="-171450">
              <a:buFont typeface="Arial" panose="020B0604020202020204" pitchFamily="34" charset="0"/>
              <a:buChar char="•"/>
            </a:pPr>
            <a:r>
              <a:rPr lang="en-GB" baseline="0" dirty="0" smtClean="0">
                <a:solidFill>
                  <a:srgbClr val="FF0000"/>
                </a:solidFill>
              </a:rPr>
              <a:t>What/where/when is the National Final?</a:t>
            </a:r>
          </a:p>
          <a:p>
            <a:pPr marL="628650" lvl="1" indent="-171450">
              <a:buFont typeface="Courier New" panose="02070309020205020404" pitchFamily="49" charset="0"/>
              <a:buChar char="o"/>
            </a:pPr>
            <a:r>
              <a:rPr lang="en-GB" baseline="0" dirty="0" smtClean="0">
                <a:solidFill>
                  <a:srgbClr val="FF0000"/>
                </a:solidFill>
              </a:rPr>
              <a:t>The National Final invites the top 24 teams from the across the UK to complete in one final challenge; to create and present a business strategy to a panel of judges. This will help determine who is crowned the National Champion.</a:t>
            </a:r>
          </a:p>
          <a:p>
            <a:pPr marL="628650" lvl="1" indent="-171450">
              <a:buFont typeface="Courier New" panose="02070309020205020404" pitchFamily="49" charset="0"/>
              <a:buChar char="o"/>
            </a:pPr>
            <a:r>
              <a:rPr lang="en-GB" baseline="0" dirty="0" smtClean="0">
                <a:solidFill>
                  <a:srgbClr val="FF0000"/>
                </a:solidFill>
              </a:rPr>
              <a:t>This year, the National Final takes place at The Queens Hotel in Leeds on 23-24 June 2020.</a:t>
            </a:r>
          </a:p>
          <a:p>
            <a:pPr marL="628650" lvl="1" indent="-171450">
              <a:buFont typeface="Arial" panose="020B0604020202020204" pitchFamily="34" charset="0"/>
              <a:buChar char="•"/>
            </a:pPr>
            <a:endParaRPr lang="en-GB" dirty="0">
              <a:solidFill>
                <a:srgbClr val="FF0000"/>
              </a:solidFill>
            </a:endParaRPr>
          </a:p>
        </p:txBody>
      </p:sp>
      <p:sp>
        <p:nvSpPr>
          <p:cNvPr id="4" name="Slide Number Placeholder 3"/>
          <p:cNvSpPr>
            <a:spLocks noGrp="1"/>
          </p:cNvSpPr>
          <p:nvPr>
            <p:ph type="sldNum" sz="quarter" idx="10"/>
          </p:nvPr>
        </p:nvSpPr>
        <p:spPr/>
        <p:txBody>
          <a:bodyPr/>
          <a:lstStyle/>
          <a:p>
            <a:fld id="{C9333599-DF73-1C49-B1E2-DAE95A1521E0}" type="slidenum">
              <a:rPr lang="en-US" smtClean="0"/>
              <a:t>3</a:t>
            </a:fld>
            <a:endParaRPr lang="en-US"/>
          </a:p>
        </p:txBody>
      </p:sp>
    </p:spTree>
    <p:extLst>
      <p:ext uri="{BB962C8B-B14F-4D97-AF65-F5344CB8AC3E}">
        <p14:creationId xmlns:p14="http://schemas.microsoft.com/office/powerpoint/2010/main" val="50626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FAQs from students</a:t>
            </a:r>
          </a:p>
          <a:p>
            <a:endParaRPr lang="en-GB" b="1" baseline="0" dirty="0" smtClean="0"/>
          </a:p>
          <a:p>
            <a:pPr marL="171450" indent="-171450">
              <a:buFont typeface="Arial" panose="020B0604020202020204" pitchFamily="34" charset="0"/>
              <a:buChar char="•"/>
            </a:pPr>
            <a:r>
              <a:rPr lang="en-GB" b="0" baseline="0" dirty="0" smtClean="0"/>
              <a:t>Who are the biggest employers?</a:t>
            </a:r>
          </a:p>
          <a:p>
            <a:pPr marL="628650" lvl="1" indent="-171450">
              <a:buFont typeface="Courier New" panose="02070309020205020404" pitchFamily="49" charset="0"/>
              <a:buChar char="o"/>
            </a:pPr>
            <a:r>
              <a:rPr lang="en-GB" b="0" baseline="0" dirty="0" smtClean="0"/>
              <a:t>Examples of previous employers include: PwC; EY; KPMG; BDO; The National Audit Office; Smith &amp; Williamson; </a:t>
            </a:r>
            <a:r>
              <a:rPr lang="en-GB" b="0" baseline="0" dirty="0" err="1" smtClean="0"/>
              <a:t>Saffery</a:t>
            </a:r>
            <a:r>
              <a:rPr lang="en-GB" b="0" baseline="0" dirty="0" smtClean="0"/>
              <a:t> </a:t>
            </a:r>
            <a:r>
              <a:rPr lang="en-GB" b="0" baseline="0" dirty="0" err="1" smtClean="0"/>
              <a:t>Champness</a:t>
            </a:r>
            <a:r>
              <a:rPr lang="en-GB" b="0" baseline="0" dirty="0" smtClean="0"/>
              <a:t>; RSM; </a:t>
            </a:r>
            <a:r>
              <a:rPr lang="en-GB" b="0" baseline="0" dirty="0" err="1" smtClean="0"/>
              <a:t>Mazars</a:t>
            </a:r>
            <a:r>
              <a:rPr lang="en-GB" b="0" baseline="0" dirty="0" smtClean="0"/>
              <a:t>.</a:t>
            </a:r>
          </a:p>
          <a:p>
            <a:pPr marL="457200" lvl="1" indent="0">
              <a:buFont typeface="Arial" panose="020B0604020202020204" pitchFamily="34" charset="0"/>
              <a:buNone/>
            </a:pPr>
            <a:endParaRPr lang="en-GB" b="0" baseline="0" dirty="0" smtClean="0"/>
          </a:p>
          <a:p>
            <a:pPr marL="171450" lvl="0" indent="-171450">
              <a:buFont typeface="Arial" panose="020B0604020202020204" pitchFamily="34" charset="0"/>
              <a:buChar char="•"/>
            </a:pPr>
            <a:r>
              <a:rPr lang="en-GB" b="0" baseline="0" dirty="0" smtClean="0"/>
              <a:t>What are the prizes?</a:t>
            </a:r>
          </a:p>
          <a:p>
            <a:pPr marL="628650" lvl="1" indent="-171450">
              <a:buFont typeface="Courier New" panose="02070309020205020404" pitchFamily="49" charset="0"/>
              <a:buChar char="o"/>
            </a:pPr>
            <a:r>
              <a:rPr lang="en-GB" b="0" baseline="0" dirty="0" smtClean="0"/>
              <a:t>See slide 6</a:t>
            </a:r>
          </a:p>
          <a:p>
            <a:endParaRPr lang="en-GB" b="0" baseline="0" dirty="0"/>
          </a:p>
          <a:p>
            <a:endParaRPr lang="en-GB" b="0" baseline="0" dirty="0" smtClean="0"/>
          </a:p>
        </p:txBody>
      </p:sp>
      <p:sp>
        <p:nvSpPr>
          <p:cNvPr id="4" name="Slide Number Placeholder 3"/>
          <p:cNvSpPr>
            <a:spLocks noGrp="1"/>
          </p:cNvSpPr>
          <p:nvPr>
            <p:ph type="sldNum" sz="quarter" idx="10"/>
          </p:nvPr>
        </p:nvSpPr>
        <p:spPr/>
        <p:txBody>
          <a:bodyPr/>
          <a:lstStyle/>
          <a:p>
            <a:fld id="{C9333599-DF73-1C49-B1E2-DAE95A1521E0}" type="slidenum">
              <a:rPr lang="en-US" smtClean="0"/>
              <a:t>4</a:t>
            </a:fld>
            <a:endParaRPr lang="en-US"/>
          </a:p>
        </p:txBody>
      </p:sp>
    </p:spTree>
    <p:extLst>
      <p:ext uri="{BB962C8B-B14F-4D97-AF65-F5344CB8AC3E}">
        <p14:creationId xmlns:p14="http://schemas.microsoft.com/office/powerpoint/2010/main" val="122491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Further information:</a:t>
            </a: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The National Final is a fantastic two day event taking place in Leeds.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If you reach the National Final, you’ll be one of 24 teams competing in one final challenge to find out who will be crowned BASE National Champions and win some incredible prizes (see next slide).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As well as this, you’ll also receive a free overnight stay at the venue, along with some evening games and food.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You’ll be able to network with the biggest school leaver and graduate employers at the employer exhibition, to get their top tips for a successful career.</a:t>
            </a:r>
            <a:endParaRPr lang="en-GB" dirty="0" smtClean="0"/>
          </a:p>
          <a:p>
            <a:endParaRPr lang="en-GB" dirty="0" smtClean="0"/>
          </a:p>
          <a:p>
            <a:r>
              <a:rPr lang="en-GB" b="1" dirty="0" smtClean="0"/>
              <a:t>FAQs from</a:t>
            </a:r>
            <a:r>
              <a:rPr lang="en-GB" b="1" baseline="0" dirty="0" smtClean="0"/>
              <a:t> students</a:t>
            </a:r>
          </a:p>
          <a:p>
            <a:endParaRPr lang="en-GB" dirty="0" smtClean="0"/>
          </a:p>
          <a:p>
            <a:pPr marL="171450" indent="-171450">
              <a:buFont typeface="Arial" panose="020B0604020202020204" pitchFamily="34" charset="0"/>
              <a:buChar char="•"/>
            </a:pPr>
            <a:r>
              <a:rPr lang="en-GB" b="0" dirty="0" smtClean="0"/>
              <a:t>When is the final?</a:t>
            </a:r>
          </a:p>
          <a:p>
            <a:pPr marL="628650" lvl="1" indent="-171450">
              <a:buFont typeface="Courier New" panose="02070309020205020404" pitchFamily="49" charset="0"/>
              <a:buChar char="o"/>
            </a:pPr>
            <a:r>
              <a:rPr lang="en-GB" b="0" dirty="0" smtClean="0"/>
              <a:t>The </a:t>
            </a:r>
            <a:r>
              <a:rPr lang="en-GB" b="0" dirty="0" smtClean="0"/>
              <a:t>2020 National</a:t>
            </a:r>
            <a:r>
              <a:rPr lang="en-GB" b="0" baseline="0" dirty="0" smtClean="0"/>
              <a:t> </a:t>
            </a:r>
            <a:r>
              <a:rPr lang="en-GB" b="0" baseline="0" dirty="0" smtClean="0"/>
              <a:t>F</a:t>
            </a:r>
            <a:r>
              <a:rPr lang="en-GB" b="0" dirty="0" smtClean="0"/>
              <a:t>inal is on 23-24 June 2020</a:t>
            </a:r>
          </a:p>
          <a:p>
            <a:pPr marL="457200" lvl="1" indent="0">
              <a:buFont typeface="Arial" panose="020B0604020202020204" pitchFamily="34" charset="0"/>
              <a:buNone/>
            </a:pPr>
            <a:endParaRPr lang="en-GB" b="0" dirty="0" smtClean="0"/>
          </a:p>
          <a:p>
            <a:pPr marL="171450" indent="-171450">
              <a:buFont typeface="Arial" panose="020B0604020202020204" pitchFamily="34" charset="0"/>
              <a:buChar char="•"/>
            </a:pPr>
            <a:r>
              <a:rPr lang="en-GB" b="0" dirty="0" smtClean="0"/>
              <a:t>What are the games?</a:t>
            </a:r>
          </a:p>
          <a:p>
            <a:pPr marL="628650" lvl="1" indent="-171450">
              <a:buFont typeface="Courier New" panose="02070309020205020404" pitchFamily="49" charset="0"/>
              <a:buChar char="o"/>
            </a:pPr>
            <a:r>
              <a:rPr lang="en-GB" b="0" dirty="0" smtClean="0"/>
              <a:t>These</a:t>
            </a:r>
            <a:r>
              <a:rPr lang="en-GB" b="0" baseline="0" dirty="0" smtClean="0"/>
              <a:t> will be fairground style games that are based on the situations from the online round. Previous games have included ‘Catch the Cassava’ – much like hook a duck. </a:t>
            </a:r>
          </a:p>
          <a:p>
            <a:pPr marL="457200" lvl="1" indent="0">
              <a:buFont typeface="Arial" panose="020B0604020202020204" pitchFamily="34" charset="0"/>
              <a:buNone/>
            </a:pPr>
            <a:endParaRPr lang="en-GB" b="0" dirty="0" smtClean="0"/>
          </a:p>
          <a:p>
            <a:pPr marL="171450" indent="-171450">
              <a:buFont typeface="Arial" panose="020B0604020202020204" pitchFamily="34" charset="0"/>
              <a:buChar char="•"/>
            </a:pPr>
            <a:r>
              <a:rPr lang="en-GB" b="0" dirty="0" smtClean="0"/>
              <a:t>What’s the employer exhibition?</a:t>
            </a:r>
          </a:p>
          <a:p>
            <a:pPr marL="628650" lvl="1" indent="-171450">
              <a:buFont typeface="Courier New" panose="02070309020205020404" pitchFamily="49" charset="0"/>
              <a:buChar char="o"/>
            </a:pPr>
            <a:r>
              <a:rPr lang="en-GB" b="0" dirty="0" smtClean="0"/>
              <a:t>The biggest school leaver and graduate employers will have stands to allow you to network and ask questions</a:t>
            </a:r>
            <a:r>
              <a:rPr lang="en-GB" b="0" baseline="0" dirty="0" smtClean="0"/>
              <a:t>.</a:t>
            </a:r>
          </a:p>
          <a:p>
            <a:pPr marL="628650" lvl="1" indent="-171450">
              <a:buFont typeface="Courier New" panose="02070309020205020404" pitchFamily="49" charset="0"/>
              <a:buChar char="o"/>
            </a:pPr>
            <a:r>
              <a:rPr lang="en-GB" b="0" baseline="0" dirty="0" smtClean="0"/>
              <a:t>It’s a chance to collect information, gain career advise and maybe even some freebies!</a:t>
            </a:r>
          </a:p>
          <a:p>
            <a:pPr marL="457200" lvl="1" indent="0">
              <a:buFont typeface="Arial" panose="020B0604020202020204" pitchFamily="34" charset="0"/>
              <a:buNone/>
            </a:pPr>
            <a:endParaRPr lang="en-GB" b="0" dirty="0" smtClean="0"/>
          </a:p>
          <a:p>
            <a:pPr marL="171450" indent="-171450">
              <a:buFont typeface="Arial" panose="020B0604020202020204" pitchFamily="34" charset="0"/>
              <a:buChar char="•"/>
            </a:pPr>
            <a:r>
              <a:rPr lang="en-GB" b="0" dirty="0" smtClean="0"/>
              <a:t>Who</a:t>
            </a:r>
            <a:r>
              <a:rPr lang="en-GB" b="0" baseline="0" dirty="0" smtClean="0"/>
              <a:t> is the guest speaker?</a:t>
            </a:r>
          </a:p>
          <a:p>
            <a:pPr marL="628650" lvl="1" indent="-171450">
              <a:buFont typeface="Courier New" panose="02070309020205020404" pitchFamily="49" charset="0"/>
              <a:buChar char="o"/>
            </a:pPr>
            <a:r>
              <a:rPr lang="en-GB" b="0" baseline="0" dirty="0" smtClean="0"/>
              <a:t>We are currently confirming the guest speaker. Previous speakers are experts from the industry that the competition is based on such as the Head of Finance at </a:t>
            </a:r>
            <a:r>
              <a:rPr lang="en-GB" b="0" baseline="0" dirty="0" err="1" smtClean="0"/>
              <a:t>Depop</a:t>
            </a:r>
            <a:r>
              <a:rPr lang="en-GB" b="0" baseline="0" dirty="0" smtClean="0"/>
              <a:t> and the Director of Finance at Friends of the Earth.</a:t>
            </a:r>
          </a:p>
          <a:p>
            <a:pPr marL="457200" lvl="1" indent="0">
              <a:buFont typeface="Arial" panose="020B0604020202020204" pitchFamily="34" charset="0"/>
              <a:buNone/>
            </a:pPr>
            <a:endParaRPr lang="en-GB" b="0" baseline="0" dirty="0" smtClean="0"/>
          </a:p>
          <a:p>
            <a:pPr marL="171450" indent="-171450">
              <a:buFont typeface="Arial" panose="020B0604020202020204" pitchFamily="34" charset="0"/>
              <a:buChar char="•"/>
            </a:pPr>
            <a:r>
              <a:rPr lang="en-GB" b="0" baseline="0" dirty="0" smtClean="0"/>
              <a:t>What are the awards for?</a:t>
            </a:r>
          </a:p>
          <a:p>
            <a:pPr marL="1085850" lvl="2" indent="-171450">
              <a:buFont typeface="Courier New" panose="02070309020205020404" pitchFamily="49" charset="0"/>
              <a:buChar char="o"/>
            </a:pPr>
            <a:r>
              <a:rPr lang="en-GB" b="0" dirty="0" smtClean="0">
                <a:solidFill>
                  <a:schemeClr val="bg2"/>
                </a:solidFill>
              </a:rPr>
              <a:t>We</a:t>
            </a:r>
            <a:r>
              <a:rPr lang="en-GB" b="0" baseline="0" dirty="0" smtClean="0">
                <a:solidFill>
                  <a:schemeClr val="bg2"/>
                </a:solidFill>
              </a:rPr>
              <a:t> award a selection of students and teams that have performed exceptionally at the final. As well as the National Champions and Runners-up, we also have awards and prizes for categories such as top performers, communication and leadership.</a:t>
            </a:r>
            <a:endParaRPr lang="en-GB" b="0" dirty="0" smtClean="0">
              <a:solidFill>
                <a:schemeClr val="bg2"/>
              </a:solidFill>
            </a:endParaRPr>
          </a:p>
        </p:txBody>
      </p:sp>
      <p:sp>
        <p:nvSpPr>
          <p:cNvPr id="4" name="Slide Number Placeholder 3"/>
          <p:cNvSpPr>
            <a:spLocks noGrp="1"/>
          </p:cNvSpPr>
          <p:nvPr>
            <p:ph type="sldNum" sz="quarter" idx="10"/>
          </p:nvPr>
        </p:nvSpPr>
        <p:spPr/>
        <p:txBody>
          <a:bodyPr/>
          <a:lstStyle/>
          <a:p>
            <a:fld id="{C9333599-DF73-1C49-B1E2-DAE95A1521E0}" type="slidenum">
              <a:rPr lang="en-US" smtClean="0"/>
              <a:t>5</a:t>
            </a:fld>
            <a:endParaRPr lang="en-US"/>
          </a:p>
        </p:txBody>
      </p:sp>
    </p:spTree>
    <p:extLst>
      <p:ext uri="{BB962C8B-B14F-4D97-AF65-F5344CB8AC3E}">
        <p14:creationId xmlns:p14="http://schemas.microsoft.com/office/powerpoint/2010/main" val="431394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t>FAQs from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What is the Champion’s Day?</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During the day you’ll have:</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a tour of Chartered Accountants’ Hall in London</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the rare opportunity to interview ICAEW’s CEO, Michael </a:t>
            </a:r>
            <a:r>
              <a:rPr lang="en-US" baseline="0" dirty="0" err="1" smtClean="0"/>
              <a:t>Izza</a:t>
            </a:r>
            <a:r>
              <a:rPr lang="en-US" baseline="0" dirty="0" smtClean="0"/>
              <a:t>. You can ask him anything you like, whether that’s about the industry, or his tips for a successful career.</a:t>
            </a:r>
          </a:p>
          <a:p>
            <a:pPr marL="1085850" marR="0" lvl="2"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After the interview, we’ll also take you out for a three course lunch to celebrate.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What are employability sessions?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smtClean="0"/>
              <a:t>These are sessions hosted in school by an industry expert. The sessions will continue to enable you to make yourself as employable as possible – an invaluable prize for any future professional. </a:t>
            </a:r>
          </a:p>
        </p:txBody>
      </p:sp>
      <p:sp>
        <p:nvSpPr>
          <p:cNvPr id="4" name="Slide Number Placeholder 3"/>
          <p:cNvSpPr>
            <a:spLocks noGrp="1"/>
          </p:cNvSpPr>
          <p:nvPr>
            <p:ph type="sldNum" sz="quarter" idx="10"/>
          </p:nvPr>
        </p:nvSpPr>
        <p:spPr/>
        <p:txBody>
          <a:bodyPr/>
          <a:lstStyle/>
          <a:p>
            <a:fld id="{C9333599-DF73-1C49-B1E2-DAE95A1521E0}" type="slidenum">
              <a:rPr lang="en-US" smtClean="0"/>
              <a:t>6</a:t>
            </a:fld>
            <a:endParaRPr lang="en-US"/>
          </a:p>
        </p:txBody>
      </p:sp>
    </p:spTree>
    <p:extLst>
      <p:ext uri="{BB962C8B-B14F-4D97-AF65-F5344CB8AC3E}">
        <p14:creationId xmlns:p14="http://schemas.microsoft.com/office/powerpoint/2010/main" val="2655295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Further</a:t>
            </a:r>
            <a:r>
              <a:rPr lang="en-US" b="1" baseline="0" dirty="0" smtClean="0"/>
              <a:t>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ICAEW</a:t>
            </a:r>
            <a:r>
              <a:rPr lang="en-US" baseline="0" dirty="0" smtClean="0"/>
              <a:t> Careers video - </a:t>
            </a:r>
            <a:r>
              <a:rPr lang="en-GB" dirty="0" smtClean="0">
                <a:hlinkClick r:id="rId3"/>
              </a:rPr>
              <a:t>https://www.youtube.com/watch?v=C3jAoEhTOS4</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ICAEW</a:t>
            </a:r>
            <a:r>
              <a:rPr lang="en-GB" baseline="0" dirty="0" smtClean="0"/>
              <a:t> Careers website - </a:t>
            </a:r>
            <a:r>
              <a:rPr lang="en-GB" dirty="0" smtClean="0"/>
              <a:t> </a:t>
            </a:r>
            <a:r>
              <a:rPr lang="en-GB" dirty="0" smtClean="0">
                <a:hlinkClick r:id="rId4"/>
              </a:rPr>
              <a:t>https://careers.icaew.com/</a:t>
            </a:r>
            <a:endParaRPr lang="en-GB"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BASE</a:t>
            </a:r>
            <a:r>
              <a:rPr lang="en-GB" baseline="0" dirty="0" smtClean="0"/>
              <a:t> </a:t>
            </a:r>
            <a:r>
              <a:rPr lang="en-GB" baseline="0" smtClean="0"/>
              <a:t>2019 National Final video - </a:t>
            </a:r>
            <a:r>
              <a:rPr lang="en-GB" smtClean="0">
                <a:hlinkClick r:id="rId5"/>
              </a:rPr>
              <a:t>https://www.youtube.com/watch?v=gra9UnsgJI4&amp;t=2s</a:t>
            </a:r>
            <a:endParaRPr lang="en-US" dirty="0" smtClean="0"/>
          </a:p>
        </p:txBody>
      </p:sp>
      <p:sp>
        <p:nvSpPr>
          <p:cNvPr id="4" name="Slide Number Placeholder 3"/>
          <p:cNvSpPr>
            <a:spLocks noGrp="1"/>
          </p:cNvSpPr>
          <p:nvPr>
            <p:ph type="sldNum" sz="quarter" idx="10"/>
          </p:nvPr>
        </p:nvSpPr>
        <p:spPr/>
        <p:txBody>
          <a:bodyPr/>
          <a:lstStyle/>
          <a:p>
            <a:fld id="{C9333599-DF73-1C49-B1E2-DAE95A1521E0}" type="slidenum">
              <a:rPr lang="en-US" smtClean="0"/>
              <a:t>7</a:t>
            </a:fld>
            <a:endParaRPr lang="en-US"/>
          </a:p>
        </p:txBody>
      </p:sp>
    </p:spTree>
    <p:extLst>
      <p:ext uri="{BB962C8B-B14F-4D97-AF65-F5344CB8AC3E}">
        <p14:creationId xmlns:p14="http://schemas.microsoft.com/office/powerpoint/2010/main" val="4279568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solidFill>
          <a:srgbClr val="C1B7A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marR="0" indent="0" algn="l" defTabSz="914400" rtl="0" eaLnBrk="1" fontAlgn="auto" latinLnBrk="0" hangingPunct="1">
              <a:lnSpc>
                <a:spcPct val="114000"/>
              </a:lnSpc>
              <a:spcBef>
                <a:spcPts val="1000"/>
              </a:spcBef>
              <a:spcAft>
                <a:spcPts val="0"/>
              </a:spcAft>
              <a:buClrTx/>
              <a:buSzTx/>
              <a:buFont typeface="Arial"/>
              <a:buNone/>
              <a:tabLst/>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extLst>
      <p:ext uri="{BB962C8B-B14F-4D97-AF65-F5344CB8AC3E}">
        <p14:creationId xmlns:p14="http://schemas.microsoft.com/office/powerpoint/2010/main" val="358738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838199" y="1825625"/>
            <a:ext cx="10935789" cy="4351338"/>
          </a:xfrm>
          <a:prstGeom prst="rect">
            <a:avLst/>
          </a:prstGeom>
        </p:spPr>
        <p:txBody>
          <a:bodyPr>
            <a:normAutofit/>
          </a:bodyPr>
          <a:lstStyle>
            <a:lvl1pPr>
              <a:lnSpc>
                <a:spcPct val="114000"/>
              </a:lnSpc>
              <a:defRPr sz="2400">
                <a:solidFill>
                  <a:srgbClr val="5E5E5E"/>
                </a:solidFill>
                <a:latin typeface="Arial" charset="0"/>
                <a:ea typeface="Arial" charset="0"/>
                <a:cs typeface="Arial" charset="0"/>
              </a:defRPr>
            </a:lvl1pPr>
            <a:lvl2pPr marL="685800" indent="-228600">
              <a:lnSpc>
                <a:spcPct val="114000"/>
              </a:lnSpc>
              <a:buFont typeface="Arial" panose="020B0604020202020204" pitchFamily="34" charset="0"/>
              <a:buChar char="-"/>
              <a:defRPr sz="2000">
                <a:solidFill>
                  <a:srgbClr val="5E5E5E"/>
                </a:solidFill>
                <a:latin typeface="Arial" charset="0"/>
                <a:ea typeface="Arial" charset="0"/>
                <a:cs typeface="Arial" charset="0"/>
              </a:defRPr>
            </a:lvl2pPr>
            <a:lvl3pPr marL="1143000" indent="-228600">
              <a:lnSpc>
                <a:spcPct val="114000"/>
              </a:lnSpc>
              <a:buFont typeface="Arial" panose="020B0604020202020204" pitchFamily="34" charset="0"/>
              <a:buChar char="-"/>
              <a:defRPr sz="1800">
                <a:solidFill>
                  <a:srgbClr val="5E5E5E"/>
                </a:solidFill>
                <a:latin typeface="Arial" charset="0"/>
                <a:ea typeface="Arial" charset="0"/>
                <a:cs typeface="Arial" charset="0"/>
              </a:defRPr>
            </a:lvl3pPr>
            <a:lvl4pPr marL="1600200" indent="-228600">
              <a:lnSpc>
                <a:spcPct val="114000"/>
              </a:lnSpc>
              <a:buFont typeface="Arial" panose="020B0604020202020204" pitchFamily="34" charset="0"/>
              <a:buChar cha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extLst>
      <p:ext uri="{BB962C8B-B14F-4D97-AF65-F5344CB8AC3E}">
        <p14:creationId xmlns:p14="http://schemas.microsoft.com/office/powerpoint/2010/main" val="11529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Times New Roman" charset="0"/>
                <a:ea typeface="Times New Roman" charset="0"/>
                <a:cs typeface="Times New Roman" charset="0"/>
              </a:defRPr>
            </a:lvl1pPr>
          </a:lstStyle>
          <a:p>
            <a:r>
              <a:rPr lang="en-US" dirty="0"/>
              <a:t>Click to edit Master title style</a:t>
            </a:r>
          </a:p>
        </p:txBody>
      </p:sp>
      <p:sp>
        <p:nvSpPr>
          <p:cNvPr id="9" name="Content Placeholder 2"/>
          <p:cNvSpPr>
            <a:spLocks noGrp="1"/>
          </p:cNvSpPr>
          <p:nvPr>
            <p:ph idx="1"/>
          </p:nvPr>
        </p:nvSpPr>
        <p:spPr>
          <a:xfrm>
            <a:off x="6418217" y="1825625"/>
            <a:ext cx="5355771" cy="4351338"/>
          </a:xfrm>
          <a:prstGeom prst="rect">
            <a:avLst/>
          </a:prstGeo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836024" y="1825625"/>
            <a:ext cx="5207726" cy="4351338"/>
          </a:xfrm>
          <a:prstGeom prst="rect">
            <a:avLst/>
          </a:prstGeom>
        </p:spPr>
        <p:txBody>
          <a:bodyPr>
            <a:normAutofit/>
          </a:bodyPr>
          <a:lstStyle>
            <a:lvl1pPr>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extLst>
      <p:ext uri="{BB962C8B-B14F-4D97-AF65-F5344CB8AC3E}">
        <p14:creationId xmlns:p14="http://schemas.microsoft.com/office/powerpoint/2010/main" val="110934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8DC3DA"/>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57352" y="914398"/>
            <a:ext cx="3646348" cy="4874079"/>
          </a:xfrm>
          <a:prstGeom prst="rect">
            <a:avLst/>
          </a:prstGeom>
        </p:spPr>
      </p:pic>
      <p:sp>
        <p:nvSpPr>
          <p:cNvPr id="4"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extLst>
      <p:ext uri="{BB962C8B-B14F-4D97-AF65-F5344CB8AC3E}">
        <p14:creationId xmlns:p14="http://schemas.microsoft.com/office/powerpoint/2010/main" val="4190154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590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Red Layout 3">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pic>
        <p:nvPicPr>
          <p:cNvPr id="3" name="Picture 2"/>
          <p:cNvPicPr>
            <a:picLocks noChangeAspect="1"/>
          </p:cNvPicPr>
          <p:nvPr userDrawn="1"/>
        </p:nvPicPr>
        <p:blipFill>
          <a:blip r:embed="rId2"/>
          <a:stretch>
            <a:fillRect/>
          </a:stretch>
        </p:blipFill>
        <p:spPr>
          <a:xfrm>
            <a:off x="0" y="6471779"/>
            <a:ext cx="12192000" cy="38100"/>
          </a:xfrm>
          <a:prstGeom prst="rect">
            <a:avLst/>
          </a:prstGeom>
        </p:spPr>
      </p:pic>
      <p:pic>
        <p:nvPicPr>
          <p:cNvPr id="4" name="Picture 3" descr="icon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35136" y="5530844"/>
            <a:ext cx="1106344" cy="827999"/>
          </a:xfrm>
          <a:prstGeom prst="rect">
            <a:avLst/>
          </a:prstGeom>
        </p:spPr>
      </p:pic>
      <p:pic>
        <p:nvPicPr>
          <p:cNvPr id="5" name="Picture 4" descr="icon 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17096" y="5821275"/>
            <a:ext cx="818040" cy="612228"/>
          </a:xfrm>
          <a:prstGeom prst="rect">
            <a:avLst/>
          </a:prstGeom>
        </p:spPr>
      </p:pic>
      <p:pic>
        <p:nvPicPr>
          <p:cNvPr id="6" name="Picture 5" descr="icon 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79853" y="5449600"/>
            <a:ext cx="577223" cy="432000"/>
          </a:xfrm>
          <a:prstGeom prst="rect">
            <a:avLst/>
          </a:prstGeom>
        </p:spPr>
      </p:pic>
      <p:sp>
        <p:nvSpPr>
          <p:cNvPr id="7" name="TextBox 6"/>
          <p:cNvSpPr txBox="1"/>
          <p:nvPr userDrawn="1"/>
        </p:nvSpPr>
        <p:spPr>
          <a:xfrm>
            <a:off x="178256" y="6538047"/>
            <a:ext cx="4382139" cy="230832"/>
          </a:xfrm>
          <a:prstGeom prst="rect">
            <a:avLst/>
          </a:prstGeom>
          <a:noFill/>
        </p:spPr>
        <p:txBody>
          <a:bodyPr wrap="square" rtlCol="0">
            <a:spAutoFit/>
          </a:bodyPr>
          <a:lstStyle/>
          <a:p>
            <a:r>
              <a:rPr lang="en-US" sz="900" b="1" i="0" dirty="0">
                <a:latin typeface="Arial"/>
                <a:cs typeface="Arial"/>
              </a:rPr>
              <a:t>ICAEW CHALLENGE 2015</a:t>
            </a:r>
          </a:p>
        </p:txBody>
      </p:sp>
    </p:spTree>
    <p:extLst>
      <p:ext uri="{BB962C8B-B14F-4D97-AF65-F5344CB8AC3E}">
        <p14:creationId xmlns:p14="http://schemas.microsoft.com/office/powerpoint/2010/main" val="66639554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Red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pic>
        <p:nvPicPr>
          <p:cNvPr id="6" name="Picture 5"/>
          <p:cNvPicPr>
            <a:picLocks noChangeAspect="1"/>
          </p:cNvPicPr>
          <p:nvPr userDrawn="1"/>
        </p:nvPicPr>
        <p:blipFill>
          <a:blip r:embed="rId2"/>
          <a:stretch>
            <a:fillRect/>
          </a:stretch>
        </p:blipFill>
        <p:spPr>
          <a:xfrm>
            <a:off x="0" y="6471779"/>
            <a:ext cx="12192000" cy="38100"/>
          </a:xfrm>
          <a:prstGeom prst="rect">
            <a:avLst/>
          </a:prstGeom>
        </p:spPr>
      </p:pic>
      <p:pic>
        <p:nvPicPr>
          <p:cNvPr id="7" name="Picture 6" descr="icon 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35136" y="5530844"/>
            <a:ext cx="1106344" cy="827999"/>
          </a:xfrm>
          <a:prstGeom prst="rect">
            <a:avLst/>
          </a:prstGeom>
        </p:spPr>
      </p:pic>
      <p:pic>
        <p:nvPicPr>
          <p:cNvPr id="8" name="Picture 7" descr="icon 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117096" y="5821275"/>
            <a:ext cx="818040" cy="612228"/>
          </a:xfrm>
          <a:prstGeom prst="rect">
            <a:avLst/>
          </a:prstGeom>
        </p:spPr>
      </p:pic>
      <p:pic>
        <p:nvPicPr>
          <p:cNvPr id="9" name="Picture 8" descr="icon 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79853" y="5449600"/>
            <a:ext cx="577223" cy="432000"/>
          </a:xfrm>
          <a:prstGeom prst="rect">
            <a:avLst/>
          </a:prstGeom>
        </p:spPr>
      </p:pic>
      <p:sp>
        <p:nvSpPr>
          <p:cNvPr id="13" name="TextBox 12"/>
          <p:cNvSpPr txBox="1"/>
          <p:nvPr userDrawn="1"/>
        </p:nvSpPr>
        <p:spPr>
          <a:xfrm>
            <a:off x="178256" y="6538047"/>
            <a:ext cx="4382139" cy="230832"/>
          </a:xfrm>
          <a:prstGeom prst="rect">
            <a:avLst/>
          </a:prstGeom>
          <a:noFill/>
        </p:spPr>
        <p:txBody>
          <a:bodyPr wrap="square" rtlCol="0">
            <a:spAutoFit/>
          </a:bodyPr>
          <a:lstStyle/>
          <a:p>
            <a:r>
              <a:rPr lang="en-US" sz="900" b="1" i="0" dirty="0">
                <a:latin typeface="Arial"/>
                <a:cs typeface="Arial"/>
              </a:rPr>
              <a:t>ICAEW CHALLENGE 2015</a:t>
            </a:r>
          </a:p>
        </p:txBody>
      </p:sp>
    </p:spTree>
    <p:extLst>
      <p:ext uri="{BB962C8B-B14F-4D97-AF65-F5344CB8AC3E}">
        <p14:creationId xmlns:p14="http://schemas.microsoft.com/office/powerpoint/2010/main" val="1539917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Page">
    <p:bg>
      <p:bgRef idx="1001">
        <a:schemeClr val="bg1"/>
      </p:bgRef>
    </p:bg>
    <p:spTree>
      <p:nvGrpSpPr>
        <p:cNvPr id="1" name=""/>
        <p:cNvGrpSpPr/>
        <p:nvPr/>
      </p:nvGrpSpPr>
      <p:grpSpPr>
        <a:xfrm>
          <a:off x="0" y="0"/>
          <a:ext cx="0" cy="0"/>
          <a:chOff x="0" y="0"/>
          <a:chExt cx="0" cy="0"/>
        </a:xfrm>
      </p:grpSpPr>
      <p:pic>
        <p:nvPicPr>
          <p:cNvPr id="5" name="Picture 4" descr="ICEAW_PPT_Jul2015_Artboard 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userDrawn="1"/>
        </p:nvSpPr>
        <p:spPr>
          <a:xfrm>
            <a:off x="178256" y="6538047"/>
            <a:ext cx="4382139" cy="230832"/>
          </a:xfrm>
          <a:prstGeom prst="rect">
            <a:avLst/>
          </a:prstGeom>
          <a:noFill/>
        </p:spPr>
        <p:txBody>
          <a:bodyPr wrap="square" rtlCol="0">
            <a:spAutoFit/>
          </a:bodyPr>
          <a:lstStyle/>
          <a:p>
            <a:r>
              <a:rPr lang="en-US" sz="900" b="1" i="0" dirty="0">
                <a:latin typeface="Arial"/>
                <a:cs typeface="Arial"/>
              </a:rPr>
              <a:t>ICAEW CHALLENGE 2015</a:t>
            </a:r>
          </a:p>
        </p:txBody>
      </p:sp>
      <p:pic>
        <p:nvPicPr>
          <p:cNvPr id="4" name="Picture 3"/>
          <p:cNvPicPr>
            <a:picLocks noChangeAspect="1"/>
          </p:cNvPicPr>
          <p:nvPr userDrawn="1"/>
        </p:nvPicPr>
        <p:blipFill>
          <a:blip r:embed="rId3"/>
          <a:stretch>
            <a:fillRect/>
          </a:stretch>
        </p:blipFill>
        <p:spPr>
          <a:xfrm>
            <a:off x="0" y="6471779"/>
            <a:ext cx="12192000" cy="38100"/>
          </a:xfrm>
          <a:prstGeom prst="rect">
            <a:avLst/>
          </a:prstGeom>
        </p:spPr>
      </p:pic>
      <p:sp>
        <p:nvSpPr>
          <p:cNvPr id="2" name="Title 1"/>
          <p:cNvSpPr>
            <a:spLocks noGrp="1"/>
          </p:cNvSpPr>
          <p:nvPr>
            <p:ph type="title"/>
          </p:nvPr>
        </p:nvSpPr>
        <p:spPr>
          <a:xfrm>
            <a:off x="2843746" y="1972048"/>
            <a:ext cx="6504511" cy="1933217"/>
          </a:xfrm>
        </p:spPr>
        <p:txBody>
          <a:bodyPr>
            <a:normAutofit/>
          </a:bodyPr>
          <a:lstStyle>
            <a:lvl1pPr>
              <a:defRPr sz="3500">
                <a:solidFill>
                  <a:schemeClr val="accent6">
                    <a:lumMod val="10000"/>
                    <a:lumOff val="90000"/>
                  </a:schemeClr>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846310822"/>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Grey - blank">
    <p:bg>
      <p:bgPr>
        <a:solidFill>
          <a:srgbClr val="C5B8B7"/>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40401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Yellow - blank">
    <p:bg>
      <p:bgPr>
        <a:solidFill>
          <a:schemeClr val="accent6"/>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40863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range - blank">
    <p:bg>
      <p:bgPr>
        <a:solidFill>
          <a:schemeClr val="accent5"/>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243110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FDE2A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nk - blank">
    <p:bg>
      <p:bgPr>
        <a:solidFill>
          <a:schemeClr val="accent4"/>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391772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ue - blank">
    <p:bg>
      <p:bgPr>
        <a:solidFill>
          <a:schemeClr val="accent3"/>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371031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al - blank">
    <p:bg>
      <p:bgPr>
        <a:solidFill>
          <a:schemeClr val="accent2"/>
        </a:solid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205968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reen - blank">
    <p:bg>
      <p:bgPr>
        <a:solidFill>
          <a:schemeClr val="accent1"/>
        </a:solidFill>
        <a:effectLst/>
      </p:bgPr>
    </p:bg>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314574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5789" cy="1325563"/>
          </a:xfrm>
          <a:prstGeom prst="rect">
            <a:avLst/>
          </a:prstGeom>
        </p:spPr>
        <p:txBody>
          <a:bodyPr>
            <a:normAutofit/>
          </a:bodyPr>
          <a:lstStyle>
            <a:lvl1pPr>
              <a:defRPr sz="4000" b="1" i="1">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838199" y="1825625"/>
            <a:ext cx="10935789" cy="4351338"/>
          </a:xfrm>
          <a:prstGeom prst="rect">
            <a:avLst/>
          </a:prstGeom>
        </p:spPr>
        <p:txBody>
          <a:bodyPr>
            <a:normAutofit/>
          </a:bodyPr>
          <a:lstStyle>
            <a:lvl1pPr>
              <a:lnSpc>
                <a:spcPct val="114000"/>
              </a:lnSpc>
              <a:defRPr sz="2400">
                <a:solidFill>
                  <a:srgbClr val="5E5E5E"/>
                </a:solidFill>
                <a:latin typeface="Arial" charset="0"/>
                <a:ea typeface="Arial" charset="0"/>
                <a:cs typeface="Arial" charset="0"/>
              </a:defRPr>
            </a:lvl1pPr>
            <a:lvl2pPr marL="685800" indent="-228600">
              <a:lnSpc>
                <a:spcPct val="114000"/>
              </a:lnSpc>
              <a:buFont typeface="Arial" panose="020B0604020202020204" pitchFamily="34" charset="0"/>
              <a:buChar char="-"/>
              <a:defRPr sz="2000">
                <a:solidFill>
                  <a:srgbClr val="5E5E5E"/>
                </a:solidFill>
                <a:latin typeface="Arial" charset="0"/>
                <a:ea typeface="Arial" charset="0"/>
                <a:cs typeface="Arial" charset="0"/>
              </a:defRPr>
            </a:lvl2pPr>
            <a:lvl3pPr marL="1143000" indent="-228600">
              <a:lnSpc>
                <a:spcPct val="114000"/>
              </a:lnSpc>
              <a:buFont typeface="Arial" panose="020B0604020202020204" pitchFamily="34" charset="0"/>
              <a:buChar char="-"/>
              <a:defRPr sz="1800">
                <a:solidFill>
                  <a:srgbClr val="5E5E5E"/>
                </a:solidFill>
                <a:latin typeface="Arial" charset="0"/>
                <a:ea typeface="Arial" charset="0"/>
                <a:cs typeface="Arial" charset="0"/>
              </a:defRPr>
            </a:lvl3pPr>
            <a:lvl4pPr marL="1600200" indent="-228600">
              <a:lnSpc>
                <a:spcPct val="114000"/>
              </a:lnSpc>
              <a:buFont typeface="Arial" panose="020B0604020202020204" pitchFamily="34" charset="0"/>
              <a:buChar cha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a:t>© ICAEW 2017</a:t>
            </a:r>
            <a:endParaRPr lang="en-US" dirty="0"/>
          </a:p>
        </p:txBody>
      </p:sp>
    </p:spTree>
    <p:extLst>
      <p:ext uri="{BB962C8B-B14F-4D97-AF65-F5344CB8AC3E}">
        <p14:creationId xmlns:p14="http://schemas.microsoft.com/office/powerpoint/2010/main" val="132957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solidFill>
          <a:srgbClr val="E7B59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rgbClr val="CEB8B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8DC3DA"/>
        </a:solid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68001" y="11722"/>
            <a:ext cx="1523999" cy="2037132"/>
          </a:xfrm>
          <a:prstGeom prst="rect">
            <a:avLst/>
          </a:prstGeom>
        </p:spPr>
      </p:pic>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l="2923" t="9389" r="61829" b="8477"/>
          <a:stretch/>
        </p:blipFill>
        <p:spPr>
          <a:xfrm>
            <a:off x="471751" y="694752"/>
            <a:ext cx="4297443" cy="5632705"/>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6200000">
            <a:off x="3100226" y="2925201"/>
            <a:ext cx="3997682" cy="128153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97BDB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solidFill>
          <a:srgbClr val="B5C09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8"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54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1524000" y="3602038"/>
            <a:ext cx="9144000" cy="1655762"/>
          </a:xfrm>
          <a:prstGeom prst="rect">
            <a:avLst/>
          </a:prstGeom>
        </p:spPr>
        <p:txBody>
          <a:bodyPr>
            <a:normAutofit/>
          </a:bodyPr>
          <a:lstStyle>
            <a:lvl1pPr marL="0" indent="0" algn="l">
              <a:buNone/>
              <a:defRPr sz="2400" b="1" cap="all" baseline="0">
                <a:solidFill>
                  <a:schemeClr val="tx1">
                    <a:lumMod val="65000"/>
                    <a:lumOff val="35000"/>
                  </a:schemeClr>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9"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extLst>
      <p:ext uri="{BB962C8B-B14F-4D97-AF65-F5344CB8AC3E}">
        <p14:creationId xmlns:p14="http://schemas.microsoft.com/office/powerpoint/2010/main" val="368754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7210696" y="1200724"/>
            <a:ext cx="4236209" cy="2430733"/>
          </a:xfrm>
          <a:prstGeom prst="rect">
            <a:avLst/>
          </a:prstGeom>
        </p:spPr>
        <p:txBody>
          <a:bodyPr anchor="b">
            <a:normAutofit/>
          </a:bodyPr>
          <a:lstStyle>
            <a:lvl1pPr algn="l">
              <a:lnSpc>
                <a:spcPct val="80000"/>
              </a:lnSpc>
              <a:defRPr sz="4000" b="1" i="1">
                <a:latin typeface="Times New Roman" charset="0"/>
                <a:ea typeface="Times New Roman" charset="0"/>
                <a:cs typeface="Times New Roman" charset="0"/>
              </a:defRPr>
            </a:lvl1pPr>
          </a:lstStyle>
          <a:p>
            <a:r>
              <a:rPr lang="en-US" dirty="0"/>
              <a:t>Click to edit Master title style</a:t>
            </a:r>
          </a:p>
        </p:txBody>
      </p:sp>
      <p:sp>
        <p:nvSpPr>
          <p:cNvPr id="3" name="Subtitle 2"/>
          <p:cNvSpPr>
            <a:spLocks noGrp="1"/>
          </p:cNvSpPr>
          <p:nvPr>
            <p:ph type="subTitle" idx="1" hasCustomPrompt="1"/>
          </p:nvPr>
        </p:nvSpPr>
        <p:spPr>
          <a:xfrm>
            <a:off x="7210696" y="3680400"/>
            <a:ext cx="4236209" cy="1685674"/>
          </a:xfrm>
          <a:prstGeom prst="rect">
            <a:avLst/>
          </a:prstGeom>
        </p:spPr>
        <p:txBody>
          <a:bodyPr>
            <a:normAutofit/>
          </a:bodyPr>
          <a:lstStyle>
            <a:lvl1pPr marL="0" indent="0" algn="l">
              <a:buNone/>
              <a:defRPr sz="1600" b="1">
                <a:solidFill>
                  <a:srgbClr val="5E5E5E"/>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68000" y="0"/>
            <a:ext cx="1523999" cy="2037132"/>
          </a:xfrm>
          <a:prstGeom prst="rect">
            <a:avLst/>
          </a:prstGeom>
        </p:spPr>
      </p:pic>
      <p:sp>
        <p:nvSpPr>
          <p:cNvPr id="12" name="Content Placeholder 2"/>
          <p:cNvSpPr>
            <a:spLocks noGrp="1"/>
          </p:cNvSpPr>
          <p:nvPr>
            <p:ph idx="13"/>
          </p:nvPr>
        </p:nvSpPr>
        <p:spPr>
          <a:xfrm>
            <a:off x="838200" y="1654908"/>
            <a:ext cx="4402184" cy="3815033"/>
          </a:xfrm>
          <a:prstGeom prst="rect">
            <a:avLst/>
          </a:prstGeom>
        </p:spPr>
        <p:txBody>
          <a:bodyPr>
            <a:normAutofit/>
          </a:bodyPr>
          <a:lstStyle>
            <a:lvl1pPr marL="0" indent="0">
              <a:buNone/>
              <a:defRPr sz="2400">
                <a:solidFill>
                  <a:srgbClr val="5E5E5E"/>
                </a:solidFill>
                <a:latin typeface="Arial" charset="0"/>
                <a:ea typeface="Arial" charset="0"/>
                <a:cs typeface="Arial" charset="0"/>
              </a:defRPr>
            </a:lvl1pPr>
            <a:lvl2pPr>
              <a:defRPr sz="2000">
                <a:solidFill>
                  <a:srgbClr val="5E5E5E"/>
                </a:solidFill>
                <a:latin typeface="Arial" charset="0"/>
                <a:ea typeface="Arial" charset="0"/>
                <a:cs typeface="Arial" charset="0"/>
              </a:defRPr>
            </a:lvl2pPr>
            <a:lvl3pPr>
              <a:defRPr sz="1800">
                <a:solidFill>
                  <a:srgbClr val="5E5E5E"/>
                </a:solidFill>
                <a:latin typeface="Arial" charset="0"/>
                <a:ea typeface="Arial" charset="0"/>
                <a:cs typeface="Arial" charset="0"/>
              </a:defRPr>
            </a:lvl3pPr>
            <a:lvl4pPr>
              <a:defRPr sz="1600">
                <a:solidFill>
                  <a:srgbClr val="5E5E5E"/>
                </a:solidFill>
                <a:latin typeface="Arial" charset="0"/>
                <a:ea typeface="Arial" charset="0"/>
                <a:cs typeface="Arial" charset="0"/>
              </a:defRPr>
            </a:lvl4pPr>
            <a:lvl5pPr>
              <a:defRPr sz="1600">
                <a:solidFill>
                  <a:srgbClr val="5E5E5E"/>
                </a:solidFill>
                <a:latin typeface="Arial" charset="0"/>
                <a:ea typeface="Arial" charset="0"/>
                <a:cs typeface="Arial" charset="0"/>
              </a:defRPr>
            </a:lvl5pPr>
          </a:lstStyle>
          <a:p>
            <a:pPr lvl="0"/>
            <a:r>
              <a:rPr lang="en-US"/>
              <a:t>Click to edit Master text styles</a:t>
            </a:r>
          </a:p>
        </p:txBody>
      </p:sp>
      <p:sp>
        <p:nvSpPr>
          <p:cNvPr id="13"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
        <p:nvSpPr>
          <p:cNvPr id="4" name="TextBox 3"/>
          <p:cNvSpPr txBox="1"/>
          <p:nvPr userDrawn="1"/>
        </p:nvSpPr>
        <p:spPr>
          <a:xfrm>
            <a:off x="-736600" y="2658533"/>
            <a:ext cx="914400" cy="914400"/>
          </a:xfrm>
          <a:prstGeom prst="rect">
            <a:avLst/>
          </a:prstGeom>
        </p:spPr>
        <p:txBody>
          <a:bodyPr wrap="none" rtlCol="0">
            <a:normAutofit/>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3" name="Title Placeholder 32"/>
          <p:cNvSpPr>
            <a:spLocks noGrp="1"/>
          </p:cNvSpPr>
          <p:nvPr>
            <p:ph type="title"/>
          </p:nvPr>
        </p:nvSpPr>
        <p:spPr>
          <a:xfrm>
            <a:off x="838200" y="365125"/>
            <a:ext cx="109368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4" name="Text Placeholder 33"/>
          <p:cNvSpPr>
            <a:spLocks noGrp="1"/>
          </p:cNvSpPr>
          <p:nvPr>
            <p:ph type="body" idx="1"/>
          </p:nvPr>
        </p:nvSpPr>
        <p:spPr>
          <a:xfrm>
            <a:off x="838200" y="1825625"/>
            <a:ext cx="10936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6" name="Footer Placeholder 4"/>
          <p:cNvSpPr>
            <a:spLocks noGrp="1"/>
          </p:cNvSpPr>
          <p:nvPr>
            <p:ph type="ftr" sz="quarter" idx="3"/>
          </p:nvPr>
        </p:nvSpPr>
        <p:spPr>
          <a:xfrm>
            <a:off x="10884558" y="6489040"/>
            <a:ext cx="1224231" cy="365125"/>
          </a:xfrm>
          <a:prstGeom prst="rect">
            <a:avLst/>
          </a:prstGeom>
        </p:spPr>
        <p:txBody>
          <a:bodyPr/>
          <a:lstStyle>
            <a:lvl1pPr algn="l">
              <a:defRPr sz="1000">
                <a:solidFill>
                  <a:srgbClr val="5E5E5E"/>
                </a:solidFill>
              </a:defRPr>
            </a:lvl1pPr>
          </a:lstStyle>
          <a:p>
            <a:r>
              <a:rPr lang="de-DE" dirty="0"/>
              <a:t>© ICAEW 2017</a:t>
            </a:r>
            <a:endParaRPr lang="en-US" dirty="0"/>
          </a:p>
        </p:txBody>
      </p:sp>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3" r:id="rId3"/>
    <p:sldLayoutId id="2147483660" r:id="rId4"/>
    <p:sldLayoutId id="2147483664" r:id="rId5"/>
    <p:sldLayoutId id="2147483662" r:id="rId6"/>
    <p:sldLayoutId id="2147483665" r:id="rId7"/>
    <p:sldLayoutId id="2147483649" r:id="rId8"/>
    <p:sldLayoutId id="2147483666" r:id="rId9"/>
    <p:sldLayoutId id="2147483650" r:id="rId10"/>
    <p:sldLayoutId id="2147483652" r:id="rId11"/>
    <p:sldLayoutId id="2147483668" r:id="rId12"/>
    <p:sldLayoutId id="2147483673" r:id="rId13"/>
    <p:sldLayoutId id="2147483674" r:id="rId14"/>
    <p:sldLayoutId id="2147483675" r:id="rId15"/>
    <p:sldLayoutId id="2147483676" r:id="rId16"/>
  </p:sldLayoutIdLst>
  <p:hf sldNum="0" hdr="0" dt="0"/>
  <p:txStyles>
    <p:titleStyle>
      <a:lvl1pPr algn="l" defTabSz="914400" rtl="0" eaLnBrk="1" latinLnBrk="0" hangingPunct="1">
        <a:lnSpc>
          <a:spcPct val="90000"/>
        </a:lnSpc>
        <a:spcBef>
          <a:spcPct val="0"/>
        </a:spcBef>
        <a:buNone/>
        <a:defRPr sz="4000" b="1" i="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14000"/>
        </a:lnSpc>
        <a:spcBef>
          <a:spcPts val="1000"/>
        </a:spcBef>
        <a:buFont typeface="Arial"/>
        <a:buChar char="•"/>
        <a:defRPr sz="2400" kern="1200">
          <a:solidFill>
            <a:srgbClr val="5E5E5E"/>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rgbClr val="5E5E5E"/>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rgbClr val="5E5E5E"/>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rgbClr val="5E5E5E"/>
          </a:solidFill>
          <a:latin typeface="+mn-lt"/>
          <a:ea typeface="+mn-ea"/>
          <a:cs typeface="+mn-cs"/>
        </a:defRPr>
      </a:lvl4pPr>
      <a:lvl5pPr marL="2057400" indent="-228600" algn="l" defTabSz="914400" rtl="0" eaLnBrk="1" latinLnBrk="0" hangingPunct="1">
        <a:lnSpc>
          <a:spcPct val="114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832975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i="1"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14000"/>
        </a:lnSpc>
        <a:spcBef>
          <a:spcPts val="1000"/>
        </a:spcBef>
        <a:buFont typeface="Arial"/>
        <a:buChar char="•"/>
        <a:defRPr sz="2400" kern="1200">
          <a:solidFill>
            <a:srgbClr val="5E5E5E"/>
          </a:solidFill>
          <a:latin typeface="+mn-lt"/>
          <a:ea typeface="+mn-ea"/>
          <a:cs typeface="+mn-cs"/>
        </a:defRPr>
      </a:lvl1pPr>
      <a:lvl2pPr marL="685800" indent="-228600" algn="l" defTabSz="914400" rtl="0" eaLnBrk="1" latinLnBrk="0" hangingPunct="1">
        <a:lnSpc>
          <a:spcPct val="114000"/>
        </a:lnSpc>
        <a:spcBef>
          <a:spcPts val="500"/>
        </a:spcBef>
        <a:buFont typeface="Arial" panose="020B0604020202020204" pitchFamily="34" charset="0"/>
        <a:buChar char="-"/>
        <a:defRPr sz="2000" kern="1200">
          <a:solidFill>
            <a:srgbClr val="5E5E5E"/>
          </a:solidFill>
          <a:latin typeface="+mn-lt"/>
          <a:ea typeface="+mn-ea"/>
          <a:cs typeface="+mn-cs"/>
        </a:defRPr>
      </a:lvl2pPr>
      <a:lvl3pPr marL="1143000" indent="-228600" algn="l" defTabSz="914400" rtl="0" eaLnBrk="1" latinLnBrk="0" hangingPunct="1">
        <a:lnSpc>
          <a:spcPct val="114000"/>
        </a:lnSpc>
        <a:spcBef>
          <a:spcPts val="500"/>
        </a:spcBef>
        <a:buFont typeface="Arial" panose="020B0604020202020204" pitchFamily="34" charset="0"/>
        <a:buChar char="-"/>
        <a:defRPr sz="1800" kern="1200">
          <a:solidFill>
            <a:srgbClr val="5E5E5E"/>
          </a:solidFill>
          <a:latin typeface="+mn-lt"/>
          <a:ea typeface="+mn-ea"/>
          <a:cs typeface="+mn-cs"/>
        </a:defRPr>
      </a:lvl3pPr>
      <a:lvl4pPr marL="1600200" indent="-228600" algn="l" defTabSz="914400" rtl="0" eaLnBrk="1" latinLnBrk="0" hangingPunct="1">
        <a:lnSpc>
          <a:spcPct val="114000"/>
        </a:lnSpc>
        <a:spcBef>
          <a:spcPts val="500"/>
        </a:spcBef>
        <a:buFont typeface="Arial" panose="020B0604020202020204" pitchFamily="34" charset="0"/>
        <a:buChar char="-"/>
        <a:defRPr sz="1600" kern="1200">
          <a:solidFill>
            <a:srgbClr val="5E5E5E"/>
          </a:solidFill>
          <a:latin typeface="+mn-lt"/>
          <a:ea typeface="+mn-ea"/>
          <a:cs typeface="+mn-cs"/>
        </a:defRPr>
      </a:lvl4pPr>
      <a:lvl5pPr marL="2057400" indent="-228600" algn="l" defTabSz="914400" rtl="0" eaLnBrk="1" latinLnBrk="0" hangingPunct="1">
        <a:lnSpc>
          <a:spcPct val="114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DC3DA"/>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r>
              <a:rPr lang="de-DE" dirty="0"/>
              <a:t>© ICAEW </a:t>
            </a:r>
            <a:r>
              <a:rPr lang="de-DE" dirty="0" smtClean="0"/>
              <a:t>2019</a:t>
            </a:r>
            <a:endParaRPr lang="en-US" dirty="0"/>
          </a:p>
        </p:txBody>
      </p:sp>
      <p:pic>
        <p:nvPicPr>
          <p:cNvPr id="8" name="Picture 7">
            <a:extLst>
              <a:ext uri="{FF2B5EF4-FFF2-40B4-BE49-F238E27FC236}">
                <a16:creationId xmlns:a16="http://schemas.microsoft.com/office/drawing/2014/main" xmlns="" id="{0B81B29E-6C01-0049-BEF3-553A10BEFAE2}"/>
              </a:ext>
            </a:extLst>
          </p:cNvPr>
          <p:cNvPicPr>
            <a:picLocks noChangeAspect="1"/>
          </p:cNvPicPr>
          <p:nvPr/>
        </p:nvPicPr>
        <p:blipFill>
          <a:blip r:embed="rId3"/>
          <a:stretch>
            <a:fillRect/>
          </a:stretch>
        </p:blipFill>
        <p:spPr>
          <a:xfrm>
            <a:off x="10480817" y="288109"/>
            <a:ext cx="1487248" cy="1988386"/>
          </a:xfrm>
          <a:prstGeom prst="rect">
            <a:avLst/>
          </a:prstGeom>
        </p:spPr>
      </p:pic>
      <p:sp>
        <p:nvSpPr>
          <p:cNvPr id="9" name="Title 1">
            <a:extLst>
              <a:ext uri="{FF2B5EF4-FFF2-40B4-BE49-F238E27FC236}">
                <a16:creationId xmlns:a16="http://schemas.microsoft.com/office/drawing/2014/main" xmlns="" id="{96E7C5C2-1DD0-3D40-B155-515BC48180A1}"/>
              </a:ext>
            </a:extLst>
          </p:cNvPr>
          <p:cNvSpPr txBox="1">
            <a:spLocks/>
          </p:cNvSpPr>
          <p:nvPr/>
        </p:nvSpPr>
        <p:spPr>
          <a:xfrm>
            <a:off x="4666048" y="2608872"/>
            <a:ext cx="5458609" cy="1302088"/>
          </a:xfrm>
          <a:prstGeom prst="rect">
            <a:avLst/>
          </a:prstGeom>
        </p:spPr>
        <p:txBody>
          <a:bodyPr lIns="0" tIns="0" rIns="0" bIns="0" anchor="t" anchorCtr="0"/>
          <a:lstStyle>
            <a:lvl1pPr algn="l" defTabSz="914400" rtl="0" eaLnBrk="1" latinLnBrk="0" hangingPunct="1">
              <a:lnSpc>
                <a:spcPct val="90000"/>
              </a:lnSpc>
              <a:spcBef>
                <a:spcPct val="0"/>
              </a:spcBef>
              <a:buNone/>
              <a:defRPr sz="4000" b="1" i="1" kern="1200">
                <a:solidFill>
                  <a:schemeClr val="tx1"/>
                </a:solidFill>
                <a:latin typeface="Times New Roman" panose="02020603050405020304" pitchFamily="18" charset="0"/>
                <a:ea typeface="+mj-ea"/>
                <a:cs typeface="Times New Roman" panose="02020603050405020304" pitchFamily="18" charset="0"/>
              </a:defRPr>
            </a:lvl1pPr>
          </a:lstStyle>
          <a:p>
            <a:pPr algn="ctr">
              <a:lnSpc>
                <a:spcPts val="4400"/>
              </a:lnSpc>
            </a:pPr>
            <a:r>
              <a:rPr lang="en-US" dirty="0" smtClean="0">
                <a:latin typeface="+mj-lt"/>
              </a:rPr>
              <a:t>ICAEW’s </a:t>
            </a:r>
            <a:r>
              <a:rPr lang="en-US" dirty="0">
                <a:latin typeface="+mj-lt"/>
              </a:rPr>
              <a:t>BASE Competition</a:t>
            </a:r>
            <a:endParaRPr lang="en-US" sz="1800" b="0" i="0" dirty="0">
              <a:latin typeface="+mn-lt"/>
              <a:cs typeface="Arial" panose="020B0604020202020204" pitchFamily="34" charset="0"/>
            </a:endParaRPr>
          </a:p>
        </p:txBody>
      </p:sp>
      <p:sp>
        <p:nvSpPr>
          <p:cNvPr id="10" name="TextBox 9">
            <a:extLst>
              <a:ext uri="{FF2B5EF4-FFF2-40B4-BE49-F238E27FC236}">
                <a16:creationId xmlns:a16="http://schemas.microsoft.com/office/drawing/2014/main" xmlns="" id="{DB7B06A0-DF3F-434C-A8F9-E30EEAE3F458}"/>
              </a:ext>
            </a:extLst>
          </p:cNvPr>
          <p:cNvSpPr txBox="1"/>
          <p:nvPr/>
        </p:nvSpPr>
        <p:spPr>
          <a:xfrm>
            <a:off x="8055224" y="5269157"/>
            <a:ext cx="3541690" cy="965915"/>
          </a:xfrm>
          <a:prstGeom prst="rect">
            <a:avLst/>
          </a:prstGeom>
        </p:spPr>
        <p:txBody>
          <a:bodyPr wrap="square" rtlCol="0" anchor="b">
            <a:normAutofit/>
          </a:bodyPr>
          <a:lstStyle/>
          <a:p>
            <a:pPr algn="r"/>
            <a:r>
              <a:rPr lang="en-US" dirty="0">
                <a:latin typeface="Arial" panose="020B0604020202020204" pitchFamily="34" charset="0"/>
                <a:cs typeface="Arial" panose="020B0604020202020204" pitchFamily="34" charset="0"/>
              </a:rPr>
              <a:t>More than you’d imagine</a:t>
            </a:r>
          </a:p>
          <a:p>
            <a:pPr algn="r"/>
            <a:r>
              <a:rPr lang="en-US" b="1" dirty="0" err="1">
                <a:latin typeface="Arial" panose="020B0604020202020204" pitchFamily="34" charset="0"/>
                <a:cs typeface="Arial" panose="020B0604020202020204" pitchFamily="34" charset="0"/>
              </a:rPr>
              <a:t>icaew.com</a:t>
            </a:r>
            <a:r>
              <a:rPr lang="en-US" b="1" dirty="0">
                <a:latin typeface="Arial" panose="020B0604020202020204" pitchFamily="34" charset="0"/>
                <a:cs typeface="Arial" panose="020B0604020202020204" pitchFamily="34" charset="0"/>
              </a:rPr>
              <a:t>/careers</a:t>
            </a:r>
            <a:endParaRPr lang="en-US" b="1" dirty="0"/>
          </a:p>
        </p:txBody>
      </p:sp>
      <p:pic>
        <p:nvPicPr>
          <p:cNvPr id="3" name="Picture 2">
            <a:extLst>
              <a:ext uri="{FF2B5EF4-FFF2-40B4-BE49-F238E27FC236}">
                <a16:creationId xmlns:a16="http://schemas.microsoft.com/office/drawing/2014/main" xmlns="" id="{AEDBF88A-E662-B040-933C-17E42A99DB70}"/>
              </a:ext>
            </a:extLst>
          </p:cNvPr>
          <p:cNvPicPr>
            <a:picLocks noChangeAspect="1"/>
          </p:cNvPicPr>
          <p:nvPr/>
        </p:nvPicPr>
        <p:blipFill>
          <a:blip r:embed="rId4"/>
          <a:stretch>
            <a:fillRect/>
          </a:stretch>
        </p:blipFill>
        <p:spPr>
          <a:xfrm>
            <a:off x="1707942" y="709862"/>
            <a:ext cx="2512734" cy="5438275"/>
          </a:xfrm>
          <a:prstGeom prst="rect">
            <a:avLst/>
          </a:prstGeom>
        </p:spPr>
      </p:pic>
    </p:spTree>
    <p:extLst>
      <p:ext uri="{BB962C8B-B14F-4D97-AF65-F5344CB8AC3E}">
        <p14:creationId xmlns:p14="http://schemas.microsoft.com/office/powerpoint/2010/main" val="2994103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3326296" y="1006338"/>
            <a:ext cx="8241817" cy="663437"/>
          </a:xfrm>
        </p:spPr>
        <p:txBody>
          <a:bodyPr lIns="0" tIns="0" rIns="0" bIns="0">
            <a:normAutofit/>
          </a:bodyPr>
          <a:lstStyle/>
          <a:p>
            <a:r>
              <a:rPr lang="en-GB" dirty="0"/>
              <a:t>What is </a:t>
            </a:r>
            <a:r>
              <a:rPr lang="en-GB" dirty="0" smtClean="0"/>
              <a:t>the ICAEW?</a:t>
            </a:r>
            <a:endParaRPr lang="en-GB" dirty="0"/>
          </a:p>
        </p:txBody>
      </p:sp>
      <p:sp>
        <p:nvSpPr>
          <p:cNvPr id="6" name="Content Placeholder 5"/>
          <p:cNvSpPr>
            <a:spLocks noGrp="1"/>
          </p:cNvSpPr>
          <p:nvPr>
            <p:ph idx="1"/>
          </p:nvPr>
        </p:nvSpPr>
        <p:spPr>
          <a:xfrm>
            <a:off x="3326296" y="1895062"/>
            <a:ext cx="8241817" cy="4028661"/>
          </a:xfrm>
        </p:spPr>
        <p:txBody>
          <a:bodyPr lIns="0" tIns="0" rIns="0" bIns="0">
            <a:normAutofit fontScale="92500" lnSpcReduction="20000"/>
          </a:bodyPr>
          <a:lstStyle/>
          <a:p>
            <a:r>
              <a:rPr lang="en-US" dirty="0" smtClean="0">
                <a:solidFill>
                  <a:schemeClr val="tx1"/>
                </a:solidFill>
              </a:rPr>
              <a:t>The </a:t>
            </a:r>
            <a:r>
              <a:rPr lang="en-US" dirty="0">
                <a:solidFill>
                  <a:schemeClr val="tx1"/>
                </a:solidFill>
              </a:rPr>
              <a:t>Institute of Chartered Accountants in England and </a:t>
            </a:r>
            <a:r>
              <a:rPr lang="en-US" dirty="0" smtClean="0">
                <a:solidFill>
                  <a:schemeClr val="tx1"/>
                </a:solidFill>
              </a:rPr>
              <a:t>Wales (ICAEW) </a:t>
            </a:r>
            <a:r>
              <a:rPr lang="en-US" dirty="0">
                <a:solidFill>
                  <a:schemeClr val="tx1"/>
                </a:solidFill>
              </a:rPr>
              <a:t>was founded in 1880</a:t>
            </a:r>
            <a:r>
              <a:rPr lang="en-US" dirty="0" smtClean="0">
                <a:solidFill>
                  <a:schemeClr val="tx1"/>
                </a:solidFill>
              </a:rPr>
              <a:t>.</a:t>
            </a:r>
          </a:p>
          <a:p>
            <a:r>
              <a:rPr lang="en-US" dirty="0" smtClean="0">
                <a:solidFill>
                  <a:schemeClr val="tx1"/>
                </a:solidFill>
              </a:rPr>
              <a:t>ICAEW provides the ACA qualification, by completing this you become an ICAEW </a:t>
            </a:r>
            <a:r>
              <a:rPr lang="en-US" dirty="0">
                <a:solidFill>
                  <a:schemeClr val="tx1"/>
                </a:solidFill>
              </a:rPr>
              <a:t>Chartered </a:t>
            </a:r>
            <a:r>
              <a:rPr lang="en-US" dirty="0" smtClean="0">
                <a:solidFill>
                  <a:schemeClr val="tx1"/>
                </a:solidFill>
              </a:rPr>
              <a:t>Accountant.</a:t>
            </a:r>
          </a:p>
          <a:p>
            <a:r>
              <a:rPr lang="en-US" dirty="0" smtClean="0">
                <a:solidFill>
                  <a:schemeClr val="tx1"/>
                </a:solidFill>
              </a:rPr>
              <a:t>A chartered accountant is more than you can imagine. They are innovators, explorers, big thinkers and problem solvers. It’s not just </a:t>
            </a:r>
            <a:r>
              <a:rPr lang="en-US" dirty="0">
                <a:solidFill>
                  <a:schemeClr val="tx1"/>
                </a:solidFill>
              </a:rPr>
              <a:t>about number crunching and </a:t>
            </a:r>
            <a:r>
              <a:rPr lang="en-US" dirty="0" smtClean="0">
                <a:solidFill>
                  <a:schemeClr val="tx1"/>
                </a:solidFill>
              </a:rPr>
              <a:t>spreadsheets. </a:t>
            </a:r>
          </a:p>
          <a:p>
            <a:r>
              <a:rPr lang="en-US" dirty="0" smtClean="0">
                <a:solidFill>
                  <a:schemeClr val="tx1"/>
                </a:solidFill>
              </a:rPr>
              <a:t>They assess, advise, audit and </a:t>
            </a:r>
            <a:r>
              <a:rPr lang="en-US" dirty="0" err="1" smtClean="0">
                <a:solidFill>
                  <a:schemeClr val="tx1"/>
                </a:solidFill>
              </a:rPr>
              <a:t>analyse</a:t>
            </a:r>
            <a:r>
              <a:rPr lang="en-US" dirty="0" smtClean="0">
                <a:solidFill>
                  <a:schemeClr val="tx1"/>
                </a:solidFill>
              </a:rPr>
              <a:t> businesses to make them as profitable as possible.</a:t>
            </a:r>
          </a:p>
          <a:p>
            <a:r>
              <a:rPr lang="en-US" dirty="0">
                <a:solidFill>
                  <a:schemeClr val="tx1"/>
                </a:solidFill>
              </a:rPr>
              <a:t>There are currently over 181,500 ICAEW Chartered Accountants and students around the world.</a:t>
            </a:r>
          </a:p>
          <a:p>
            <a:endParaRPr lang="en-US" dirty="0" smtClean="0">
              <a:solidFill>
                <a:schemeClr val="tx1"/>
              </a:solidFill>
            </a:endParaRPr>
          </a:p>
        </p:txBody>
      </p:sp>
      <p:sp>
        <p:nvSpPr>
          <p:cNvPr id="7" name="Oval 6">
            <a:extLst>
              <a:ext uri="{FF2B5EF4-FFF2-40B4-BE49-F238E27FC236}">
                <a16:creationId xmlns:a16="http://schemas.microsoft.com/office/drawing/2014/main" xmlns="" id="{9EECDA2B-A574-4349-B94C-A8533505C3C2}"/>
              </a:ext>
            </a:extLst>
          </p:cNvPr>
          <p:cNvSpPr/>
          <p:nvPr/>
        </p:nvSpPr>
        <p:spPr>
          <a:xfrm>
            <a:off x="583096" y="476250"/>
            <a:ext cx="2438400" cy="2438400"/>
          </a:xfrm>
          <a:prstGeom prst="ellipse">
            <a:avLst/>
          </a:prstGeom>
          <a:solidFill>
            <a:srgbClr val="85C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E75E88B7-F0B5-7C44-9CDC-E00968611172}"/>
              </a:ext>
            </a:extLst>
          </p:cNvPr>
          <p:cNvPicPr>
            <a:picLocks noChangeAspect="1"/>
          </p:cNvPicPr>
          <p:nvPr/>
        </p:nvPicPr>
        <p:blipFill>
          <a:blip r:embed="rId3"/>
          <a:stretch>
            <a:fillRect/>
          </a:stretch>
        </p:blipFill>
        <p:spPr>
          <a:xfrm>
            <a:off x="1254703" y="814323"/>
            <a:ext cx="1095185" cy="1710904"/>
          </a:xfrm>
          <a:prstGeom prst="rect">
            <a:avLst/>
          </a:prstGeom>
        </p:spPr>
      </p:pic>
      <p:sp>
        <p:nvSpPr>
          <p:cNvPr id="8" name="Footer Placeholder 3"/>
          <p:cNvSpPr>
            <a:spLocks noGrp="1"/>
          </p:cNvSpPr>
          <p:nvPr>
            <p:ph type="ftr" sz="quarter" idx="3"/>
          </p:nvPr>
        </p:nvSpPr>
        <p:spPr>
          <a:xfrm>
            <a:off x="10884558" y="6489040"/>
            <a:ext cx="1224231" cy="365125"/>
          </a:xfrm>
        </p:spPr>
        <p:txBody>
          <a:bodyPr/>
          <a:lstStyle/>
          <a:p>
            <a:r>
              <a:rPr lang="de-DE" dirty="0"/>
              <a:t>© ICAEW </a:t>
            </a:r>
            <a:r>
              <a:rPr lang="de-DE" dirty="0" smtClean="0"/>
              <a:t>2019</a:t>
            </a:r>
            <a:endParaRPr lang="en-US" dirty="0"/>
          </a:p>
        </p:txBody>
      </p:sp>
    </p:spTree>
    <p:extLst>
      <p:ext uri="{BB962C8B-B14F-4D97-AF65-F5344CB8AC3E}">
        <p14:creationId xmlns:p14="http://schemas.microsoft.com/office/powerpoint/2010/main" val="2102408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DC3DA"/>
        </a:solidFill>
        <a:effectLst/>
      </p:bgPr>
    </p:bg>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290358" y="1032876"/>
            <a:ext cx="6585297" cy="981489"/>
          </a:xfrm>
          <a:prstGeom prst="rect">
            <a:avLst/>
          </a:prstGeom>
        </p:spPr>
        <p:txBody>
          <a:bodyPr lIns="0" tIns="0" rIns="0" bIns="0"/>
          <a:lstStyle/>
          <a:p>
            <a:r>
              <a:rPr lang="en-GB" dirty="0"/>
              <a:t>What is BASE?</a:t>
            </a:r>
          </a:p>
        </p:txBody>
      </p:sp>
      <p:sp>
        <p:nvSpPr>
          <p:cNvPr id="6" name="Content Placeholder 5"/>
          <p:cNvSpPr>
            <a:spLocks noGrp="1"/>
          </p:cNvSpPr>
          <p:nvPr>
            <p:ph idx="4294967295"/>
          </p:nvPr>
        </p:nvSpPr>
        <p:spPr>
          <a:xfrm>
            <a:off x="4290359" y="1873078"/>
            <a:ext cx="6975094" cy="3043513"/>
          </a:xfrm>
          <a:prstGeom prst="rect">
            <a:avLst/>
          </a:prstGeom>
        </p:spPr>
        <p:txBody>
          <a:bodyPr lIns="0" tIns="0" rIns="0" bIns="0"/>
          <a:lstStyle/>
          <a:p>
            <a:r>
              <a:rPr lang="en-US" dirty="0">
                <a:solidFill>
                  <a:schemeClr val="tx1"/>
                </a:solidFill>
              </a:rPr>
              <a:t>BASE is ICAEW’s national business and accounting competition for 16-17 year </a:t>
            </a:r>
            <a:r>
              <a:rPr lang="en-US" dirty="0" smtClean="0">
                <a:solidFill>
                  <a:schemeClr val="tx1"/>
                </a:solidFill>
              </a:rPr>
              <a:t>olds.</a:t>
            </a:r>
            <a:endParaRPr lang="en-US" dirty="0">
              <a:solidFill>
                <a:schemeClr val="tx1"/>
              </a:solidFill>
            </a:endParaRPr>
          </a:p>
          <a:p>
            <a:r>
              <a:rPr lang="en-US" dirty="0">
                <a:solidFill>
                  <a:schemeClr val="tx1"/>
                </a:solidFill>
              </a:rPr>
              <a:t>You </a:t>
            </a:r>
            <a:r>
              <a:rPr lang="en-US" dirty="0" smtClean="0">
                <a:solidFill>
                  <a:schemeClr val="tx1"/>
                </a:solidFill>
              </a:rPr>
              <a:t>don’t </a:t>
            </a:r>
            <a:r>
              <a:rPr lang="en-US" dirty="0">
                <a:solidFill>
                  <a:schemeClr val="tx1"/>
                </a:solidFill>
              </a:rPr>
              <a:t>have to be studying a specific subject to take </a:t>
            </a:r>
            <a:r>
              <a:rPr lang="en-US" dirty="0" smtClean="0">
                <a:solidFill>
                  <a:schemeClr val="tx1"/>
                </a:solidFill>
              </a:rPr>
              <a:t>part - it </a:t>
            </a:r>
            <a:r>
              <a:rPr lang="en-US" dirty="0">
                <a:solidFill>
                  <a:schemeClr val="tx1"/>
                </a:solidFill>
              </a:rPr>
              <a:t>sharpens all students employability skills</a:t>
            </a:r>
            <a:r>
              <a:rPr lang="en-US" dirty="0" smtClean="0">
                <a:solidFill>
                  <a:schemeClr val="tx1"/>
                </a:solidFill>
              </a:rPr>
              <a:t>.</a:t>
            </a:r>
          </a:p>
          <a:p>
            <a:r>
              <a:rPr lang="en-US" dirty="0" smtClean="0">
                <a:solidFill>
                  <a:schemeClr val="tx1"/>
                </a:solidFill>
              </a:rPr>
              <a:t>In teams of four, you’ll take part in an online game and video presentation.</a:t>
            </a:r>
          </a:p>
          <a:p>
            <a:r>
              <a:rPr lang="en-US" dirty="0" smtClean="0">
                <a:solidFill>
                  <a:schemeClr val="tx1"/>
                </a:solidFill>
              </a:rPr>
              <a:t>It’s an </a:t>
            </a:r>
            <a:r>
              <a:rPr lang="en-US" dirty="0">
                <a:solidFill>
                  <a:schemeClr val="tx1"/>
                </a:solidFill>
              </a:rPr>
              <a:t>opportunity </a:t>
            </a:r>
            <a:r>
              <a:rPr lang="en-US" dirty="0" smtClean="0">
                <a:solidFill>
                  <a:schemeClr val="tx1"/>
                </a:solidFill>
              </a:rPr>
              <a:t>for you </a:t>
            </a:r>
            <a:r>
              <a:rPr lang="en-US" dirty="0">
                <a:solidFill>
                  <a:schemeClr val="tx1"/>
                </a:solidFill>
              </a:rPr>
              <a:t>to compete with schools across the </a:t>
            </a:r>
            <a:r>
              <a:rPr lang="en-US" dirty="0" smtClean="0">
                <a:solidFill>
                  <a:schemeClr val="tx1"/>
                </a:solidFill>
              </a:rPr>
              <a:t>country to become one of the top 24 teams to make it to the National Final.</a:t>
            </a:r>
            <a:endParaRPr lang="en-US" dirty="0">
              <a:solidFill>
                <a:schemeClr val="tx1"/>
              </a:solidFill>
            </a:endParaRPr>
          </a:p>
        </p:txBody>
      </p:sp>
      <p:pic>
        <p:nvPicPr>
          <p:cNvPr id="3" name="Picture 2">
            <a:extLst>
              <a:ext uri="{FF2B5EF4-FFF2-40B4-BE49-F238E27FC236}">
                <a16:creationId xmlns:a16="http://schemas.microsoft.com/office/drawing/2014/main" xmlns="" id="{FE0B8338-CB4C-EC4C-8418-5AA14D3B9090}"/>
              </a:ext>
            </a:extLst>
          </p:cNvPr>
          <p:cNvPicPr>
            <a:picLocks noChangeAspect="1"/>
          </p:cNvPicPr>
          <p:nvPr/>
        </p:nvPicPr>
        <p:blipFill rotWithShape="1">
          <a:blip r:embed="rId3"/>
          <a:srcRect l="18459" r="35675"/>
          <a:stretch/>
        </p:blipFill>
        <p:spPr>
          <a:xfrm>
            <a:off x="472966" y="1085438"/>
            <a:ext cx="3284055" cy="4744323"/>
          </a:xfrm>
          <a:prstGeom prst="rect">
            <a:avLst/>
          </a:prstGeom>
        </p:spPr>
      </p:pic>
      <p:sp>
        <p:nvSpPr>
          <p:cNvPr id="9" name="Footer Placeholder 3"/>
          <p:cNvSpPr>
            <a:spLocks noGrp="1"/>
          </p:cNvSpPr>
          <p:nvPr>
            <p:ph type="ftr" sz="quarter" idx="3"/>
          </p:nvPr>
        </p:nvSpPr>
        <p:spPr>
          <a:xfrm>
            <a:off x="10884558" y="6489040"/>
            <a:ext cx="1224231" cy="365125"/>
          </a:xfrm>
        </p:spPr>
        <p:txBody>
          <a:bodyPr/>
          <a:lstStyle/>
          <a:p>
            <a:r>
              <a:rPr lang="de-DE" dirty="0"/>
              <a:t>© ICAEW </a:t>
            </a:r>
            <a:r>
              <a:rPr lang="de-DE" dirty="0" smtClean="0"/>
              <a:t>2019</a:t>
            </a:r>
            <a:endParaRPr lang="en-US" dirty="0"/>
          </a:p>
        </p:txBody>
      </p:sp>
    </p:spTree>
    <p:extLst>
      <p:ext uri="{BB962C8B-B14F-4D97-AF65-F5344CB8AC3E}">
        <p14:creationId xmlns:p14="http://schemas.microsoft.com/office/powerpoint/2010/main" val="3405906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12642" y="1046094"/>
            <a:ext cx="7069207" cy="663437"/>
          </a:xfrm>
        </p:spPr>
        <p:txBody>
          <a:bodyPr>
            <a:normAutofit/>
          </a:bodyPr>
          <a:lstStyle/>
          <a:p>
            <a:r>
              <a:rPr lang="en-GB" dirty="0"/>
              <a:t>Why </a:t>
            </a:r>
            <a:r>
              <a:rPr lang="en-GB" dirty="0" smtClean="0"/>
              <a:t>you should take part </a:t>
            </a:r>
            <a:endParaRPr lang="en-GB" dirty="0"/>
          </a:p>
        </p:txBody>
      </p:sp>
      <p:sp>
        <p:nvSpPr>
          <p:cNvPr id="6" name="Content Placeholder 5"/>
          <p:cNvSpPr>
            <a:spLocks noGrp="1"/>
          </p:cNvSpPr>
          <p:nvPr>
            <p:ph idx="1"/>
          </p:nvPr>
        </p:nvSpPr>
        <p:spPr>
          <a:xfrm>
            <a:off x="3412642" y="1944896"/>
            <a:ext cx="8156505" cy="4071591"/>
          </a:xfrm>
        </p:spPr>
        <p:txBody>
          <a:bodyPr lIns="0" tIns="0" rIns="0" bIns="0">
            <a:normAutofit fontScale="85000" lnSpcReduction="10000"/>
          </a:bodyPr>
          <a:lstStyle/>
          <a:p>
            <a:r>
              <a:rPr lang="en-GB" dirty="0">
                <a:solidFill>
                  <a:schemeClr val="tx1"/>
                </a:solidFill>
              </a:rPr>
              <a:t>Develop transferable employability skills such as communication, team </a:t>
            </a:r>
            <a:r>
              <a:rPr lang="en-GB" dirty="0" smtClean="0">
                <a:solidFill>
                  <a:schemeClr val="tx1"/>
                </a:solidFill>
              </a:rPr>
              <a:t>work, </a:t>
            </a:r>
            <a:r>
              <a:rPr lang="en-GB" dirty="0">
                <a:solidFill>
                  <a:schemeClr val="tx1"/>
                </a:solidFill>
              </a:rPr>
              <a:t>decision making, presentation skills and problem </a:t>
            </a:r>
            <a:r>
              <a:rPr lang="en-GB" dirty="0" smtClean="0">
                <a:solidFill>
                  <a:schemeClr val="tx1"/>
                </a:solidFill>
              </a:rPr>
              <a:t>solving.</a:t>
            </a:r>
          </a:p>
          <a:p>
            <a:r>
              <a:rPr lang="en-GB" dirty="0" smtClean="0">
                <a:solidFill>
                  <a:schemeClr val="tx1"/>
                </a:solidFill>
              </a:rPr>
              <a:t>You’ll also gain a greater understanding of what chartered accountants do, as well as knowing how to apply the skills learnt at school to the business world.</a:t>
            </a:r>
            <a:endParaRPr lang="en-GB" dirty="0">
              <a:solidFill>
                <a:schemeClr val="tx1"/>
              </a:solidFill>
            </a:endParaRPr>
          </a:p>
          <a:p>
            <a:pPr lvl="0"/>
            <a:r>
              <a:rPr lang="en-GB" dirty="0" smtClean="0">
                <a:solidFill>
                  <a:schemeClr val="tx1"/>
                </a:solidFill>
              </a:rPr>
              <a:t>Strengthen </a:t>
            </a:r>
            <a:r>
              <a:rPr lang="en-GB" dirty="0">
                <a:solidFill>
                  <a:schemeClr val="tx1"/>
                </a:solidFill>
              </a:rPr>
              <a:t>your CV and stand out from other applicants for </a:t>
            </a:r>
            <a:r>
              <a:rPr lang="en-GB" dirty="0" smtClean="0">
                <a:solidFill>
                  <a:schemeClr val="tx1"/>
                </a:solidFill>
              </a:rPr>
              <a:t>university </a:t>
            </a:r>
            <a:r>
              <a:rPr lang="en-GB" dirty="0">
                <a:solidFill>
                  <a:schemeClr val="tx1"/>
                </a:solidFill>
              </a:rPr>
              <a:t>places, apprenticeships and </a:t>
            </a:r>
            <a:r>
              <a:rPr lang="en-GB" dirty="0" smtClean="0">
                <a:solidFill>
                  <a:schemeClr val="tx1"/>
                </a:solidFill>
              </a:rPr>
              <a:t>jobs.</a:t>
            </a:r>
          </a:p>
          <a:p>
            <a:pPr lvl="0"/>
            <a:r>
              <a:rPr lang="en-GB" dirty="0" smtClean="0">
                <a:solidFill>
                  <a:schemeClr val="tx1"/>
                </a:solidFill>
              </a:rPr>
              <a:t>The </a:t>
            </a:r>
            <a:r>
              <a:rPr lang="en-GB" dirty="0">
                <a:solidFill>
                  <a:schemeClr val="tx1"/>
                </a:solidFill>
              </a:rPr>
              <a:t>chance to network with the </a:t>
            </a:r>
            <a:r>
              <a:rPr lang="en-GB" dirty="0" smtClean="0">
                <a:solidFill>
                  <a:schemeClr val="tx1"/>
                </a:solidFill>
              </a:rPr>
              <a:t>biggest school leaver and </a:t>
            </a:r>
            <a:r>
              <a:rPr lang="en-GB" dirty="0">
                <a:solidFill>
                  <a:schemeClr val="tx1"/>
                </a:solidFill>
              </a:rPr>
              <a:t>graduate employers and hear their advice for a successful </a:t>
            </a:r>
            <a:r>
              <a:rPr lang="en-GB" dirty="0" smtClean="0">
                <a:solidFill>
                  <a:schemeClr val="tx1"/>
                </a:solidFill>
              </a:rPr>
              <a:t>career.</a:t>
            </a:r>
            <a:endParaRPr lang="en-GB" dirty="0">
              <a:solidFill>
                <a:schemeClr val="tx1"/>
              </a:solidFill>
            </a:endParaRPr>
          </a:p>
          <a:p>
            <a:pPr lvl="0"/>
            <a:r>
              <a:rPr lang="en-GB" dirty="0" smtClean="0">
                <a:solidFill>
                  <a:schemeClr val="tx1"/>
                </a:solidFill>
              </a:rPr>
              <a:t>Last </a:t>
            </a:r>
            <a:r>
              <a:rPr lang="en-GB" dirty="0">
                <a:solidFill>
                  <a:schemeClr val="tx1"/>
                </a:solidFill>
              </a:rPr>
              <a:t>but not least, </a:t>
            </a:r>
            <a:r>
              <a:rPr lang="en-GB" dirty="0" smtClean="0">
                <a:solidFill>
                  <a:schemeClr val="tx1"/>
                </a:solidFill>
              </a:rPr>
              <a:t>the opportunity to </a:t>
            </a:r>
            <a:r>
              <a:rPr lang="en-GB" dirty="0">
                <a:solidFill>
                  <a:schemeClr val="tx1"/>
                </a:solidFill>
              </a:rPr>
              <a:t>reach the National Final and win some amazing </a:t>
            </a:r>
            <a:r>
              <a:rPr lang="en-GB" dirty="0" smtClean="0">
                <a:solidFill>
                  <a:schemeClr val="tx1"/>
                </a:solidFill>
              </a:rPr>
              <a:t>prizes!</a:t>
            </a:r>
            <a:endParaRPr lang="en-GB" dirty="0">
              <a:solidFill>
                <a:schemeClr val="tx1"/>
              </a:solidFill>
            </a:endParaRPr>
          </a:p>
        </p:txBody>
      </p:sp>
      <p:sp>
        <p:nvSpPr>
          <p:cNvPr id="8" name="Oval 7">
            <a:extLst>
              <a:ext uri="{FF2B5EF4-FFF2-40B4-BE49-F238E27FC236}">
                <a16:creationId xmlns:a16="http://schemas.microsoft.com/office/drawing/2014/main" xmlns="" id="{12412077-7DF6-FC4E-93CC-B04C5B4CFD61}"/>
              </a:ext>
            </a:extLst>
          </p:cNvPr>
          <p:cNvSpPr/>
          <p:nvPr/>
        </p:nvSpPr>
        <p:spPr>
          <a:xfrm>
            <a:off x="583096" y="476250"/>
            <a:ext cx="2438400" cy="2438400"/>
          </a:xfrm>
          <a:prstGeom prst="ellipse">
            <a:avLst/>
          </a:prstGeom>
          <a:solidFill>
            <a:srgbClr val="85C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F3EA49EE-11FF-764B-BD99-096E176F95F2}"/>
              </a:ext>
            </a:extLst>
          </p:cNvPr>
          <p:cNvPicPr>
            <a:picLocks noChangeAspect="1"/>
          </p:cNvPicPr>
          <p:nvPr/>
        </p:nvPicPr>
        <p:blipFill>
          <a:blip r:embed="rId3"/>
          <a:stretch>
            <a:fillRect/>
          </a:stretch>
        </p:blipFill>
        <p:spPr>
          <a:xfrm>
            <a:off x="947738" y="920750"/>
            <a:ext cx="1774676" cy="1530902"/>
          </a:xfrm>
          <a:prstGeom prst="rect">
            <a:avLst/>
          </a:prstGeom>
        </p:spPr>
      </p:pic>
      <p:sp>
        <p:nvSpPr>
          <p:cNvPr id="7" name="Footer Placeholder 3"/>
          <p:cNvSpPr>
            <a:spLocks noGrp="1"/>
          </p:cNvSpPr>
          <p:nvPr>
            <p:ph type="ftr" sz="quarter" idx="3"/>
          </p:nvPr>
        </p:nvSpPr>
        <p:spPr>
          <a:xfrm>
            <a:off x="10884558" y="6489040"/>
            <a:ext cx="1224231" cy="365125"/>
          </a:xfrm>
        </p:spPr>
        <p:txBody>
          <a:bodyPr/>
          <a:lstStyle/>
          <a:p>
            <a:r>
              <a:rPr lang="de-DE" dirty="0"/>
              <a:t>© ICAEW </a:t>
            </a:r>
            <a:r>
              <a:rPr lang="de-DE" dirty="0" smtClean="0"/>
              <a:t>2019</a:t>
            </a:r>
            <a:endParaRPr lang="en-US" dirty="0"/>
          </a:p>
        </p:txBody>
      </p:sp>
    </p:spTree>
    <p:extLst>
      <p:ext uri="{BB962C8B-B14F-4D97-AF65-F5344CB8AC3E}">
        <p14:creationId xmlns:p14="http://schemas.microsoft.com/office/powerpoint/2010/main" val="3847454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is the </a:t>
            </a:r>
            <a:r>
              <a:rPr lang="en-GB" dirty="0"/>
              <a:t>National </a:t>
            </a:r>
            <a:r>
              <a:rPr lang="en-GB" dirty="0" smtClean="0"/>
              <a:t>Final? </a:t>
            </a:r>
            <a:endParaRPr lang="en-GB" dirty="0"/>
          </a:p>
        </p:txBody>
      </p:sp>
      <p:grpSp>
        <p:nvGrpSpPr>
          <p:cNvPr id="7" name="Group 6">
            <a:extLst>
              <a:ext uri="{FF2B5EF4-FFF2-40B4-BE49-F238E27FC236}">
                <a16:creationId xmlns:a16="http://schemas.microsoft.com/office/drawing/2014/main" xmlns="" id="{1FBD8416-2C04-8542-B0C9-45541E4C83E7}"/>
              </a:ext>
            </a:extLst>
          </p:cNvPr>
          <p:cNvGrpSpPr/>
          <p:nvPr/>
        </p:nvGrpSpPr>
        <p:grpSpPr>
          <a:xfrm>
            <a:off x="840675" y="1436250"/>
            <a:ext cx="10728323" cy="778750"/>
            <a:chOff x="731839" y="3225572"/>
            <a:chExt cx="10728323" cy="778750"/>
          </a:xfrm>
          <a:solidFill>
            <a:srgbClr val="8DC3DA"/>
          </a:solidFill>
        </p:grpSpPr>
        <p:sp>
          <p:nvSpPr>
            <p:cNvPr id="8" name="TextBox 7">
              <a:extLst>
                <a:ext uri="{FF2B5EF4-FFF2-40B4-BE49-F238E27FC236}">
                  <a16:creationId xmlns:a16="http://schemas.microsoft.com/office/drawing/2014/main" xmlns="" id="{B63CB80D-969C-F749-855B-B49E79EFFF85}"/>
                </a:ext>
              </a:extLst>
            </p:cNvPr>
            <p:cNvSpPr txBox="1"/>
            <p:nvPr/>
          </p:nvSpPr>
          <p:spPr>
            <a:xfrm>
              <a:off x="1172584" y="3287857"/>
              <a:ext cx="10287578" cy="628723"/>
            </a:xfrm>
            <a:prstGeom prst="rect">
              <a:avLst/>
            </a:prstGeom>
            <a:grpFill/>
            <a:ln>
              <a:noFill/>
            </a:ln>
          </p:spPr>
          <p:txBody>
            <a:bodyPr wrap="square" lIns="540000" rtlCol="0" anchor="ctr">
              <a:normAutofit/>
            </a:bodyPr>
            <a:lstStyle/>
            <a:p>
              <a:pPr lvl="0"/>
              <a:r>
                <a:rPr lang="en-GB" sz="1600" dirty="0" smtClean="0"/>
                <a:t>The top 24 performing teams will be invited to The Queens Hotel </a:t>
              </a:r>
              <a:r>
                <a:rPr lang="en-GB" sz="1600" dirty="0"/>
                <a:t>in </a:t>
              </a:r>
              <a:r>
                <a:rPr lang="en-GB" sz="1600" dirty="0" smtClean="0"/>
                <a:t>Leeds to </a:t>
              </a:r>
              <a:r>
                <a:rPr lang="en-GB" sz="1600" dirty="0"/>
                <a:t>take part in one final challenge</a:t>
              </a:r>
            </a:p>
          </p:txBody>
        </p:sp>
        <p:sp>
          <p:nvSpPr>
            <p:cNvPr id="9" name="Oval 8">
              <a:extLst>
                <a:ext uri="{FF2B5EF4-FFF2-40B4-BE49-F238E27FC236}">
                  <a16:creationId xmlns:a16="http://schemas.microsoft.com/office/drawing/2014/main" xmlns="" id="{9E0D2C68-4B6B-EF48-A06B-A1BF4BE072E9}"/>
                </a:ext>
              </a:extLst>
            </p:cNvPr>
            <p:cNvSpPr/>
            <p:nvPr/>
          </p:nvSpPr>
          <p:spPr>
            <a:xfrm>
              <a:off x="731839" y="3225572"/>
              <a:ext cx="778750" cy="778750"/>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xmlns="" id="{57BAD88C-9F8E-B04E-8AF5-1BD065B6C8BD}"/>
              </a:ext>
            </a:extLst>
          </p:cNvPr>
          <p:cNvGrpSpPr/>
          <p:nvPr/>
        </p:nvGrpSpPr>
        <p:grpSpPr>
          <a:xfrm>
            <a:off x="840675" y="2250166"/>
            <a:ext cx="10728323" cy="778750"/>
            <a:chOff x="731839" y="3225572"/>
            <a:chExt cx="10728323" cy="778750"/>
          </a:xfrm>
          <a:solidFill>
            <a:srgbClr val="8DC3DA"/>
          </a:solidFill>
        </p:grpSpPr>
        <p:sp>
          <p:nvSpPr>
            <p:cNvPr id="11" name="TextBox 10">
              <a:extLst>
                <a:ext uri="{FF2B5EF4-FFF2-40B4-BE49-F238E27FC236}">
                  <a16:creationId xmlns:a16="http://schemas.microsoft.com/office/drawing/2014/main" xmlns="" id="{79404E9C-C64A-9A41-834F-BB3C0C86A142}"/>
                </a:ext>
              </a:extLst>
            </p:cNvPr>
            <p:cNvSpPr txBox="1"/>
            <p:nvPr/>
          </p:nvSpPr>
          <p:spPr>
            <a:xfrm>
              <a:off x="1172584" y="3287857"/>
              <a:ext cx="10287578" cy="628723"/>
            </a:xfrm>
            <a:prstGeom prst="rect">
              <a:avLst/>
            </a:prstGeom>
            <a:solidFill>
              <a:srgbClr val="8DC3DA"/>
            </a:solidFill>
            <a:ln>
              <a:noFill/>
            </a:ln>
          </p:spPr>
          <p:txBody>
            <a:bodyPr wrap="square" lIns="540000" rtlCol="0" anchor="ctr">
              <a:normAutofit/>
            </a:bodyPr>
            <a:lstStyle/>
            <a:p>
              <a:pPr lvl="0"/>
              <a:r>
                <a:rPr lang="en-GB" sz="1600" dirty="0" smtClean="0"/>
                <a:t>All finalists will receive</a:t>
              </a:r>
              <a:r>
                <a:rPr lang="en-GB" sz="1600" dirty="0" smtClean="0">
                  <a:solidFill>
                    <a:srgbClr val="FF0000"/>
                  </a:solidFill>
                </a:rPr>
                <a:t> </a:t>
              </a:r>
              <a:r>
                <a:rPr lang="en-GB" sz="1600" dirty="0" smtClean="0"/>
                <a:t>a</a:t>
              </a:r>
              <a:r>
                <a:rPr lang="en-GB" sz="1600" dirty="0" smtClean="0">
                  <a:solidFill>
                    <a:srgbClr val="FF0000"/>
                  </a:solidFill>
                </a:rPr>
                <a:t> </a:t>
              </a:r>
              <a:r>
                <a:rPr lang="en-GB" sz="1600" dirty="0"/>
                <a:t>free overnight stay at the venue</a:t>
              </a:r>
            </a:p>
          </p:txBody>
        </p:sp>
        <p:sp>
          <p:nvSpPr>
            <p:cNvPr id="12" name="Oval 11">
              <a:extLst>
                <a:ext uri="{FF2B5EF4-FFF2-40B4-BE49-F238E27FC236}">
                  <a16:creationId xmlns:a16="http://schemas.microsoft.com/office/drawing/2014/main" xmlns="" id="{B9623C33-F2ED-9E42-8D61-CFC4C625C634}"/>
                </a:ext>
              </a:extLst>
            </p:cNvPr>
            <p:cNvSpPr/>
            <p:nvPr/>
          </p:nvSpPr>
          <p:spPr>
            <a:xfrm>
              <a:off x="731839" y="3225572"/>
              <a:ext cx="778750" cy="778750"/>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xmlns="" id="{00B2E838-8A1F-1444-B3A6-3CB96688E313}"/>
              </a:ext>
            </a:extLst>
          </p:cNvPr>
          <p:cNvGrpSpPr/>
          <p:nvPr/>
        </p:nvGrpSpPr>
        <p:grpSpPr>
          <a:xfrm>
            <a:off x="840675" y="3074131"/>
            <a:ext cx="10728323" cy="778750"/>
            <a:chOff x="731839" y="3225572"/>
            <a:chExt cx="10728323" cy="778750"/>
          </a:xfrm>
          <a:solidFill>
            <a:srgbClr val="8DC3DA"/>
          </a:solidFill>
        </p:grpSpPr>
        <p:sp>
          <p:nvSpPr>
            <p:cNvPr id="14" name="TextBox 13">
              <a:extLst>
                <a:ext uri="{FF2B5EF4-FFF2-40B4-BE49-F238E27FC236}">
                  <a16:creationId xmlns:a16="http://schemas.microsoft.com/office/drawing/2014/main" xmlns="" id="{4AD6EAE9-BB4E-2A46-A4E2-C90C40C3073B}"/>
                </a:ext>
              </a:extLst>
            </p:cNvPr>
            <p:cNvSpPr txBox="1"/>
            <p:nvPr/>
          </p:nvSpPr>
          <p:spPr>
            <a:xfrm>
              <a:off x="1172584" y="3287857"/>
              <a:ext cx="10287578" cy="628723"/>
            </a:xfrm>
            <a:prstGeom prst="rect">
              <a:avLst/>
            </a:prstGeom>
            <a:grpFill/>
            <a:ln>
              <a:noFill/>
            </a:ln>
          </p:spPr>
          <p:txBody>
            <a:bodyPr wrap="square" lIns="540000" rtlCol="0" anchor="ctr">
              <a:normAutofit/>
            </a:bodyPr>
            <a:lstStyle/>
            <a:p>
              <a:pPr lvl="0"/>
              <a:r>
                <a:rPr lang="en-GB" sz="1600" dirty="0" smtClean="0"/>
                <a:t>There will be a games</a:t>
              </a:r>
              <a:r>
                <a:rPr lang="en-GB" sz="1600" dirty="0"/>
                <a:t> </a:t>
              </a:r>
              <a:r>
                <a:rPr lang="en-GB" sz="1600" dirty="0" smtClean="0"/>
                <a:t>and network evening, and an employer exhibition </a:t>
              </a:r>
              <a:endParaRPr lang="en-GB" sz="1600" dirty="0"/>
            </a:p>
          </p:txBody>
        </p:sp>
        <p:sp>
          <p:nvSpPr>
            <p:cNvPr id="15" name="Oval 14">
              <a:extLst>
                <a:ext uri="{FF2B5EF4-FFF2-40B4-BE49-F238E27FC236}">
                  <a16:creationId xmlns:a16="http://schemas.microsoft.com/office/drawing/2014/main" xmlns="" id="{19DC8D8B-275A-024B-B622-0A9A5F71A150}"/>
                </a:ext>
              </a:extLst>
            </p:cNvPr>
            <p:cNvSpPr/>
            <p:nvPr/>
          </p:nvSpPr>
          <p:spPr>
            <a:xfrm>
              <a:off x="731839" y="3225572"/>
              <a:ext cx="778750" cy="778750"/>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26F51C51-B2D0-3644-B45C-2617EEE4E8CC}"/>
              </a:ext>
            </a:extLst>
          </p:cNvPr>
          <p:cNvGrpSpPr/>
          <p:nvPr/>
        </p:nvGrpSpPr>
        <p:grpSpPr>
          <a:xfrm>
            <a:off x="840675" y="3888048"/>
            <a:ext cx="10728323" cy="778750"/>
            <a:chOff x="731839" y="3225572"/>
            <a:chExt cx="10728323" cy="778750"/>
          </a:xfrm>
          <a:solidFill>
            <a:srgbClr val="8DC3DA"/>
          </a:solidFill>
        </p:grpSpPr>
        <p:sp>
          <p:nvSpPr>
            <p:cNvPr id="17" name="TextBox 16">
              <a:extLst>
                <a:ext uri="{FF2B5EF4-FFF2-40B4-BE49-F238E27FC236}">
                  <a16:creationId xmlns:a16="http://schemas.microsoft.com/office/drawing/2014/main" xmlns="" id="{AD4B0B95-E2B8-784E-990A-5CAE4E1FC426}"/>
                </a:ext>
              </a:extLst>
            </p:cNvPr>
            <p:cNvSpPr txBox="1"/>
            <p:nvPr/>
          </p:nvSpPr>
          <p:spPr>
            <a:xfrm>
              <a:off x="1172584" y="3287857"/>
              <a:ext cx="10287578" cy="628723"/>
            </a:xfrm>
            <a:prstGeom prst="rect">
              <a:avLst/>
            </a:prstGeom>
            <a:grpFill/>
            <a:ln>
              <a:noFill/>
            </a:ln>
          </p:spPr>
          <p:txBody>
            <a:bodyPr wrap="square" lIns="540000" rtlCol="0" anchor="ctr">
              <a:normAutofit/>
            </a:bodyPr>
            <a:lstStyle/>
            <a:p>
              <a:pPr lvl="0"/>
              <a:r>
                <a:rPr lang="en-GB" sz="1600" dirty="0" smtClean="0"/>
                <a:t>An expert in the industry will give an inspirational talk</a:t>
              </a:r>
              <a:endParaRPr lang="en-GB" sz="1600" dirty="0"/>
            </a:p>
          </p:txBody>
        </p:sp>
        <p:sp>
          <p:nvSpPr>
            <p:cNvPr id="18" name="Oval 17">
              <a:extLst>
                <a:ext uri="{FF2B5EF4-FFF2-40B4-BE49-F238E27FC236}">
                  <a16:creationId xmlns:a16="http://schemas.microsoft.com/office/drawing/2014/main" xmlns="" id="{5660A830-1F81-BD49-8600-4293BC5392B3}"/>
                </a:ext>
              </a:extLst>
            </p:cNvPr>
            <p:cNvSpPr/>
            <p:nvPr/>
          </p:nvSpPr>
          <p:spPr>
            <a:xfrm>
              <a:off x="731839" y="3225572"/>
              <a:ext cx="778750" cy="778750"/>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xmlns="" id="{DFCCF031-E15B-FC40-9E00-2851D64E5657}"/>
              </a:ext>
            </a:extLst>
          </p:cNvPr>
          <p:cNvGrpSpPr/>
          <p:nvPr/>
        </p:nvGrpSpPr>
        <p:grpSpPr>
          <a:xfrm>
            <a:off x="840675" y="4712013"/>
            <a:ext cx="10728323" cy="778750"/>
            <a:chOff x="731839" y="3225572"/>
            <a:chExt cx="10728323" cy="778750"/>
          </a:xfrm>
          <a:solidFill>
            <a:srgbClr val="8DC3DA"/>
          </a:solidFill>
        </p:grpSpPr>
        <p:sp>
          <p:nvSpPr>
            <p:cNvPr id="20" name="TextBox 19">
              <a:extLst>
                <a:ext uri="{FF2B5EF4-FFF2-40B4-BE49-F238E27FC236}">
                  <a16:creationId xmlns:a16="http://schemas.microsoft.com/office/drawing/2014/main" xmlns="" id="{9E461014-DBB7-4646-9330-79AA3FDEC2C4}"/>
                </a:ext>
              </a:extLst>
            </p:cNvPr>
            <p:cNvSpPr txBox="1"/>
            <p:nvPr/>
          </p:nvSpPr>
          <p:spPr>
            <a:xfrm>
              <a:off x="1172584" y="3287857"/>
              <a:ext cx="10287578" cy="628723"/>
            </a:xfrm>
            <a:prstGeom prst="rect">
              <a:avLst/>
            </a:prstGeom>
            <a:grpFill/>
            <a:ln>
              <a:noFill/>
            </a:ln>
          </p:spPr>
          <p:txBody>
            <a:bodyPr wrap="square" lIns="540000" rtlCol="0" anchor="ctr">
              <a:normAutofit/>
            </a:bodyPr>
            <a:lstStyle/>
            <a:p>
              <a:pPr lvl="0"/>
              <a:r>
                <a:rPr lang="en-GB" sz="1600" dirty="0" smtClean="0"/>
                <a:t>The day will conclude with an awards ceremony and 3-course meal</a:t>
              </a:r>
              <a:endParaRPr lang="en-GB" sz="1600" dirty="0"/>
            </a:p>
          </p:txBody>
        </p:sp>
        <p:sp>
          <p:nvSpPr>
            <p:cNvPr id="21" name="Oval 20">
              <a:extLst>
                <a:ext uri="{FF2B5EF4-FFF2-40B4-BE49-F238E27FC236}">
                  <a16:creationId xmlns:a16="http://schemas.microsoft.com/office/drawing/2014/main" xmlns="" id="{90329AF4-50AD-0B44-BCF1-5BDB78FD21DC}"/>
                </a:ext>
              </a:extLst>
            </p:cNvPr>
            <p:cNvSpPr/>
            <p:nvPr/>
          </p:nvSpPr>
          <p:spPr>
            <a:xfrm>
              <a:off x="731839" y="3225572"/>
              <a:ext cx="778750" cy="778750"/>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xmlns="" id="{FB027C68-85CC-DB49-8B20-DF7048EFB4D3}"/>
              </a:ext>
            </a:extLst>
          </p:cNvPr>
          <p:cNvGrpSpPr/>
          <p:nvPr/>
        </p:nvGrpSpPr>
        <p:grpSpPr>
          <a:xfrm>
            <a:off x="840675" y="5505833"/>
            <a:ext cx="10728323" cy="778750"/>
            <a:chOff x="731839" y="3225572"/>
            <a:chExt cx="10728323" cy="778750"/>
          </a:xfrm>
          <a:solidFill>
            <a:srgbClr val="8DC3DA"/>
          </a:solidFill>
        </p:grpSpPr>
        <p:sp>
          <p:nvSpPr>
            <p:cNvPr id="23" name="TextBox 22">
              <a:extLst>
                <a:ext uri="{FF2B5EF4-FFF2-40B4-BE49-F238E27FC236}">
                  <a16:creationId xmlns:a16="http://schemas.microsoft.com/office/drawing/2014/main" xmlns="" id="{9526229B-E26A-2340-91E7-101C45C41BAB}"/>
                </a:ext>
              </a:extLst>
            </p:cNvPr>
            <p:cNvSpPr txBox="1"/>
            <p:nvPr/>
          </p:nvSpPr>
          <p:spPr>
            <a:xfrm>
              <a:off x="1172584" y="3287857"/>
              <a:ext cx="10287578" cy="628723"/>
            </a:xfrm>
            <a:prstGeom prst="rect">
              <a:avLst/>
            </a:prstGeom>
            <a:grpFill/>
            <a:ln>
              <a:noFill/>
            </a:ln>
          </p:spPr>
          <p:txBody>
            <a:bodyPr wrap="square" lIns="540000" rtlCol="0" anchor="ctr">
              <a:normAutofit/>
            </a:bodyPr>
            <a:lstStyle/>
            <a:p>
              <a:pPr lvl="0"/>
              <a:r>
                <a:rPr lang="en-GB" sz="1600" dirty="0" smtClean="0"/>
                <a:t>A range of fantastic prizes will be awarded</a:t>
              </a:r>
              <a:endParaRPr lang="en-GB" sz="1600" b="1" dirty="0"/>
            </a:p>
          </p:txBody>
        </p:sp>
        <p:sp>
          <p:nvSpPr>
            <p:cNvPr id="24" name="Oval 23">
              <a:extLst>
                <a:ext uri="{FF2B5EF4-FFF2-40B4-BE49-F238E27FC236}">
                  <a16:creationId xmlns:a16="http://schemas.microsoft.com/office/drawing/2014/main" xmlns="" id="{BA330632-3F48-5446-A28C-BACFC165631F}"/>
                </a:ext>
              </a:extLst>
            </p:cNvPr>
            <p:cNvSpPr/>
            <p:nvPr/>
          </p:nvSpPr>
          <p:spPr>
            <a:xfrm>
              <a:off x="731839" y="3225572"/>
              <a:ext cx="778750" cy="778750"/>
            </a:xfrm>
            <a:prstGeom prst="ellipse">
              <a:avLst/>
            </a:prstGeom>
            <a:gr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Picture 24">
            <a:extLst>
              <a:ext uri="{FF2B5EF4-FFF2-40B4-BE49-F238E27FC236}">
                <a16:creationId xmlns:a16="http://schemas.microsoft.com/office/drawing/2014/main" xmlns="" id="{6BF6F40F-0851-624E-B5A8-DD814CD1645A}"/>
              </a:ext>
            </a:extLst>
          </p:cNvPr>
          <p:cNvPicPr>
            <a:picLocks noChangeAspect="1"/>
          </p:cNvPicPr>
          <p:nvPr/>
        </p:nvPicPr>
        <p:blipFill>
          <a:blip r:embed="rId3"/>
          <a:stretch>
            <a:fillRect/>
          </a:stretch>
        </p:blipFill>
        <p:spPr>
          <a:xfrm>
            <a:off x="987141" y="5681043"/>
            <a:ext cx="511231" cy="402872"/>
          </a:xfrm>
          <a:prstGeom prst="rect">
            <a:avLst/>
          </a:prstGeom>
        </p:spPr>
      </p:pic>
      <p:pic>
        <p:nvPicPr>
          <p:cNvPr id="26" name="Picture 25">
            <a:extLst>
              <a:ext uri="{FF2B5EF4-FFF2-40B4-BE49-F238E27FC236}">
                <a16:creationId xmlns:a16="http://schemas.microsoft.com/office/drawing/2014/main" xmlns="" id="{3F047490-F339-174A-B7E5-F48B1972EC31}"/>
              </a:ext>
            </a:extLst>
          </p:cNvPr>
          <p:cNvPicPr>
            <a:picLocks noChangeAspect="1"/>
          </p:cNvPicPr>
          <p:nvPr/>
        </p:nvPicPr>
        <p:blipFill>
          <a:blip r:embed="rId4"/>
          <a:stretch>
            <a:fillRect/>
          </a:stretch>
        </p:blipFill>
        <p:spPr>
          <a:xfrm>
            <a:off x="982087" y="4784853"/>
            <a:ext cx="486792" cy="545797"/>
          </a:xfrm>
          <a:prstGeom prst="rect">
            <a:avLst/>
          </a:prstGeom>
        </p:spPr>
      </p:pic>
      <p:pic>
        <p:nvPicPr>
          <p:cNvPr id="27" name="Picture 26">
            <a:extLst>
              <a:ext uri="{FF2B5EF4-FFF2-40B4-BE49-F238E27FC236}">
                <a16:creationId xmlns:a16="http://schemas.microsoft.com/office/drawing/2014/main" xmlns="" id="{18AD754B-F54B-7043-86B2-6F6EB970FEEE}"/>
              </a:ext>
            </a:extLst>
          </p:cNvPr>
          <p:cNvPicPr>
            <a:picLocks noChangeAspect="1"/>
          </p:cNvPicPr>
          <p:nvPr/>
        </p:nvPicPr>
        <p:blipFill>
          <a:blip r:embed="rId5"/>
          <a:stretch>
            <a:fillRect/>
          </a:stretch>
        </p:blipFill>
        <p:spPr>
          <a:xfrm>
            <a:off x="972359" y="4029599"/>
            <a:ext cx="480993" cy="571042"/>
          </a:xfrm>
          <a:prstGeom prst="rect">
            <a:avLst/>
          </a:prstGeom>
        </p:spPr>
      </p:pic>
      <p:pic>
        <p:nvPicPr>
          <p:cNvPr id="28" name="Picture 27">
            <a:extLst>
              <a:ext uri="{FF2B5EF4-FFF2-40B4-BE49-F238E27FC236}">
                <a16:creationId xmlns:a16="http://schemas.microsoft.com/office/drawing/2014/main" xmlns="" id="{E6B8CCD0-BAA2-7145-88E8-AB8AE01D7447}"/>
              </a:ext>
            </a:extLst>
          </p:cNvPr>
          <p:cNvPicPr>
            <a:picLocks noChangeAspect="1"/>
          </p:cNvPicPr>
          <p:nvPr/>
        </p:nvPicPr>
        <p:blipFill>
          <a:blip r:embed="rId6"/>
          <a:stretch>
            <a:fillRect/>
          </a:stretch>
        </p:blipFill>
        <p:spPr>
          <a:xfrm>
            <a:off x="829846" y="1654276"/>
            <a:ext cx="791274" cy="355926"/>
          </a:xfrm>
          <a:prstGeom prst="rect">
            <a:avLst/>
          </a:prstGeom>
          <a:noFill/>
        </p:spPr>
      </p:pic>
      <p:pic>
        <p:nvPicPr>
          <p:cNvPr id="3" name="Picture 2">
            <a:extLst>
              <a:ext uri="{FF2B5EF4-FFF2-40B4-BE49-F238E27FC236}">
                <a16:creationId xmlns:a16="http://schemas.microsoft.com/office/drawing/2014/main" xmlns="" id="{3B4AE986-6808-1542-B674-750F11C146EC}"/>
              </a:ext>
            </a:extLst>
          </p:cNvPr>
          <p:cNvPicPr>
            <a:picLocks noChangeAspect="1"/>
          </p:cNvPicPr>
          <p:nvPr/>
        </p:nvPicPr>
        <p:blipFill>
          <a:blip r:embed="rId7"/>
          <a:stretch>
            <a:fillRect/>
          </a:stretch>
        </p:blipFill>
        <p:spPr>
          <a:xfrm>
            <a:off x="971311" y="2346848"/>
            <a:ext cx="542889" cy="514316"/>
          </a:xfrm>
          <a:prstGeom prst="rect">
            <a:avLst/>
          </a:prstGeom>
        </p:spPr>
      </p:pic>
      <p:pic>
        <p:nvPicPr>
          <p:cNvPr id="31" name="Picture 30">
            <a:extLst>
              <a:ext uri="{FF2B5EF4-FFF2-40B4-BE49-F238E27FC236}">
                <a16:creationId xmlns:a16="http://schemas.microsoft.com/office/drawing/2014/main" xmlns="" id="{21D5FD9B-0297-6247-8DD1-0E288519D61A}"/>
              </a:ext>
            </a:extLst>
          </p:cNvPr>
          <p:cNvPicPr>
            <a:picLocks noChangeAspect="1"/>
          </p:cNvPicPr>
          <p:nvPr/>
        </p:nvPicPr>
        <p:blipFill>
          <a:blip r:embed="rId8"/>
          <a:stretch>
            <a:fillRect/>
          </a:stretch>
        </p:blipFill>
        <p:spPr>
          <a:xfrm>
            <a:off x="874192" y="3194013"/>
            <a:ext cx="737126" cy="505905"/>
          </a:xfrm>
          <a:prstGeom prst="rect">
            <a:avLst/>
          </a:prstGeom>
        </p:spPr>
      </p:pic>
      <p:sp>
        <p:nvSpPr>
          <p:cNvPr id="29" name="Footer Placeholder 3"/>
          <p:cNvSpPr>
            <a:spLocks noGrp="1"/>
          </p:cNvSpPr>
          <p:nvPr>
            <p:ph type="ftr" sz="quarter" idx="3"/>
          </p:nvPr>
        </p:nvSpPr>
        <p:spPr>
          <a:xfrm>
            <a:off x="10884558" y="6489040"/>
            <a:ext cx="1224231" cy="365125"/>
          </a:xfrm>
        </p:spPr>
        <p:txBody>
          <a:bodyPr/>
          <a:lstStyle/>
          <a:p>
            <a:r>
              <a:rPr lang="de-DE" dirty="0"/>
              <a:t>© ICAEW </a:t>
            </a:r>
            <a:r>
              <a:rPr lang="de-DE" dirty="0" smtClean="0"/>
              <a:t>2019</a:t>
            </a:r>
            <a:endParaRPr lang="en-US" dirty="0"/>
          </a:p>
        </p:txBody>
      </p:sp>
    </p:spTree>
    <p:extLst>
      <p:ext uri="{BB962C8B-B14F-4D97-AF65-F5344CB8AC3E}">
        <p14:creationId xmlns:p14="http://schemas.microsoft.com/office/powerpoint/2010/main" val="1445374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5C3D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9524" y="0"/>
            <a:ext cx="10961709" cy="6858000"/>
          </a:xfrm>
          <a:prstGeom prst="rect">
            <a:avLst/>
          </a:prstGeom>
        </p:spPr>
      </p:pic>
      <p:sp>
        <p:nvSpPr>
          <p:cNvPr id="7" name="Footer Placeholder 3"/>
          <p:cNvSpPr>
            <a:spLocks noGrp="1"/>
          </p:cNvSpPr>
          <p:nvPr>
            <p:ph type="ftr" sz="quarter" idx="3"/>
          </p:nvPr>
        </p:nvSpPr>
        <p:spPr>
          <a:xfrm>
            <a:off x="10884558" y="6489040"/>
            <a:ext cx="1224231" cy="365125"/>
          </a:xfrm>
        </p:spPr>
        <p:txBody>
          <a:bodyPr/>
          <a:lstStyle/>
          <a:p>
            <a:r>
              <a:rPr lang="de-DE" dirty="0"/>
              <a:t>© ICAEW </a:t>
            </a:r>
            <a:r>
              <a:rPr lang="de-DE" dirty="0" smtClean="0"/>
              <a:t>2019</a:t>
            </a:r>
            <a:endParaRPr lang="en-US" dirty="0"/>
          </a:p>
        </p:txBody>
      </p:sp>
      <p:sp>
        <p:nvSpPr>
          <p:cNvPr id="6" name="TextBox 5"/>
          <p:cNvSpPr txBox="1"/>
          <p:nvPr/>
        </p:nvSpPr>
        <p:spPr>
          <a:xfrm>
            <a:off x="659524" y="-4220"/>
            <a:ext cx="4553607" cy="1481328"/>
          </a:xfrm>
          <a:prstGeom prst="rect">
            <a:avLst/>
          </a:prstGeom>
          <a:solidFill>
            <a:srgbClr val="85C3DC"/>
          </a:solidFill>
        </p:spPr>
        <p:txBody>
          <a:bodyPr wrap="square" rtlCol="0">
            <a:normAutofit/>
          </a:bodyPr>
          <a:lstStyle/>
          <a:p>
            <a:endParaRPr lang="en-US" sz="4000" b="1" i="1" dirty="0" smtClean="0">
              <a:solidFill>
                <a:srgbClr val="000000"/>
              </a:solidFill>
              <a:latin typeface="Times New Roman" charset="0"/>
              <a:cs typeface="Times New Roman" charset="0"/>
            </a:endParaRPr>
          </a:p>
          <a:p>
            <a:r>
              <a:rPr lang="en-US" sz="4000" b="1" i="1" dirty="0" smtClean="0">
                <a:solidFill>
                  <a:srgbClr val="000000"/>
                </a:solidFill>
                <a:latin typeface="Times New Roman" charset="0"/>
                <a:cs typeface="Times New Roman" charset="0"/>
              </a:rPr>
              <a:t>The </a:t>
            </a:r>
            <a:r>
              <a:rPr lang="en-US" sz="4000" b="1" i="1" dirty="0">
                <a:solidFill>
                  <a:srgbClr val="000000"/>
                </a:solidFill>
                <a:latin typeface="Times New Roman" charset="0"/>
                <a:cs typeface="Times New Roman" charset="0"/>
              </a:rPr>
              <a:t>prizes </a:t>
            </a:r>
            <a:endParaRPr lang="en-GB" dirty="0" smtClean="0"/>
          </a:p>
        </p:txBody>
      </p:sp>
    </p:spTree>
    <p:extLst>
      <p:ext uri="{BB962C8B-B14F-4D97-AF65-F5344CB8AC3E}">
        <p14:creationId xmlns:p14="http://schemas.microsoft.com/office/powerpoint/2010/main" val="3856169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10884558" y="6489040"/>
            <a:ext cx="1224231" cy="365125"/>
          </a:xfrm>
        </p:spPr>
        <p:txBody>
          <a:bodyPr/>
          <a:lstStyle/>
          <a:p>
            <a:r>
              <a:rPr lang="de-DE" dirty="0"/>
              <a:t>© ICAEW </a:t>
            </a:r>
            <a:r>
              <a:rPr lang="de-DE" dirty="0" smtClean="0"/>
              <a:t>2019</a:t>
            </a:r>
            <a:endParaRPr lang="en-US" dirty="0"/>
          </a:p>
        </p:txBody>
      </p:sp>
    </p:spTree>
    <p:extLst>
      <p:ext uri="{BB962C8B-B14F-4D97-AF65-F5344CB8AC3E}">
        <p14:creationId xmlns:p14="http://schemas.microsoft.com/office/powerpoint/2010/main" val="2008463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706F6F"/>
      </a:dk2>
      <a:lt2>
        <a:srgbClr val="E30613"/>
      </a:lt2>
      <a:accent1>
        <a:srgbClr val="B5BB3B"/>
      </a:accent1>
      <a:accent2>
        <a:srgbClr val="A7C8C4"/>
      </a:accent2>
      <a:accent3>
        <a:srgbClr val="B1CFDF"/>
      </a:accent3>
      <a:accent4>
        <a:srgbClr val="DDC7D4"/>
      </a:accent4>
      <a:accent5>
        <a:srgbClr val="F1C09D"/>
      </a:accent5>
      <a:accent6>
        <a:srgbClr val="FFE8B6"/>
      </a:accent6>
      <a:hlink>
        <a:srgbClr val="D0C7C4"/>
      </a:hlink>
      <a:folHlink>
        <a:srgbClr val="706F6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defRPr dirty="0" smtClean="0"/>
        </a:defPPr>
      </a:lstStyle>
    </a:txDef>
  </a:objectDefaults>
  <a:extraClrSchemeLst/>
  <a:extLst>
    <a:ext uri="{05A4C25C-085E-4340-85A3-A5531E510DB2}">
      <thm15:themeFamily xmlns:thm15="http://schemas.microsoft.com/office/thememl/2012/main" name="Presentation5" id="{BA74A640-3C8A-4600-9B42-77D50FED625C}" vid="{D0FEFE46-959D-4ECE-AE5C-F2B2429BBEA4}"/>
    </a:ext>
  </a:extLst>
</a:theme>
</file>

<file path=ppt/theme/theme2.xml><?xml version="1.0" encoding="utf-8"?>
<a:theme xmlns:a="http://schemas.openxmlformats.org/drawingml/2006/main" name="2_ICAEW_Powerpoint Template">
  <a:themeElements>
    <a:clrScheme name="ICAEW Careers RGB">
      <a:dk1>
        <a:srgbClr val="000000"/>
      </a:dk1>
      <a:lt1>
        <a:srgbClr val="FFFFFF"/>
      </a:lt1>
      <a:dk2>
        <a:srgbClr val="706F6F"/>
      </a:dk2>
      <a:lt2>
        <a:srgbClr val="E30613"/>
      </a:lt2>
      <a:accent1>
        <a:srgbClr val="B5BB3B"/>
      </a:accent1>
      <a:accent2>
        <a:srgbClr val="75B8B1"/>
      </a:accent2>
      <a:accent3>
        <a:srgbClr val="8DC3DA"/>
      </a:accent3>
      <a:accent4>
        <a:srgbClr val="D8B6CA"/>
      </a:accent4>
      <a:accent5>
        <a:srgbClr val="F0AA5B"/>
      </a:accent5>
      <a:accent6>
        <a:srgbClr val="FFE697"/>
      </a:accent6>
      <a:hlink>
        <a:srgbClr val="C3B6B1"/>
      </a:hlink>
      <a:folHlink>
        <a:srgbClr val="706F6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rmAutofit/>
      </a:bodyPr>
      <a:lstStyle>
        <a:defPPr>
          <a:defRPr dirty="0" smtClean="0"/>
        </a:defPPr>
      </a:lstStyle>
    </a:txDef>
  </a:objectDefaults>
  <a:extraClrSchemeLst/>
  <a:extLst>
    <a:ext uri="{05A4C25C-085E-4340-85A3-A5531E510DB2}">
      <thm15:themeFamily xmlns:thm15="http://schemas.microsoft.com/office/thememl/2012/main" name="FINAL_ICAEW_PPT_Template_v3.pptx" id="{D8569872-9AA4-400A-BE62-A3B4E3E12D9B}" vid="{5FEFD4B8-E09A-428F-9C3A-C64E486120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ICAEW_Powerpoint Template</Template>
  <TotalTime>0</TotalTime>
  <Words>1331</Words>
  <Application>Microsoft Office PowerPoint</Application>
  <PresentationFormat>Widescreen</PresentationFormat>
  <Paragraphs>127</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Courier New</vt:lpstr>
      <vt:lpstr>Times New Roman</vt:lpstr>
      <vt:lpstr>Office Theme</vt:lpstr>
      <vt:lpstr>2_ICAEW_Powerpoint Template</vt:lpstr>
      <vt:lpstr>PowerPoint Presentation</vt:lpstr>
      <vt:lpstr>What is the ICAEW?</vt:lpstr>
      <vt:lpstr>What is BASE?</vt:lpstr>
      <vt:lpstr>Why you should take part </vt:lpstr>
      <vt:lpstr>What is the National Final? </vt:lpstr>
      <vt:lpstr>PowerPoint Presentation</vt:lpstr>
      <vt:lpstr>PowerPoint Presentation</vt:lpstr>
    </vt:vector>
  </TitlesOfParts>
  <Company>ICAEW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 student induction presentation</dc:title>
  <dc:subject/>
  <dc:creator>Lucy Hilton</dc:creator>
  <cp:lastModifiedBy>Lara Soltan</cp:lastModifiedBy>
  <cp:revision>441</cp:revision>
  <cp:lastPrinted>2018-07-25T14:11:42Z</cp:lastPrinted>
  <dcterms:created xsi:type="dcterms:W3CDTF">2017-05-18T12:44:56Z</dcterms:created>
  <dcterms:modified xsi:type="dcterms:W3CDTF">2019-10-29T15:52:25Z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AEW_RERUN">
    <vt:bool>true</vt:bool>
  </property>
  <property fmtid="{D5CDD505-2E9C-101B-9397-08002B2CF9AE}" pid="3" name="ICAEW_PresentationTitle">
    <vt:lpwstr>ACA student induction presentation</vt:lpwstr>
  </property>
  <property fmtid="{D5CDD505-2E9C-101B-9397-08002B2CF9AE}" pid="4" name="ICAEW_Date">
    <vt:lpwstr>&lt;Date&gt;</vt:lpwstr>
  </property>
  <property fmtid="{D5CDD505-2E9C-101B-9397-08002B2CF9AE}" pid="5" name="ICAEW_PresentationSubtitle">
    <vt:lpwstr/>
  </property>
  <property fmtid="{D5CDD505-2E9C-101B-9397-08002B2CF9AE}" pid="6" name="ICAEW_TitleImage">
    <vt:lpwstr>&lt;TitleImage&gt;</vt:lpwstr>
  </property>
  <property fmtid="{D5CDD505-2E9C-101B-9397-08002B2CF9AE}" pid="7" name="RERUN">
    <vt:lpwstr>RERUN</vt:lpwstr>
  </property>
</Properties>
</file>