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12"/>
  </p:notesMasterIdLst>
  <p:handoutMasterIdLst>
    <p:handoutMasterId r:id="rId13"/>
  </p:handoutMasterIdLst>
  <p:sldIdLst>
    <p:sldId id="494" r:id="rId3"/>
    <p:sldId id="478" r:id="rId4"/>
    <p:sldId id="506" r:id="rId5"/>
    <p:sldId id="486" r:id="rId6"/>
    <p:sldId id="477" r:id="rId7"/>
    <p:sldId id="505" r:id="rId8"/>
    <p:sldId id="500" r:id="rId9"/>
    <p:sldId id="502" r:id="rId10"/>
    <p:sldId id="474" r:id="rId11"/>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9BE54B-B563-4A59-BA8A-B606E95BB199}">
          <p14:sldIdLst>
            <p14:sldId id="494"/>
            <p14:sldId id="478"/>
            <p14:sldId id="506"/>
            <p14:sldId id="486"/>
            <p14:sldId id="477"/>
            <p14:sldId id="505"/>
            <p14:sldId id="500"/>
            <p14:sldId id="502"/>
            <p14:sldId id="474"/>
          </p14:sldIdLst>
        </p14:section>
      </p14:sectionLst>
    </p:ext>
    <p:ext uri="{EFAFB233-063F-42B5-8137-9DF3F51BA10A}">
      <p15:sldGuideLst xmlns:p15="http://schemas.microsoft.com/office/powerpoint/2012/main">
        <p15:guide id="1" orient="horz" pos="323" userDrawn="1">
          <p15:clr>
            <a:srgbClr val="A4A3A4"/>
          </p15:clr>
        </p15:guide>
        <p15:guide id="2" pos="551" userDrawn="1">
          <p15:clr>
            <a:srgbClr val="A4A3A4"/>
          </p15:clr>
        </p15:guide>
        <p15:guide id="3" orient="horz" pos="799" userDrawn="1">
          <p15:clr>
            <a:srgbClr val="A4A3A4"/>
          </p15:clr>
        </p15:guide>
        <p15:guide id="4" pos="728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ra Soltan" initials="LS" lastIdx="3" clrIdx="6">
    <p:extLst>
      <p:ext uri="{19B8F6BF-5375-455C-9EA6-DF929625EA0E}">
        <p15:presenceInfo xmlns:p15="http://schemas.microsoft.com/office/powerpoint/2012/main" userId="S-1-5-21-3616197394-2044220420-2071362314-44253" providerId="AD"/>
      </p:ext>
    </p:extLst>
  </p:cmAuthor>
  <p:cmAuthor id="1" name="Author" initials="A" lastIdx="97" clrIdx="0"/>
  <p:cmAuthor id="2" name="Lucy Hilton" initials="LH" lastIdx="79" clrIdx="1">
    <p:extLst/>
  </p:cmAuthor>
  <p:cmAuthor id="3" name="Microsoft Office User" initials="Office" lastIdx="0" clrIdx="2">
    <p:extLst/>
  </p:cmAuthor>
  <p:cmAuthor id="4" name="Marie Lake" initials="ML" lastIdx="5" clrIdx="3">
    <p:extLst/>
  </p:cmAuthor>
  <p:cmAuthor id="5" name="Dave Payne" initials="DP" lastIdx="4" clrIdx="4">
    <p:extLst>
      <p:ext uri="{19B8F6BF-5375-455C-9EA6-DF929625EA0E}">
        <p15:presenceInfo xmlns:p15="http://schemas.microsoft.com/office/powerpoint/2012/main" userId="S-1-5-21-3616197394-2044220420-2071362314-23758" providerId="AD"/>
      </p:ext>
    </p:extLst>
  </p:cmAuthor>
  <p:cmAuthor id="6" name="Beth Lysaght" initials="BL" lastIdx="4" clrIdx="5">
    <p:extLst>
      <p:ext uri="{19B8F6BF-5375-455C-9EA6-DF929625EA0E}">
        <p15:presenceInfo xmlns:p15="http://schemas.microsoft.com/office/powerpoint/2012/main" userId="S-1-5-21-3616197394-2044220420-2071362314-39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8B6CA"/>
    <a:srgbClr val="DDB6CA"/>
    <a:srgbClr val="DDC7D4"/>
    <a:srgbClr val="FFE697"/>
    <a:srgbClr val="F6F6F6"/>
    <a:srgbClr val="DCC7D3"/>
    <a:srgbClr val="F0C09D"/>
    <a:srgbClr val="F0AA5B"/>
    <a:srgbClr val="75B8B1"/>
    <a:srgbClr val="B5B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5" autoAdjust="0"/>
    <p:restoredTop sz="63391" autoAdjust="0"/>
  </p:normalViewPr>
  <p:slideViewPr>
    <p:cSldViewPr snapToGrid="0" snapToObjects="1">
      <p:cViewPr varScale="1">
        <p:scale>
          <a:sx n="51" d="100"/>
          <a:sy n="51" d="100"/>
        </p:scale>
        <p:origin x="654" y="72"/>
      </p:cViewPr>
      <p:guideLst>
        <p:guide orient="horz" pos="323"/>
        <p:guide pos="551"/>
        <p:guide orient="horz" pos="799"/>
        <p:guide pos="728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8" d="100"/>
          <a:sy n="108" d="100"/>
        </p:scale>
        <p:origin x="443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7020"/>
          </a:xfrm>
          <a:prstGeom prst="rect">
            <a:avLst/>
          </a:prstGeom>
        </p:spPr>
        <p:txBody>
          <a:bodyPr vert="horz" lIns="91434" tIns="45717" rIns="91434" bIns="45717" rtlCol="0"/>
          <a:lstStyle>
            <a:lvl1pPr algn="l">
              <a:defRPr sz="1200"/>
            </a:lvl1pPr>
          </a:lstStyle>
          <a:p>
            <a:endParaRPr lang="en-GB"/>
          </a:p>
        </p:txBody>
      </p:sp>
      <p:sp>
        <p:nvSpPr>
          <p:cNvPr id="3" name="Date Placeholder 2"/>
          <p:cNvSpPr>
            <a:spLocks noGrp="1"/>
          </p:cNvSpPr>
          <p:nvPr>
            <p:ph type="dt" sz="quarter" idx="1"/>
          </p:nvPr>
        </p:nvSpPr>
        <p:spPr>
          <a:xfrm>
            <a:off x="3848646" y="1"/>
            <a:ext cx="2944283" cy="497020"/>
          </a:xfrm>
          <a:prstGeom prst="rect">
            <a:avLst/>
          </a:prstGeom>
        </p:spPr>
        <p:txBody>
          <a:bodyPr vert="horz" lIns="91434" tIns="45717" rIns="91434" bIns="45717" rtlCol="0"/>
          <a:lstStyle>
            <a:lvl1pPr algn="r">
              <a:defRPr sz="1200"/>
            </a:lvl1pPr>
          </a:lstStyle>
          <a:p>
            <a:fld id="{98BE9D15-D4D2-41DC-8888-DC1F557EBEBA}" type="datetimeFigureOut">
              <a:rPr lang="en-GB" smtClean="0"/>
              <a:t>12/11/2019</a:t>
            </a:fld>
            <a:endParaRPr lang="en-GB"/>
          </a:p>
        </p:txBody>
      </p:sp>
      <p:sp>
        <p:nvSpPr>
          <p:cNvPr id="4" name="Footer Placeholder 3"/>
          <p:cNvSpPr>
            <a:spLocks noGrp="1"/>
          </p:cNvSpPr>
          <p:nvPr>
            <p:ph type="ftr" sz="quarter" idx="2"/>
          </p:nvPr>
        </p:nvSpPr>
        <p:spPr>
          <a:xfrm>
            <a:off x="0" y="9408982"/>
            <a:ext cx="2944283" cy="497019"/>
          </a:xfrm>
          <a:prstGeom prst="rect">
            <a:avLst/>
          </a:prstGeom>
        </p:spPr>
        <p:txBody>
          <a:bodyPr vert="horz" lIns="91434" tIns="45717" rIns="91434"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48646" y="9408982"/>
            <a:ext cx="2944283" cy="497019"/>
          </a:xfrm>
          <a:prstGeom prst="rect">
            <a:avLst/>
          </a:prstGeom>
        </p:spPr>
        <p:txBody>
          <a:bodyPr vert="horz" lIns="91434" tIns="45717" rIns="91434" bIns="45717" rtlCol="0" anchor="b"/>
          <a:lstStyle>
            <a:lvl1pPr algn="r">
              <a:defRPr sz="1200"/>
            </a:lvl1pPr>
          </a:lstStyle>
          <a:p>
            <a:fld id="{888A4225-F542-4D1B-B2AF-A7384EBA44F5}" type="slidenum">
              <a:rPr lang="en-GB" smtClean="0"/>
              <a:t>‹#›</a:t>
            </a:fld>
            <a:endParaRPr lang="en-GB"/>
          </a:p>
        </p:txBody>
      </p:sp>
    </p:spTree>
    <p:extLst>
      <p:ext uri="{BB962C8B-B14F-4D97-AF65-F5344CB8AC3E}">
        <p14:creationId xmlns:p14="http://schemas.microsoft.com/office/powerpoint/2010/main" val="156149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7020"/>
          </a:xfrm>
          <a:prstGeom prst="rect">
            <a:avLst/>
          </a:prstGeom>
        </p:spPr>
        <p:txBody>
          <a:bodyPr vert="horz" lIns="91434" tIns="45717" rIns="91434" bIns="45717" rtlCol="0"/>
          <a:lstStyle>
            <a:lvl1pPr algn="l">
              <a:defRPr sz="1200"/>
            </a:lvl1pPr>
          </a:lstStyle>
          <a:p>
            <a:endParaRPr lang="en-US"/>
          </a:p>
        </p:txBody>
      </p:sp>
      <p:sp>
        <p:nvSpPr>
          <p:cNvPr id="3" name="Date Placeholder 2"/>
          <p:cNvSpPr>
            <a:spLocks noGrp="1"/>
          </p:cNvSpPr>
          <p:nvPr>
            <p:ph type="dt" idx="1"/>
          </p:nvPr>
        </p:nvSpPr>
        <p:spPr>
          <a:xfrm>
            <a:off x="3848646" y="1"/>
            <a:ext cx="2944283" cy="497020"/>
          </a:xfrm>
          <a:prstGeom prst="rect">
            <a:avLst/>
          </a:prstGeom>
        </p:spPr>
        <p:txBody>
          <a:bodyPr vert="horz" lIns="91434" tIns="45717" rIns="91434" bIns="45717" rtlCol="0"/>
          <a:lstStyle>
            <a:lvl1pPr algn="r">
              <a:defRPr sz="1200"/>
            </a:lvl1pPr>
          </a:lstStyle>
          <a:p>
            <a:fld id="{B34174C4-A06B-3447-90E2-58802CFE639E}" type="datetimeFigureOut">
              <a:rPr lang="en-US" smtClean="0"/>
              <a:t>11/12/2019</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34" tIns="45717" rIns="91434" bIns="45717" rtlCol="0" anchor="ctr"/>
          <a:lstStyle/>
          <a:p>
            <a:endParaRPr lang="en-US"/>
          </a:p>
        </p:txBody>
      </p:sp>
      <p:sp>
        <p:nvSpPr>
          <p:cNvPr id="5" name="Notes Placeholder 4"/>
          <p:cNvSpPr>
            <a:spLocks noGrp="1"/>
          </p:cNvSpPr>
          <p:nvPr>
            <p:ph type="body" sz="quarter" idx="3"/>
          </p:nvPr>
        </p:nvSpPr>
        <p:spPr>
          <a:xfrm>
            <a:off x="679450" y="4767263"/>
            <a:ext cx="5435600" cy="3900488"/>
          </a:xfrm>
          <a:prstGeom prst="rect">
            <a:avLst/>
          </a:prstGeom>
        </p:spPr>
        <p:txBody>
          <a:bodyPr vert="horz" lIns="91434" tIns="45717" rIns="91434"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2"/>
            <a:ext cx="2944283" cy="497019"/>
          </a:xfrm>
          <a:prstGeom prst="rect">
            <a:avLst/>
          </a:prstGeom>
        </p:spPr>
        <p:txBody>
          <a:bodyPr vert="horz" lIns="91434" tIns="45717" rIns="91434"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48646" y="9408982"/>
            <a:ext cx="2944283" cy="497019"/>
          </a:xfrm>
          <a:prstGeom prst="rect">
            <a:avLst/>
          </a:prstGeom>
        </p:spPr>
        <p:txBody>
          <a:bodyPr vert="horz" lIns="91434" tIns="45717" rIns="91434" bIns="45717" rtlCol="0" anchor="b"/>
          <a:lstStyle>
            <a:lvl1pPr algn="r">
              <a:defRPr sz="1200"/>
            </a:lvl1pPr>
          </a:lstStyle>
          <a:p>
            <a:fld id="{C9333599-DF73-1C49-B1E2-DAE95A1521E0}" type="slidenum">
              <a:rPr lang="en-US" smtClean="0"/>
              <a:t>‹#›</a:t>
            </a:fld>
            <a:endParaRPr lang="en-US"/>
          </a:p>
        </p:txBody>
      </p:sp>
    </p:spTree>
    <p:extLst>
      <p:ext uri="{BB962C8B-B14F-4D97-AF65-F5344CB8AC3E}">
        <p14:creationId xmlns:p14="http://schemas.microsoft.com/office/powerpoint/2010/main" val="152137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BASE!</a:t>
            </a:r>
          </a:p>
          <a:p>
            <a:endParaRPr lang="en-GB" dirty="0" smtClean="0"/>
          </a:p>
          <a:p>
            <a:r>
              <a:rPr lang="en-GB" dirty="0" smtClean="0"/>
              <a:t>We</a:t>
            </a:r>
            <a:r>
              <a:rPr lang="en-GB" baseline="0" dirty="0" smtClean="0"/>
              <a:t> hope you enjoy taking part.</a:t>
            </a:r>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1</a:t>
            </a:fld>
            <a:endParaRPr lang="en-US"/>
          </a:p>
        </p:txBody>
      </p:sp>
    </p:spTree>
    <p:extLst>
      <p:ext uri="{BB962C8B-B14F-4D97-AF65-F5344CB8AC3E}">
        <p14:creationId xmlns:p14="http://schemas.microsoft.com/office/powerpoint/2010/main" val="196882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b="1" dirty="0" smtClean="0"/>
              <a:t>Teacher Notes:</a:t>
            </a:r>
          </a:p>
          <a:p>
            <a:pPr marL="0" indent="0">
              <a:buFont typeface="+mj-lt"/>
              <a:buNone/>
            </a:pPr>
            <a:endParaRPr lang="en-GB" dirty="0" smtClean="0"/>
          </a:p>
          <a:p>
            <a:pPr marL="0" indent="0">
              <a:buFont typeface="+mj-lt"/>
              <a:buNone/>
            </a:pPr>
            <a:r>
              <a:rPr lang="en-GB" dirty="0" smtClean="0"/>
              <a:t>Student team registration opens on 13 January 2020.</a:t>
            </a:r>
          </a:p>
          <a:p>
            <a:pPr marL="0" indent="0">
              <a:buFont typeface="+mj-lt"/>
              <a:buNone/>
            </a:pPr>
            <a:endParaRPr lang="en-GB" dirty="0" smtClean="0"/>
          </a:p>
          <a:p>
            <a:pPr marL="228600" indent="-228600">
              <a:buFont typeface="+mj-lt"/>
              <a:buAutoNum type="arabicPeriod"/>
            </a:pPr>
            <a:r>
              <a:rPr lang="en-GB" dirty="0" smtClean="0"/>
              <a:t>Seat each team around their own computer.</a:t>
            </a:r>
          </a:p>
          <a:p>
            <a:pPr marL="228600" indent="-228600">
              <a:buFont typeface="+mj-lt"/>
              <a:buAutoNum type="arabicPeriod"/>
            </a:pPr>
            <a:r>
              <a:rPr lang="en-GB" dirty="0" smtClean="0"/>
              <a:t>The team (or</a:t>
            </a:r>
            <a:r>
              <a:rPr lang="en-GB" baseline="0" dirty="0" smtClean="0"/>
              <a:t> teacher)</a:t>
            </a:r>
            <a:r>
              <a:rPr lang="en-GB" dirty="0" smtClean="0"/>
              <a:t> needs to pick a team</a:t>
            </a:r>
            <a:r>
              <a:rPr lang="en-GB" baseline="0" dirty="0" smtClean="0"/>
              <a:t> captain (if not already done so).</a:t>
            </a:r>
          </a:p>
          <a:p>
            <a:pPr marL="228600" indent="-228600">
              <a:buFont typeface="+mj-lt"/>
              <a:buAutoNum type="arabicPeriod"/>
            </a:pPr>
            <a:r>
              <a:rPr lang="en-GB" baseline="0" dirty="0" smtClean="0"/>
              <a:t>Team captain should visit the Student Portal on </a:t>
            </a:r>
            <a:r>
              <a:rPr lang="en-GB" b="1" baseline="0" dirty="0" smtClean="0"/>
              <a:t>icaew.com/base</a:t>
            </a:r>
            <a:r>
              <a:rPr lang="en-GB" baseline="0" dirty="0" smtClean="0"/>
              <a:t>, and click on ‘Take Part’.</a:t>
            </a:r>
          </a:p>
          <a:p>
            <a:pPr marL="228600" indent="-228600">
              <a:buFont typeface="+mj-lt"/>
              <a:buAutoNum type="arabicPeriod"/>
            </a:pPr>
            <a:r>
              <a:rPr lang="en-GB" baseline="0" dirty="0" smtClean="0"/>
              <a:t>Team captain enters their details and then the details of the other team members.</a:t>
            </a:r>
          </a:p>
          <a:p>
            <a:pPr marL="228600" indent="-228600">
              <a:buFont typeface="+mj-lt"/>
              <a:buAutoNum type="arabicPeriod"/>
            </a:pPr>
            <a:r>
              <a:rPr lang="en-GB" baseline="0" dirty="0" smtClean="0"/>
              <a:t>Teams are now ready to start the competition – Stage 2 should also be able to be completed in this class.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smtClean="0"/>
          </a:p>
          <a:p>
            <a:pPr marL="0" indent="0">
              <a:buFont typeface="+mj-lt"/>
              <a:buNone/>
            </a:pPr>
            <a:r>
              <a:rPr lang="en-GB" baseline="0" dirty="0" smtClean="0"/>
              <a:t>Use the Team Table, which can be found in your registration pack (Appendix 1) or in the BASE resources on the Teacher Portal, to record your teams. Students will remain in these teams for the rest of the competition.</a:t>
            </a:r>
          </a:p>
          <a:p>
            <a:pPr marL="0" indent="0">
              <a:buFont typeface="+mj-lt"/>
              <a:buNone/>
            </a:pPr>
            <a:endParaRPr lang="en-GB" baseline="0" dirty="0" smtClean="0"/>
          </a:p>
        </p:txBody>
      </p:sp>
      <p:sp>
        <p:nvSpPr>
          <p:cNvPr id="4" name="Slide Number Placeholder 3"/>
          <p:cNvSpPr>
            <a:spLocks noGrp="1"/>
          </p:cNvSpPr>
          <p:nvPr>
            <p:ph type="sldNum" sz="quarter" idx="10"/>
          </p:nvPr>
        </p:nvSpPr>
        <p:spPr/>
        <p:txBody>
          <a:bodyPr/>
          <a:lstStyle/>
          <a:p>
            <a:fld id="{9280E7E9-15D0-1B49-AFC8-08DB49A4083D}" type="slidenum">
              <a:rPr lang="en-GB" smtClean="0"/>
              <a:pPr/>
              <a:t>2</a:t>
            </a:fld>
            <a:endParaRPr lang="en-GB"/>
          </a:p>
        </p:txBody>
      </p:sp>
    </p:spTree>
    <p:extLst>
      <p:ext uri="{BB962C8B-B14F-4D97-AF65-F5344CB8AC3E}">
        <p14:creationId xmlns:p14="http://schemas.microsoft.com/office/powerpoint/2010/main" val="185658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t>Teacher Notes:</a:t>
            </a:r>
          </a:p>
          <a:p>
            <a:pPr marL="171450" indent="-171450">
              <a:buFont typeface="Arial" panose="020B0604020202020204" pitchFamily="34" charset="0"/>
              <a:buChar char="•"/>
            </a:pPr>
            <a:endParaRPr lang="en-GB"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smtClean="0"/>
              <a:t>We recommend completing this stage by 28 February 2020.</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The online game should take approximately 30 minutes per team.</a:t>
            </a:r>
          </a:p>
          <a:p>
            <a:pPr marL="171450" indent="-171450">
              <a:buFont typeface="Arial" panose="020B0604020202020204" pitchFamily="34" charset="0"/>
              <a:buChar char="•"/>
            </a:pPr>
            <a:r>
              <a:rPr lang="en-GB" dirty="0" smtClean="0"/>
              <a:t>Refer to the lesson</a:t>
            </a:r>
            <a:r>
              <a:rPr lang="en-GB" baseline="0" dirty="0" smtClean="0"/>
              <a:t> plan in the registration pack or in the BASE resources on the Teacher Portal, for guidance for those who are struggling with the game.</a:t>
            </a:r>
          </a:p>
          <a:p>
            <a:pPr marL="171450" indent="-171450">
              <a:buFont typeface="Arial" panose="020B0604020202020204" pitchFamily="34" charset="0"/>
              <a:buChar char="•"/>
            </a:pPr>
            <a:r>
              <a:rPr lang="en-GB" baseline="0" dirty="0" smtClean="0"/>
              <a:t>If your students have time, they can start Stage 3 in this class.</a:t>
            </a:r>
          </a:p>
          <a:p>
            <a:pPr marL="0" indent="0">
              <a:buFont typeface="Arial" panose="020B0604020202020204" pitchFamily="34" charset="0"/>
              <a:buNone/>
            </a:pPr>
            <a:endParaRPr lang="en-GB" b="1" baseline="0" dirty="0" smtClean="0"/>
          </a:p>
          <a:p>
            <a:pPr marL="0" indent="0">
              <a:buFont typeface="Arial" panose="020B0604020202020204" pitchFamily="34" charset="0"/>
              <a:buNone/>
            </a:pPr>
            <a:r>
              <a:rPr lang="en-GB" b="1" baseline="0" dirty="0" smtClean="0"/>
              <a:t>TIP: </a:t>
            </a:r>
            <a:r>
              <a:rPr lang="en-GB" baseline="0" dirty="0" smtClean="0"/>
              <a:t>We recommend setting the preparation and practise section of Stage 3 as homework, so that you have more time in the next lesson for the final practise and delivery of the presentation.</a:t>
            </a:r>
          </a:p>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3</a:t>
            </a:fld>
            <a:endParaRPr lang="en-US"/>
          </a:p>
        </p:txBody>
      </p:sp>
    </p:spTree>
    <p:extLst>
      <p:ext uri="{BB962C8B-B14F-4D97-AF65-F5344CB8AC3E}">
        <p14:creationId xmlns:p14="http://schemas.microsoft.com/office/powerpoint/2010/main" val="506694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t>Teacher Notes:</a:t>
            </a:r>
          </a:p>
          <a:p>
            <a:pPr marL="0" indent="0">
              <a:buFont typeface="Arial" panose="020B0604020202020204" pitchFamily="34" charset="0"/>
              <a:buNone/>
            </a:pPr>
            <a:endParaRPr lang="en-GB" dirty="0" smtClean="0"/>
          </a:p>
          <a:p>
            <a:pPr marL="171450" indent="-171450">
              <a:buFont typeface="Arial" panose="020B0604020202020204" pitchFamily="34" charset="0"/>
              <a:buChar char="•"/>
            </a:pPr>
            <a:r>
              <a:rPr lang="en-GB" dirty="0" smtClean="0"/>
              <a:t>Team captains</a:t>
            </a:r>
            <a:r>
              <a:rPr lang="en-GB" baseline="0" dirty="0" smtClean="0"/>
              <a:t> will receive feedback via email. This feedback will highlight their teams strengths and an area for improvement.</a:t>
            </a:r>
          </a:p>
          <a:p>
            <a:pPr marL="628650" lvl="1" indent="-171450">
              <a:buFont typeface="Arial" panose="020B0604020202020204" pitchFamily="34" charset="0"/>
              <a:buChar char="•"/>
            </a:pPr>
            <a:r>
              <a:rPr lang="en-GB" baseline="0" dirty="0" smtClean="0"/>
              <a:t>If you feel like your teams need support or advise on this feedback, you can request the Team Captain to forward this feedback on to you.</a:t>
            </a:r>
          </a:p>
          <a:p>
            <a:pPr marL="171450" indent="-171450">
              <a:buFont typeface="Arial" panose="020B0604020202020204" pitchFamily="34" charset="0"/>
              <a:buChar char="•"/>
            </a:pPr>
            <a:r>
              <a:rPr lang="en-GB" baseline="0" dirty="0" smtClean="0"/>
              <a:t>They will also receive the presentation information via email.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Decide if you would like to continue onto Stage 3 in this class, or if you would like to set another date/class to start Stage 3.</a:t>
            </a:r>
            <a:endParaRPr lang="en-GB" dirty="0" smtClean="0"/>
          </a:p>
        </p:txBody>
      </p:sp>
      <p:sp>
        <p:nvSpPr>
          <p:cNvPr id="4" name="Slide Number Placeholder 3"/>
          <p:cNvSpPr>
            <a:spLocks noGrp="1"/>
          </p:cNvSpPr>
          <p:nvPr>
            <p:ph type="sldNum" sz="quarter" idx="10"/>
          </p:nvPr>
        </p:nvSpPr>
        <p:spPr/>
        <p:txBody>
          <a:bodyPr/>
          <a:lstStyle/>
          <a:p>
            <a:fld id="{9280E7E9-15D0-1B49-AFC8-08DB49A4083D}" type="slidenum">
              <a:rPr lang="en-GB" smtClean="0"/>
              <a:pPr/>
              <a:t>4</a:t>
            </a:fld>
            <a:endParaRPr lang="en-GB"/>
          </a:p>
        </p:txBody>
      </p:sp>
    </p:spTree>
    <p:extLst>
      <p:ext uri="{BB962C8B-B14F-4D97-AF65-F5344CB8AC3E}">
        <p14:creationId xmlns:p14="http://schemas.microsoft.com/office/powerpoint/2010/main" val="369129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t>Teacher Notes:</a:t>
            </a:r>
          </a:p>
          <a:p>
            <a:pPr marL="0" indent="0">
              <a:buFont typeface="Arial" panose="020B0604020202020204" pitchFamily="34" charset="0"/>
              <a:buNone/>
            </a:pPr>
            <a:endParaRPr lang="en-GB" b="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smtClean="0"/>
              <a:t>This stage must be completed by 31 March 2020.</a:t>
            </a:r>
          </a:p>
          <a:p>
            <a:pPr marL="0" indent="0">
              <a:buFont typeface="Arial" panose="020B0604020202020204" pitchFamily="34" charset="0"/>
              <a:buNone/>
            </a:pPr>
            <a:endParaRPr lang="en-GB" b="0" dirty="0" smtClean="0"/>
          </a:p>
          <a:p>
            <a:pPr marL="228600" indent="-228600">
              <a:buFont typeface="Arial" panose="020B0604020202020204" pitchFamily="34" charset="0"/>
              <a:buChar char="•"/>
            </a:pPr>
            <a:r>
              <a:rPr lang="en-GB" b="0" dirty="0" smtClean="0"/>
              <a:t>The team captains</a:t>
            </a:r>
            <a:r>
              <a:rPr lang="en-GB" b="0" baseline="0" dirty="0" smtClean="0"/>
              <a:t> will have received the scenario, business proposals and additional supporting materials via email - you can also access these in the BASE resources section of the Teacher Portal.</a:t>
            </a:r>
          </a:p>
          <a:p>
            <a:pPr marL="228600" indent="-228600">
              <a:buFont typeface="Arial" panose="020B0604020202020204" pitchFamily="34" charset="0"/>
              <a:buChar char="•"/>
            </a:pPr>
            <a:r>
              <a:rPr lang="en-GB" b="0" baseline="0" dirty="0" smtClean="0"/>
              <a:t>The students email will also include the links required to film the presentation, but these can also be found in the Student Portal on </a:t>
            </a:r>
            <a:r>
              <a:rPr lang="en-GB" b="1" baseline="0" dirty="0" smtClean="0"/>
              <a:t>icaew.com/base</a:t>
            </a:r>
            <a:r>
              <a:rPr lang="en-GB" b="0" baseline="0" dirty="0" smtClean="0"/>
              <a:t>.</a:t>
            </a:r>
          </a:p>
          <a:p>
            <a:pPr marL="228600" indent="-228600">
              <a:buFont typeface="Arial" panose="020B0604020202020204" pitchFamily="34" charset="0"/>
              <a:buChar char="•"/>
            </a:pPr>
            <a:r>
              <a:rPr lang="en-GB" b="0" baseline="0" dirty="0" smtClean="0"/>
              <a:t>We recommend that it should take approximately 1 hour per team to complete steps 1-3.</a:t>
            </a:r>
          </a:p>
          <a:p>
            <a:pPr marL="228600" indent="-228600">
              <a:buFont typeface="Arial" panose="020B0604020202020204" pitchFamily="34" charset="0"/>
              <a:buChar char="•"/>
            </a:pPr>
            <a:r>
              <a:rPr lang="en-GB" b="0" baseline="0" dirty="0" smtClean="0"/>
              <a:t>Students can also prepare and practise in their own time.</a:t>
            </a:r>
          </a:p>
          <a:p>
            <a:pPr marL="228600" indent="-228600">
              <a:buFont typeface="Arial" panose="020B0604020202020204" pitchFamily="34" charset="0"/>
              <a:buChar char="•"/>
            </a:pPr>
            <a:r>
              <a:rPr lang="en-GB" b="0" baseline="0" dirty="0" smtClean="0"/>
              <a:t>Presentations cannot last longer than 5-minutes and will be cut after this time.</a:t>
            </a:r>
          </a:p>
          <a:p>
            <a:pPr marL="0" indent="0">
              <a:buFont typeface="Arial" panose="020B0604020202020204" pitchFamily="34" charset="0"/>
              <a:buNone/>
            </a:pPr>
            <a:endParaRPr lang="en-GB" b="0" baseline="0" dirty="0" smtClean="0"/>
          </a:p>
          <a:p>
            <a:pPr marL="228600" indent="-228600">
              <a:buFont typeface="Arial" panose="020B0604020202020204" pitchFamily="34" charset="0"/>
              <a:buChar char="•"/>
            </a:pPr>
            <a:r>
              <a:rPr lang="en-GB" b="0" baseline="0" dirty="0" smtClean="0"/>
              <a:t>For assistance with this stage, please check out the lesson plan in the registration pack </a:t>
            </a:r>
            <a:r>
              <a:rPr lang="en-GB" baseline="0" dirty="0" smtClean="0"/>
              <a:t>or in the BASE resources on the Teacher Portal.</a:t>
            </a:r>
            <a:endParaRPr lang="en-GB" b="0" baseline="0" dirty="0" smtClean="0"/>
          </a:p>
          <a:p>
            <a:pPr marL="228600" indent="-228600">
              <a:buFont typeface="Arial" panose="020B0604020202020204" pitchFamily="34" charset="0"/>
              <a:buChar char="•"/>
            </a:pPr>
            <a:r>
              <a:rPr lang="en-GB" b="0" baseline="0" dirty="0" smtClean="0"/>
              <a:t>If students encounter any tech issues contact </a:t>
            </a:r>
            <a:r>
              <a:rPr lang="en-GB" sz="1200" b="1" i="0" u="none" strike="noStrike" kern="1200" baseline="0" dirty="0" smtClean="0">
                <a:solidFill>
                  <a:schemeClr val="tx1"/>
                </a:solidFill>
                <a:latin typeface="+mn-lt"/>
                <a:ea typeface="+mn-ea"/>
                <a:cs typeface="+mn-cs"/>
              </a:rPr>
              <a:t>icaew.support@capp.co</a:t>
            </a:r>
          </a:p>
        </p:txBody>
      </p:sp>
      <p:sp>
        <p:nvSpPr>
          <p:cNvPr id="4" name="Slide Number Placeholder 3"/>
          <p:cNvSpPr>
            <a:spLocks noGrp="1"/>
          </p:cNvSpPr>
          <p:nvPr>
            <p:ph type="sldNum" sz="quarter" idx="10"/>
          </p:nvPr>
        </p:nvSpPr>
        <p:spPr/>
        <p:txBody>
          <a:bodyPr/>
          <a:lstStyle/>
          <a:p>
            <a:fld id="{9280E7E9-15D0-1B49-AFC8-08DB49A4083D}" type="slidenum">
              <a:rPr lang="en-GB" smtClean="0"/>
              <a:pPr/>
              <a:t>5</a:t>
            </a:fld>
            <a:endParaRPr lang="en-GB"/>
          </a:p>
        </p:txBody>
      </p:sp>
    </p:spTree>
    <p:extLst>
      <p:ext uri="{BB962C8B-B14F-4D97-AF65-F5344CB8AC3E}">
        <p14:creationId xmlns:p14="http://schemas.microsoft.com/office/powerpoint/2010/main" val="101381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b="1">
                <a:solidFill>
                  <a:schemeClr val="bg1"/>
                </a:solidFill>
                <a:latin typeface="Arial" charset="0"/>
              </a:defRPr>
            </a:lvl1pPr>
            <a:lvl2pPr marL="793015" indent="-305006" eaLnBrk="0" hangingPunct="0">
              <a:defRPr sz="3800" b="1">
                <a:solidFill>
                  <a:schemeClr val="bg1"/>
                </a:solidFill>
                <a:latin typeface="Arial" charset="0"/>
              </a:defRPr>
            </a:lvl2pPr>
            <a:lvl3pPr marL="1220023" indent="-244004" eaLnBrk="0" hangingPunct="0">
              <a:defRPr sz="3800" b="1">
                <a:solidFill>
                  <a:schemeClr val="bg1"/>
                </a:solidFill>
                <a:latin typeface="Arial" charset="0"/>
              </a:defRPr>
            </a:lvl3pPr>
            <a:lvl4pPr marL="1708032" indent="-244004" eaLnBrk="0" hangingPunct="0">
              <a:defRPr sz="3800" b="1">
                <a:solidFill>
                  <a:schemeClr val="bg1"/>
                </a:solidFill>
                <a:latin typeface="Arial" charset="0"/>
              </a:defRPr>
            </a:lvl4pPr>
            <a:lvl5pPr marL="2196040" indent="-244004" eaLnBrk="0" hangingPunct="0">
              <a:defRPr sz="3800" b="1">
                <a:solidFill>
                  <a:schemeClr val="bg1"/>
                </a:solidFill>
                <a:latin typeface="Arial" charset="0"/>
              </a:defRPr>
            </a:lvl5pPr>
            <a:lvl6pPr marL="2684049" indent="-244004" eaLnBrk="0" fontAlgn="base" hangingPunct="0">
              <a:lnSpc>
                <a:spcPct val="125000"/>
              </a:lnSpc>
              <a:spcBef>
                <a:spcPct val="50000"/>
              </a:spcBef>
              <a:spcAft>
                <a:spcPct val="0"/>
              </a:spcAft>
              <a:defRPr sz="3800" b="1">
                <a:solidFill>
                  <a:schemeClr val="bg1"/>
                </a:solidFill>
                <a:latin typeface="Arial" charset="0"/>
              </a:defRPr>
            </a:lvl6pPr>
            <a:lvl7pPr marL="3172058" indent="-244004" eaLnBrk="0" fontAlgn="base" hangingPunct="0">
              <a:lnSpc>
                <a:spcPct val="125000"/>
              </a:lnSpc>
              <a:spcBef>
                <a:spcPct val="50000"/>
              </a:spcBef>
              <a:spcAft>
                <a:spcPct val="0"/>
              </a:spcAft>
              <a:defRPr sz="3800" b="1">
                <a:solidFill>
                  <a:schemeClr val="bg1"/>
                </a:solidFill>
                <a:latin typeface="Arial" charset="0"/>
              </a:defRPr>
            </a:lvl7pPr>
            <a:lvl8pPr marL="3660068" indent="-244004" eaLnBrk="0" fontAlgn="base" hangingPunct="0">
              <a:lnSpc>
                <a:spcPct val="125000"/>
              </a:lnSpc>
              <a:spcBef>
                <a:spcPct val="50000"/>
              </a:spcBef>
              <a:spcAft>
                <a:spcPct val="0"/>
              </a:spcAft>
              <a:defRPr sz="3800" b="1">
                <a:solidFill>
                  <a:schemeClr val="bg1"/>
                </a:solidFill>
                <a:latin typeface="Arial" charset="0"/>
              </a:defRPr>
            </a:lvl8pPr>
            <a:lvl9pPr marL="4148077" indent="-244004" eaLnBrk="0" fontAlgn="base" hangingPunct="0">
              <a:lnSpc>
                <a:spcPct val="125000"/>
              </a:lnSpc>
              <a:spcBef>
                <a:spcPct val="50000"/>
              </a:spcBef>
              <a:spcAft>
                <a:spcPct val="0"/>
              </a:spcAft>
              <a:defRPr sz="3800" b="1">
                <a:solidFill>
                  <a:schemeClr val="bg1"/>
                </a:solidFill>
                <a:latin typeface="Arial" charset="0"/>
              </a:defRPr>
            </a:lvl9pPr>
          </a:lstStyle>
          <a:p>
            <a:pPr eaLnBrk="1" hangingPunct="1"/>
            <a:fld id="{45FCD738-8501-49DB-A241-D1A71AB37DE4}" type="slidenum">
              <a:rPr lang="en-GB" sz="1300" b="0">
                <a:solidFill>
                  <a:prstClr val="black"/>
                </a:solidFill>
              </a:rPr>
              <a:pPr eaLnBrk="1" hangingPunct="1"/>
              <a:t>6</a:t>
            </a:fld>
            <a:endParaRPr lang="en-GB" sz="1300" b="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Please</a:t>
            </a:r>
            <a:r>
              <a:rPr lang="en-GB" b="0" baseline="0" dirty="0" smtClean="0"/>
              <a:t> encourage students to practice their presentations as much as possible, and check they have mentioned the above points. </a:t>
            </a:r>
            <a:r>
              <a:rPr lang="en-GB" baseline="0" dirty="0" smtClean="0"/>
              <a:t/>
            </a:r>
            <a:br>
              <a:rPr lang="en-GB" baseline="0" dirty="0" smtClean="0"/>
            </a:br>
            <a:endParaRPr lang="en-GB" dirty="0" smtClean="0"/>
          </a:p>
        </p:txBody>
      </p:sp>
    </p:spTree>
    <p:extLst>
      <p:ext uri="{BB962C8B-B14F-4D97-AF65-F5344CB8AC3E}">
        <p14:creationId xmlns:p14="http://schemas.microsoft.com/office/powerpoint/2010/main" val="264840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Teacher Notes:</a:t>
            </a:r>
          </a:p>
          <a:p>
            <a:endParaRPr lang="en-US" dirty="0" smtClean="0"/>
          </a:p>
          <a:p>
            <a:r>
              <a:rPr lang="en-US" dirty="0" smtClean="0"/>
              <a:t>Both the students and teachers will be informed whether they’ve got to the National Final.</a:t>
            </a:r>
            <a:endParaRPr lang="en-US" dirty="0"/>
          </a:p>
        </p:txBody>
      </p:sp>
      <p:sp>
        <p:nvSpPr>
          <p:cNvPr id="4" name="Slide Number Placeholder 3"/>
          <p:cNvSpPr>
            <a:spLocks noGrp="1"/>
          </p:cNvSpPr>
          <p:nvPr>
            <p:ph type="sldNum" sz="quarter" idx="10"/>
          </p:nvPr>
        </p:nvSpPr>
        <p:spPr/>
        <p:txBody>
          <a:bodyPr/>
          <a:lstStyle/>
          <a:p>
            <a:fld id="{C9333599-DF73-1C49-B1E2-DAE95A1521E0}" type="slidenum">
              <a:rPr lang="en-US" smtClean="0"/>
              <a:t>7</a:t>
            </a:fld>
            <a:endParaRPr lang="en-US"/>
          </a:p>
        </p:txBody>
      </p:sp>
    </p:spTree>
    <p:extLst>
      <p:ext uri="{BB962C8B-B14F-4D97-AF65-F5344CB8AC3E}">
        <p14:creationId xmlns:p14="http://schemas.microsoft.com/office/powerpoint/2010/main" val="1405955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9333599-DF73-1C49-B1E2-DAE95A1521E0}" type="slidenum">
              <a:rPr lang="en-US" smtClean="0"/>
              <a:t>8</a:t>
            </a:fld>
            <a:endParaRPr lang="en-US"/>
          </a:p>
        </p:txBody>
      </p:sp>
    </p:spTree>
    <p:extLst>
      <p:ext uri="{BB962C8B-B14F-4D97-AF65-F5344CB8AC3E}">
        <p14:creationId xmlns:p14="http://schemas.microsoft.com/office/powerpoint/2010/main" val="90668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9</a:t>
            </a:fld>
            <a:endParaRPr lang="en-US"/>
          </a:p>
        </p:txBody>
      </p:sp>
    </p:spTree>
    <p:extLst>
      <p:ext uri="{BB962C8B-B14F-4D97-AF65-F5344CB8AC3E}">
        <p14:creationId xmlns:p14="http://schemas.microsoft.com/office/powerpoint/2010/main" val="3545721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solidFill>
          <a:srgbClr val="C1B7A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marR="0" indent="0" algn="l" defTabSz="914400" rtl="0" eaLnBrk="1" fontAlgn="auto" latinLnBrk="0" hangingPunct="1">
              <a:lnSpc>
                <a:spcPct val="114000"/>
              </a:lnSpc>
              <a:spcBef>
                <a:spcPts val="1000"/>
              </a:spcBef>
              <a:spcAft>
                <a:spcPts val="0"/>
              </a:spcAft>
              <a:buClrTx/>
              <a:buSzTx/>
              <a:buFont typeface="Arial"/>
              <a:buNone/>
              <a:tabLst/>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35873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838199" y="1825625"/>
            <a:ext cx="10935789" cy="4351338"/>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9" name="Content Placeholder 2"/>
          <p:cNvSpPr>
            <a:spLocks noGrp="1"/>
          </p:cNvSpPr>
          <p:nvPr>
            <p:ph idx="1"/>
          </p:nvPr>
        </p:nvSpPr>
        <p:spPr>
          <a:xfrm>
            <a:off x="6418217" y="1825625"/>
            <a:ext cx="5355771" cy="4351338"/>
          </a:xfrm>
          <a:prstGeom prst="rect">
            <a:avLst/>
          </a:prstGeo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836024" y="1825625"/>
            <a:ext cx="5207726" cy="4351338"/>
          </a:xfrm>
          <a:prstGeom prst="rect">
            <a:avLst/>
          </a:prstGeo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8DC3D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419015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590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ed Layout 3">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pic>
        <p:nvPicPr>
          <p:cNvPr id="3" name="Picture 2"/>
          <p:cNvPicPr>
            <a:picLocks noChangeAspect="1"/>
          </p:cNvPicPr>
          <p:nvPr userDrawn="1"/>
        </p:nvPicPr>
        <p:blipFill>
          <a:blip r:embed="rId2"/>
          <a:stretch>
            <a:fillRect/>
          </a:stretch>
        </p:blipFill>
        <p:spPr>
          <a:xfrm>
            <a:off x="0" y="6471779"/>
            <a:ext cx="12192000" cy="38100"/>
          </a:xfrm>
          <a:prstGeom prst="rect">
            <a:avLst/>
          </a:prstGeom>
        </p:spPr>
      </p:pic>
      <p:pic>
        <p:nvPicPr>
          <p:cNvPr id="4" name="Picture 3" descr="icon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35136" y="5530844"/>
            <a:ext cx="1106344" cy="827999"/>
          </a:xfrm>
          <a:prstGeom prst="rect">
            <a:avLst/>
          </a:prstGeom>
        </p:spPr>
      </p:pic>
      <p:pic>
        <p:nvPicPr>
          <p:cNvPr id="5" name="Picture 4" descr="icon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17096" y="5821275"/>
            <a:ext cx="818040" cy="612228"/>
          </a:xfrm>
          <a:prstGeom prst="rect">
            <a:avLst/>
          </a:prstGeom>
        </p:spPr>
      </p:pic>
      <p:pic>
        <p:nvPicPr>
          <p:cNvPr id="6" name="Picture 5" descr="icon 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79853" y="5449600"/>
            <a:ext cx="577223" cy="432000"/>
          </a:xfrm>
          <a:prstGeom prst="rect">
            <a:avLst/>
          </a:prstGeom>
        </p:spPr>
      </p:pic>
      <p:sp>
        <p:nvSpPr>
          <p:cNvPr id="7" name="TextBox 6"/>
          <p:cNvSpPr txBox="1"/>
          <p:nvPr userDrawn="1"/>
        </p:nvSpPr>
        <p:spPr>
          <a:xfrm>
            <a:off x="178256" y="6538047"/>
            <a:ext cx="4382139" cy="230832"/>
          </a:xfrm>
          <a:prstGeom prst="rect">
            <a:avLst/>
          </a:prstGeom>
          <a:noFill/>
        </p:spPr>
        <p:txBody>
          <a:bodyPr wrap="square" rtlCol="0">
            <a:spAutoFit/>
          </a:bodyPr>
          <a:lstStyle/>
          <a:p>
            <a:r>
              <a:rPr lang="en-US" sz="900" b="1" i="0" dirty="0">
                <a:latin typeface="Arial"/>
                <a:cs typeface="Arial"/>
              </a:rPr>
              <a:t>ICAEW CHALLENGE 2015</a:t>
            </a:r>
          </a:p>
        </p:txBody>
      </p:sp>
    </p:spTree>
    <p:extLst>
      <p:ext uri="{BB962C8B-B14F-4D97-AF65-F5344CB8AC3E}">
        <p14:creationId xmlns:p14="http://schemas.microsoft.com/office/powerpoint/2010/main" val="66639554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ed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pic>
        <p:nvPicPr>
          <p:cNvPr id="6" name="Picture 5"/>
          <p:cNvPicPr>
            <a:picLocks noChangeAspect="1"/>
          </p:cNvPicPr>
          <p:nvPr userDrawn="1"/>
        </p:nvPicPr>
        <p:blipFill>
          <a:blip r:embed="rId2"/>
          <a:stretch>
            <a:fillRect/>
          </a:stretch>
        </p:blipFill>
        <p:spPr>
          <a:xfrm>
            <a:off x="0" y="6471779"/>
            <a:ext cx="12192000" cy="38100"/>
          </a:xfrm>
          <a:prstGeom prst="rect">
            <a:avLst/>
          </a:prstGeom>
        </p:spPr>
      </p:pic>
      <p:pic>
        <p:nvPicPr>
          <p:cNvPr id="7" name="Picture 6" descr="icon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35136" y="5530844"/>
            <a:ext cx="1106344" cy="827999"/>
          </a:xfrm>
          <a:prstGeom prst="rect">
            <a:avLst/>
          </a:prstGeom>
        </p:spPr>
      </p:pic>
      <p:pic>
        <p:nvPicPr>
          <p:cNvPr id="8" name="Picture 7" descr="icon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17096" y="5821275"/>
            <a:ext cx="818040" cy="612228"/>
          </a:xfrm>
          <a:prstGeom prst="rect">
            <a:avLst/>
          </a:prstGeom>
        </p:spPr>
      </p:pic>
      <p:pic>
        <p:nvPicPr>
          <p:cNvPr id="9" name="Picture 8" descr="icon 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79853" y="5449600"/>
            <a:ext cx="577223" cy="432000"/>
          </a:xfrm>
          <a:prstGeom prst="rect">
            <a:avLst/>
          </a:prstGeom>
        </p:spPr>
      </p:pic>
      <p:sp>
        <p:nvSpPr>
          <p:cNvPr id="13" name="TextBox 12"/>
          <p:cNvSpPr txBox="1"/>
          <p:nvPr userDrawn="1"/>
        </p:nvSpPr>
        <p:spPr>
          <a:xfrm>
            <a:off x="178256" y="6538047"/>
            <a:ext cx="4382139" cy="230832"/>
          </a:xfrm>
          <a:prstGeom prst="rect">
            <a:avLst/>
          </a:prstGeom>
          <a:noFill/>
        </p:spPr>
        <p:txBody>
          <a:bodyPr wrap="square" rtlCol="0">
            <a:spAutoFit/>
          </a:bodyPr>
          <a:lstStyle/>
          <a:p>
            <a:r>
              <a:rPr lang="en-US" sz="900" b="1" i="0" dirty="0">
                <a:latin typeface="Arial"/>
                <a:cs typeface="Arial"/>
              </a:rPr>
              <a:t>ICAEW CHALLENGE 2015</a:t>
            </a:r>
          </a:p>
        </p:txBody>
      </p:sp>
    </p:spTree>
    <p:extLst>
      <p:ext uri="{BB962C8B-B14F-4D97-AF65-F5344CB8AC3E}">
        <p14:creationId xmlns:p14="http://schemas.microsoft.com/office/powerpoint/2010/main" val="153991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Page">
    <p:bg>
      <p:bgRef idx="1001">
        <a:schemeClr val="bg1"/>
      </p:bgRef>
    </p:bg>
    <p:spTree>
      <p:nvGrpSpPr>
        <p:cNvPr id="1" name=""/>
        <p:cNvGrpSpPr/>
        <p:nvPr/>
      </p:nvGrpSpPr>
      <p:grpSpPr>
        <a:xfrm>
          <a:off x="0" y="0"/>
          <a:ext cx="0" cy="0"/>
          <a:chOff x="0" y="0"/>
          <a:chExt cx="0" cy="0"/>
        </a:xfrm>
      </p:grpSpPr>
      <p:pic>
        <p:nvPicPr>
          <p:cNvPr id="5" name="Picture 4" descr="ICEAW_PPT_Jul2015_Artboard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78256" y="6538047"/>
            <a:ext cx="4382139" cy="230832"/>
          </a:xfrm>
          <a:prstGeom prst="rect">
            <a:avLst/>
          </a:prstGeom>
          <a:noFill/>
        </p:spPr>
        <p:txBody>
          <a:bodyPr wrap="square" rtlCol="0">
            <a:spAutoFit/>
          </a:bodyPr>
          <a:lstStyle/>
          <a:p>
            <a:r>
              <a:rPr lang="en-US" sz="900" b="1" i="0" dirty="0">
                <a:latin typeface="Arial"/>
                <a:cs typeface="Arial"/>
              </a:rPr>
              <a:t>ICAEW CHALLENGE 2015</a:t>
            </a:r>
          </a:p>
        </p:txBody>
      </p:sp>
      <p:pic>
        <p:nvPicPr>
          <p:cNvPr id="4" name="Picture 3"/>
          <p:cNvPicPr>
            <a:picLocks noChangeAspect="1"/>
          </p:cNvPicPr>
          <p:nvPr userDrawn="1"/>
        </p:nvPicPr>
        <p:blipFill>
          <a:blip r:embed="rId3"/>
          <a:stretch>
            <a:fillRect/>
          </a:stretch>
        </p:blipFill>
        <p:spPr>
          <a:xfrm>
            <a:off x="0" y="6471779"/>
            <a:ext cx="12192000" cy="38100"/>
          </a:xfrm>
          <a:prstGeom prst="rect">
            <a:avLst/>
          </a:prstGeom>
        </p:spPr>
      </p:pic>
      <p:sp>
        <p:nvSpPr>
          <p:cNvPr id="2" name="Title 1"/>
          <p:cNvSpPr>
            <a:spLocks noGrp="1"/>
          </p:cNvSpPr>
          <p:nvPr>
            <p:ph type="title"/>
          </p:nvPr>
        </p:nvSpPr>
        <p:spPr>
          <a:xfrm>
            <a:off x="2843746" y="1972048"/>
            <a:ext cx="6504511" cy="1933217"/>
          </a:xfrm>
        </p:spPr>
        <p:txBody>
          <a:bodyPr>
            <a:normAutofit/>
          </a:bodyPr>
          <a:lstStyle>
            <a:lvl1pPr>
              <a:defRPr sz="3500">
                <a:solidFill>
                  <a:schemeClr val="accent6">
                    <a:lumMod val="10000"/>
                    <a:lumOff val="90000"/>
                  </a:schemeClr>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84631082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y - blank">
    <p:bg>
      <p:bgPr>
        <a:solidFill>
          <a:srgbClr val="C5B8B7"/>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40401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Yellow - blank">
    <p:bg>
      <p:bgPr>
        <a:solidFill>
          <a:schemeClr val="accent6"/>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40863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range - blank">
    <p:bg>
      <p:bgPr>
        <a:solidFill>
          <a:schemeClr val="accent5"/>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243110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FDE2A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nk - blank">
    <p:bg>
      <p:bgPr>
        <a:solidFill>
          <a:schemeClr val="accent4"/>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391772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ue - blank">
    <p:bg>
      <p:bgPr>
        <a:solidFill>
          <a:schemeClr val="accent3"/>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371031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al - blank">
    <p:bg>
      <p:bgPr>
        <a:solidFill>
          <a:schemeClr val="accent2"/>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205968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 blank">
    <p:bg>
      <p:bgPr>
        <a:solidFill>
          <a:schemeClr val="accent1"/>
        </a:solid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314574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6800" cy="1325563"/>
          </a:xfrm>
          <a:prstGeom prst="rect">
            <a:avLst/>
          </a:prstGeo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662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rgbClr val="E7B5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CEB8B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8DC3DA"/>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1" y="11722"/>
            <a:ext cx="1523999" cy="2037132"/>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2923" t="9389" r="61829" b="8477"/>
          <a:stretch/>
        </p:blipFill>
        <p:spPr>
          <a:xfrm>
            <a:off x="471751" y="694752"/>
            <a:ext cx="4297443" cy="563270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3100226" y="2925201"/>
            <a:ext cx="3997682" cy="12815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97BDB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rgbClr val="B5C09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9"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3687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210696" y="1200724"/>
            <a:ext cx="4236209" cy="2430733"/>
          </a:xfrm>
          <a:prstGeom prst="rect">
            <a:avLst/>
          </a:prstGeom>
        </p:spPr>
        <p:txBody>
          <a:bodyPr anchor="b">
            <a:normAutofit/>
          </a:bodyPr>
          <a:lstStyle>
            <a:lvl1pPr algn="l">
              <a:lnSpc>
                <a:spcPct val="80000"/>
              </a:lnSpc>
              <a:defRPr sz="4000" b="1" i="1">
                <a:latin typeface="Times New Roman" charset="0"/>
                <a:ea typeface="Times New Roman" charset="0"/>
                <a:cs typeface="Times New Roman"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7210696" y="3680400"/>
            <a:ext cx="4236209" cy="1685674"/>
          </a:xfrm>
          <a:prstGeom prst="rect">
            <a:avLst/>
          </a:prstGeom>
        </p:spPr>
        <p:txBody>
          <a:bodyPr>
            <a:normAutofit/>
          </a:bodyPr>
          <a:lstStyle>
            <a:lvl1pPr marL="0" indent="0" algn="l">
              <a:buNone/>
              <a:defRPr sz="1600" b="1">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12" name="Content Placeholder 2"/>
          <p:cNvSpPr>
            <a:spLocks noGrp="1"/>
          </p:cNvSpPr>
          <p:nvPr>
            <p:ph idx="13"/>
          </p:nvPr>
        </p:nvSpPr>
        <p:spPr>
          <a:xfrm>
            <a:off x="838200" y="1654908"/>
            <a:ext cx="4402184" cy="3815033"/>
          </a:xfrm>
          <a:prstGeom prst="rect">
            <a:avLst/>
          </a:prstGeom>
        </p:spPr>
        <p:txBody>
          <a:bodyPr>
            <a:normAutofit/>
          </a:bodyPr>
          <a:lstStyle>
            <a:lvl1pPr marL="0" indent="0">
              <a:buNone/>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p:txBody>
      </p:sp>
      <p:sp>
        <p:nvSpPr>
          <p:cNvPr id="13"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
        <p:nvSpPr>
          <p:cNvPr id="4" name="TextBox 3"/>
          <p:cNvSpPr txBox="1"/>
          <p:nvPr userDrawn="1"/>
        </p:nvSpPr>
        <p:spPr>
          <a:xfrm>
            <a:off x="-736600" y="2658533"/>
            <a:ext cx="914400" cy="914400"/>
          </a:xfrm>
          <a:prstGeom prst="rect">
            <a:avLst/>
          </a:prstGeom>
        </p:spPr>
        <p:txBody>
          <a:bodyPr wrap="none" rtlCol="0">
            <a:normAutofit/>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itle Placeholder 32"/>
          <p:cNvSpPr>
            <a:spLocks noGrp="1"/>
          </p:cNvSpPr>
          <p:nvPr>
            <p:ph type="title"/>
          </p:nvPr>
        </p:nvSpPr>
        <p:spPr>
          <a:xfrm>
            <a:off x="838200" y="365125"/>
            <a:ext cx="109368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4" name="Text Placeholder 33"/>
          <p:cNvSpPr>
            <a:spLocks noGrp="1"/>
          </p:cNvSpPr>
          <p:nvPr>
            <p:ph type="body" idx="1"/>
          </p:nvPr>
        </p:nvSpPr>
        <p:spPr>
          <a:xfrm>
            <a:off x="838200" y="1825625"/>
            <a:ext cx="10936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6"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 id="2147483660" r:id="rId4"/>
    <p:sldLayoutId id="2147483664" r:id="rId5"/>
    <p:sldLayoutId id="2147483662" r:id="rId6"/>
    <p:sldLayoutId id="2147483665" r:id="rId7"/>
    <p:sldLayoutId id="2147483649" r:id="rId8"/>
    <p:sldLayoutId id="2147483666" r:id="rId9"/>
    <p:sldLayoutId id="2147483650" r:id="rId10"/>
    <p:sldLayoutId id="2147483652" r:id="rId11"/>
    <p:sldLayoutId id="2147483668" r:id="rId12"/>
    <p:sldLayoutId id="2147483673" r:id="rId13"/>
    <p:sldLayoutId id="2147483674" r:id="rId14"/>
    <p:sldLayoutId id="2147483675" r:id="rId15"/>
    <p:sldLayoutId id="2147483676" r:id="rId16"/>
  </p:sldLayoutIdLst>
  <p:hf sldNum="0" hdr="0" dt="0"/>
  <p:txStyles>
    <p:titleStyle>
      <a:lvl1pPr algn="l" defTabSz="914400" rtl="0" eaLnBrk="1" latinLnBrk="0" hangingPunct="1">
        <a:lnSpc>
          <a:spcPct val="90000"/>
        </a:lnSpc>
        <a:spcBef>
          <a:spcPct val="0"/>
        </a:spcBef>
        <a:buNone/>
        <a:defRPr sz="4000" b="1" i="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14000"/>
        </a:lnSpc>
        <a:spcBef>
          <a:spcPts val="1000"/>
        </a:spcBef>
        <a:buFont typeface="Arial"/>
        <a:buChar char="•"/>
        <a:defRPr sz="2400" kern="1200">
          <a:solidFill>
            <a:srgbClr val="5E5E5E"/>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rgbClr val="5E5E5E"/>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rgbClr val="5E5E5E"/>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rgbClr val="5E5E5E"/>
          </a:solidFill>
          <a:latin typeface="+mn-lt"/>
          <a:ea typeface="+mn-ea"/>
          <a:cs typeface="+mn-cs"/>
        </a:defRPr>
      </a:lvl4pPr>
      <a:lvl5pPr marL="2057400" indent="-228600" algn="l" defTabSz="914400" rtl="0" eaLnBrk="1" latinLnBrk="0" hangingPunct="1">
        <a:lnSpc>
          <a:spcPct val="114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3297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i="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14000"/>
        </a:lnSpc>
        <a:spcBef>
          <a:spcPts val="1000"/>
        </a:spcBef>
        <a:buFont typeface="Arial"/>
        <a:buChar char="•"/>
        <a:defRPr sz="2400" kern="1200">
          <a:solidFill>
            <a:srgbClr val="5E5E5E"/>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rgbClr val="5E5E5E"/>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rgbClr val="5E5E5E"/>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rgbClr val="5E5E5E"/>
          </a:solidFill>
          <a:latin typeface="+mn-lt"/>
          <a:ea typeface="+mn-ea"/>
          <a:cs typeface="+mn-cs"/>
        </a:defRPr>
      </a:lvl4pPr>
      <a:lvl5pPr marL="2057400" indent="-228600" algn="l" defTabSz="914400" rtl="0" eaLnBrk="1" latinLnBrk="0" hangingPunct="1">
        <a:lnSpc>
          <a:spcPct val="114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B6CA"/>
        </a:solidFill>
        <a:effectLst/>
      </p:bgPr>
    </p:bg>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xmlns="" id="{B92479FE-F851-EC4D-83EC-1E14937AF485}"/>
              </a:ext>
            </a:extLst>
          </p:cNvPr>
          <p:cNvSpPr>
            <a:spLocks noGrp="1"/>
          </p:cNvSpPr>
          <p:nvPr>
            <p:ph type="ftr" sz="quarter" idx="3"/>
          </p:nvPr>
        </p:nvSpPr>
        <p:spPr/>
        <p:txBody>
          <a:bodyPr/>
          <a:lstStyle/>
          <a:p>
            <a:r>
              <a:rPr lang="de-DE" dirty="0"/>
              <a:t>© ICAEW </a:t>
            </a:r>
            <a:r>
              <a:rPr lang="de-DE" dirty="0" smtClean="0"/>
              <a:t>2019</a:t>
            </a:r>
            <a:endParaRPr lang="en-US" dirty="0"/>
          </a:p>
        </p:txBody>
      </p:sp>
      <p:pic>
        <p:nvPicPr>
          <p:cNvPr id="9" name="Picture 8">
            <a:extLst>
              <a:ext uri="{FF2B5EF4-FFF2-40B4-BE49-F238E27FC236}">
                <a16:creationId xmlns:a16="http://schemas.microsoft.com/office/drawing/2014/main" xmlns="" id="{0C59D50A-6E33-7944-B80E-AAFF95D8EF3B}"/>
              </a:ext>
            </a:extLst>
          </p:cNvPr>
          <p:cNvPicPr>
            <a:picLocks noChangeAspect="1"/>
          </p:cNvPicPr>
          <p:nvPr/>
        </p:nvPicPr>
        <p:blipFill>
          <a:blip r:embed="rId3"/>
          <a:stretch>
            <a:fillRect/>
          </a:stretch>
        </p:blipFill>
        <p:spPr>
          <a:xfrm>
            <a:off x="10480817" y="288109"/>
            <a:ext cx="1487248" cy="1988386"/>
          </a:xfrm>
          <a:prstGeom prst="rect">
            <a:avLst/>
          </a:prstGeom>
        </p:spPr>
      </p:pic>
      <p:sp>
        <p:nvSpPr>
          <p:cNvPr id="10" name="Title 1">
            <a:extLst>
              <a:ext uri="{FF2B5EF4-FFF2-40B4-BE49-F238E27FC236}">
                <a16:creationId xmlns:a16="http://schemas.microsoft.com/office/drawing/2014/main" xmlns="" id="{83D96409-3D16-5946-9B8F-5E0AF90A03FE}"/>
              </a:ext>
            </a:extLst>
          </p:cNvPr>
          <p:cNvSpPr txBox="1">
            <a:spLocks/>
          </p:cNvSpPr>
          <p:nvPr/>
        </p:nvSpPr>
        <p:spPr>
          <a:xfrm>
            <a:off x="4666048" y="2608872"/>
            <a:ext cx="5458609" cy="1302088"/>
          </a:xfrm>
          <a:prstGeom prst="rect">
            <a:avLst/>
          </a:prstGeom>
        </p:spPr>
        <p:txBody>
          <a:bodyPr lIns="0" tIns="0" rIns="0" bIns="0" anchor="t" anchorCtr="0"/>
          <a:lstStyle>
            <a:lvl1pPr algn="l" defTabSz="914400" rtl="0" eaLnBrk="1" latinLnBrk="0" hangingPunct="1">
              <a:lnSpc>
                <a:spcPct val="90000"/>
              </a:lnSpc>
              <a:spcBef>
                <a:spcPct val="0"/>
              </a:spcBef>
              <a:buNone/>
              <a:defRPr sz="4000" b="1" i="1" kern="1200">
                <a:solidFill>
                  <a:schemeClr val="tx1"/>
                </a:solidFill>
                <a:latin typeface="Times New Roman" panose="02020603050405020304" pitchFamily="18" charset="0"/>
                <a:ea typeface="+mj-ea"/>
                <a:cs typeface="Times New Roman" panose="02020603050405020304" pitchFamily="18" charset="0"/>
              </a:defRPr>
            </a:lvl1pPr>
          </a:lstStyle>
          <a:p>
            <a:pPr algn="ctr">
              <a:lnSpc>
                <a:spcPct val="100000"/>
              </a:lnSpc>
            </a:pPr>
            <a:r>
              <a:rPr lang="en-US" sz="4800" dirty="0">
                <a:latin typeface="+mj-lt"/>
              </a:rPr>
              <a:t>Welcome </a:t>
            </a:r>
            <a:r>
              <a:rPr lang="en-US" sz="4800" dirty="0" smtClean="0">
                <a:latin typeface="+mj-lt"/>
              </a:rPr>
              <a:t>to</a:t>
            </a:r>
          </a:p>
          <a:p>
            <a:pPr algn="ctr">
              <a:lnSpc>
                <a:spcPct val="100000"/>
              </a:lnSpc>
            </a:pPr>
            <a:r>
              <a:rPr lang="en-US" sz="4800" dirty="0" smtClean="0">
                <a:latin typeface="+mj-lt"/>
              </a:rPr>
              <a:t>BASE 2020</a:t>
            </a:r>
            <a:endParaRPr lang="en-US" sz="2400" b="0" i="0" dirty="0">
              <a:latin typeface="+mn-lt"/>
              <a:cs typeface="Arial" panose="020B0604020202020204" pitchFamily="34" charset="0"/>
            </a:endParaRPr>
          </a:p>
        </p:txBody>
      </p:sp>
      <p:sp>
        <p:nvSpPr>
          <p:cNvPr id="11" name="TextBox 10">
            <a:extLst>
              <a:ext uri="{FF2B5EF4-FFF2-40B4-BE49-F238E27FC236}">
                <a16:creationId xmlns:a16="http://schemas.microsoft.com/office/drawing/2014/main" xmlns="" id="{4792BB3A-1CAD-AC4B-B246-870EF35590C9}"/>
              </a:ext>
            </a:extLst>
          </p:cNvPr>
          <p:cNvSpPr txBox="1"/>
          <p:nvPr/>
        </p:nvSpPr>
        <p:spPr>
          <a:xfrm>
            <a:off x="8055224" y="5269157"/>
            <a:ext cx="3541690" cy="965915"/>
          </a:xfrm>
          <a:prstGeom prst="rect">
            <a:avLst/>
          </a:prstGeom>
        </p:spPr>
        <p:txBody>
          <a:bodyPr wrap="square" rtlCol="0" anchor="b">
            <a:normAutofit/>
          </a:bodyPr>
          <a:lstStyle/>
          <a:p>
            <a:pPr algn="r"/>
            <a:r>
              <a:rPr lang="en-US" dirty="0">
                <a:latin typeface="Arial" panose="020B0604020202020204" pitchFamily="34" charset="0"/>
                <a:cs typeface="Arial" panose="020B0604020202020204" pitchFamily="34" charset="0"/>
              </a:rPr>
              <a:t>More than you’d imagine</a:t>
            </a:r>
          </a:p>
          <a:p>
            <a:pPr algn="r"/>
            <a:r>
              <a:rPr lang="en-US" b="1" dirty="0" smtClean="0">
                <a:latin typeface="Arial" panose="020B0604020202020204" pitchFamily="34" charset="0"/>
                <a:cs typeface="Arial" panose="020B0604020202020204" pitchFamily="34" charset="0"/>
              </a:rPr>
              <a:t>icaew.com/base</a:t>
            </a:r>
            <a:endParaRPr lang="en-US" b="1" dirty="0"/>
          </a:p>
        </p:txBody>
      </p:sp>
      <p:pic>
        <p:nvPicPr>
          <p:cNvPr id="12" name="Picture 11">
            <a:extLst>
              <a:ext uri="{FF2B5EF4-FFF2-40B4-BE49-F238E27FC236}">
                <a16:creationId xmlns:a16="http://schemas.microsoft.com/office/drawing/2014/main" xmlns="" id="{4C95CE97-CE63-6B4B-BFA3-3965E21E1868}"/>
              </a:ext>
            </a:extLst>
          </p:cNvPr>
          <p:cNvPicPr>
            <a:picLocks noChangeAspect="1"/>
          </p:cNvPicPr>
          <p:nvPr/>
        </p:nvPicPr>
        <p:blipFill>
          <a:blip r:embed="rId4"/>
          <a:stretch>
            <a:fillRect/>
          </a:stretch>
        </p:blipFill>
        <p:spPr>
          <a:xfrm>
            <a:off x="1707942" y="709862"/>
            <a:ext cx="2512734" cy="5438275"/>
          </a:xfrm>
          <a:prstGeom prst="rect">
            <a:avLst/>
          </a:prstGeom>
        </p:spPr>
      </p:pic>
    </p:spTree>
    <p:extLst>
      <p:ext uri="{BB962C8B-B14F-4D97-AF65-F5344CB8AC3E}">
        <p14:creationId xmlns:p14="http://schemas.microsoft.com/office/powerpoint/2010/main" val="299410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B6CA">
            <a:alpha val="5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E65BBE9-DFED-414B-9CE5-3847CDBD3321}"/>
              </a:ext>
            </a:extLst>
          </p:cNvPr>
          <p:cNvPicPr>
            <a:picLocks noChangeAspect="1"/>
          </p:cNvPicPr>
          <p:nvPr/>
        </p:nvPicPr>
        <p:blipFill>
          <a:blip r:embed="rId3"/>
          <a:stretch>
            <a:fillRect/>
          </a:stretch>
        </p:blipFill>
        <p:spPr>
          <a:xfrm>
            <a:off x="1944913" y="304800"/>
            <a:ext cx="7520822" cy="6236056"/>
          </a:xfrm>
          <a:prstGeom prst="rect">
            <a:avLst/>
          </a:prstGeom>
        </p:spPr>
      </p:pic>
      <p:sp>
        <p:nvSpPr>
          <p:cNvPr id="3" name="TextBox 2"/>
          <p:cNvSpPr txBox="1"/>
          <p:nvPr/>
        </p:nvSpPr>
        <p:spPr>
          <a:xfrm>
            <a:off x="2839769" y="2038909"/>
            <a:ext cx="6382891" cy="2062103"/>
          </a:xfrm>
          <a:prstGeom prst="rect">
            <a:avLst/>
          </a:prstGeom>
          <a:noFill/>
        </p:spPr>
        <p:txBody>
          <a:bodyPr wrap="square" rtlCol="0">
            <a:spAutoFit/>
          </a:bodyPr>
          <a:lstStyle/>
          <a:p>
            <a:pPr lvl="0">
              <a:spcBef>
                <a:spcPct val="0"/>
              </a:spcBef>
            </a:pPr>
            <a:r>
              <a:rPr lang="en-US" sz="3200" b="1" i="1" dirty="0" smtClean="0">
                <a:latin typeface="+mj-lt"/>
                <a:cs typeface="Georgia"/>
              </a:rPr>
              <a:t>Stage 1</a:t>
            </a:r>
            <a:r>
              <a:rPr lang="en-US" sz="3200" b="1" i="1" dirty="0">
                <a:latin typeface="+mj-lt"/>
                <a:cs typeface="Georgia"/>
              </a:rPr>
              <a:t> </a:t>
            </a:r>
            <a:r>
              <a:rPr lang="en-US" sz="3200" b="1" i="1" dirty="0" smtClean="0">
                <a:latin typeface="+mj-lt"/>
                <a:cs typeface="Georgia"/>
              </a:rPr>
              <a:t>- Student registration</a:t>
            </a:r>
          </a:p>
          <a:p>
            <a:pPr lvl="0">
              <a:spcBef>
                <a:spcPct val="0"/>
              </a:spcBef>
            </a:pPr>
            <a:endParaRPr lang="en-GB" sz="2400" dirty="0" smtClean="0">
              <a:cs typeface="Georgia"/>
            </a:endParaRPr>
          </a:p>
          <a:p>
            <a:pPr lvl="0">
              <a:spcBef>
                <a:spcPct val="0"/>
              </a:spcBef>
            </a:pPr>
            <a:r>
              <a:rPr lang="en-GB" sz="2400" dirty="0" smtClean="0">
                <a:cs typeface="Georgia"/>
              </a:rPr>
              <a:t>Step </a:t>
            </a:r>
            <a:r>
              <a:rPr lang="en-GB" sz="2400" dirty="0">
                <a:cs typeface="Georgia"/>
              </a:rPr>
              <a:t>1 – </a:t>
            </a:r>
            <a:r>
              <a:rPr lang="en-GB" sz="2400" dirty="0" smtClean="0">
                <a:cs typeface="Georgia"/>
              </a:rPr>
              <a:t>Go to </a:t>
            </a:r>
            <a:r>
              <a:rPr lang="en-GB" sz="2400" b="1" dirty="0" smtClean="0">
                <a:solidFill>
                  <a:schemeClr val="tx1">
                    <a:lumMod val="95000"/>
                    <a:lumOff val="5000"/>
                  </a:schemeClr>
                </a:solidFill>
                <a:cs typeface="Georgia"/>
              </a:rPr>
              <a:t>icaew.com/base </a:t>
            </a:r>
          </a:p>
          <a:p>
            <a:r>
              <a:rPr lang="en-GB" sz="2400" dirty="0" smtClean="0">
                <a:cs typeface="Georgia"/>
              </a:rPr>
              <a:t>Step </a:t>
            </a:r>
            <a:r>
              <a:rPr lang="en-GB" sz="2400" dirty="0">
                <a:cs typeface="Georgia"/>
              </a:rPr>
              <a:t>2 – </a:t>
            </a:r>
            <a:r>
              <a:rPr lang="en-GB" sz="2400" dirty="0" smtClean="0">
                <a:cs typeface="Georgia"/>
              </a:rPr>
              <a:t>Visit the Student Portal and click 	    ‘Take Part’ to register your team</a:t>
            </a:r>
            <a:endParaRPr lang="en-GB" sz="2400" dirty="0">
              <a:cs typeface="Georgia"/>
            </a:endParaRPr>
          </a:p>
        </p:txBody>
      </p:sp>
      <p:sp>
        <p:nvSpPr>
          <p:cNvPr id="4" name="Footer Placeholder 1"/>
          <p:cNvSpPr>
            <a:spLocks noGrp="1"/>
          </p:cNvSpPr>
          <p:nvPr>
            <p:ph type="ftr" sz="quarter" idx="3"/>
          </p:nvPr>
        </p:nvSpPr>
        <p:spPr>
          <a:xfrm>
            <a:off x="10884558" y="6489040"/>
            <a:ext cx="1224231" cy="365125"/>
          </a:xfrm>
        </p:spPr>
        <p:txBody>
          <a:bodyPr/>
          <a:lstStyle/>
          <a:p>
            <a:r>
              <a:rPr lang="de-DE" dirty="0" smtClean="0"/>
              <a:t>© ICAEW 2019</a:t>
            </a:r>
            <a:endParaRPr lang="en-US" dirty="0"/>
          </a:p>
        </p:txBody>
      </p:sp>
    </p:spTree>
    <p:extLst>
      <p:ext uri="{BB962C8B-B14F-4D97-AF65-F5344CB8AC3E}">
        <p14:creationId xmlns:p14="http://schemas.microsoft.com/office/powerpoint/2010/main" val="51510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B6C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BE95B4-E6C7-E646-8290-8C8A7097E1B2}"/>
              </a:ext>
            </a:extLst>
          </p:cNvPr>
          <p:cNvPicPr>
            <a:picLocks noChangeAspect="1"/>
          </p:cNvPicPr>
          <p:nvPr/>
        </p:nvPicPr>
        <p:blipFill>
          <a:blip r:embed="rId3"/>
          <a:stretch>
            <a:fillRect/>
          </a:stretch>
        </p:blipFill>
        <p:spPr>
          <a:xfrm>
            <a:off x="2058607" y="304800"/>
            <a:ext cx="7900751" cy="6466114"/>
          </a:xfrm>
          <a:prstGeom prst="rect">
            <a:avLst/>
          </a:prstGeom>
        </p:spPr>
      </p:pic>
      <p:sp>
        <p:nvSpPr>
          <p:cNvPr id="2" name="Footer Placeholder 1"/>
          <p:cNvSpPr>
            <a:spLocks noGrp="1"/>
          </p:cNvSpPr>
          <p:nvPr>
            <p:ph type="ftr" sz="quarter" idx="3"/>
          </p:nvPr>
        </p:nvSpPr>
        <p:spPr/>
        <p:txBody>
          <a:bodyPr/>
          <a:lstStyle/>
          <a:p>
            <a:r>
              <a:rPr lang="de-DE" dirty="0" smtClean="0"/>
              <a:t>© ICAEW 2019</a:t>
            </a:r>
            <a:endParaRPr lang="en-US" dirty="0"/>
          </a:p>
        </p:txBody>
      </p:sp>
      <p:sp>
        <p:nvSpPr>
          <p:cNvPr id="4" name="TextBox 3"/>
          <p:cNvSpPr txBox="1"/>
          <p:nvPr/>
        </p:nvSpPr>
        <p:spPr>
          <a:xfrm>
            <a:off x="2839769" y="2038909"/>
            <a:ext cx="6382891" cy="2431435"/>
          </a:xfrm>
          <a:prstGeom prst="rect">
            <a:avLst/>
          </a:prstGeom>
          <a:noFill/>
        </p:spPr>
        <p:txBody>
          <a:bodyPr wrap="square" rtlCol="0">
            <a:spAutoFit/>
          </a:bodyPr>
          <a:lstStyle/>
          <a:p>
            <a:pPr lvl="0">
              <a:spcBef>
                <a:spcPct val="0"/>
              </a:spcBef>
            </a:pPr>
            <a:r>
              <a:rPr lang="en-US" sz="3200" b="1" i="1" dirty="0" smtClean="0">
                <a:latin typeface="+mj-lt"/>
                <a:cs typeface="Georgia"/>
              </a:rPr>
              <a:t>Stage 2</a:t>
            </a:r>
            <a:r>
              <a:rPr lang="en-US" sz="3200" b="1" i="1" dirty="0">
                <a:latin typeface="+mj-lt"/>
                <a:cs typeface="Georgia"/>
              </a:rPr>
              <a:t> </a:t>
            </a:r>
            <a:r>
              <a:rPr lang="en-US" sz="3200" b="1" i="1" dirty="0" smtClean="0">
                <a:latin typeface="+mj-lt"/>
                <a:cs typeface="Georgia"/>
              </a:rPr>
              <a:t>- Online game</a:t>
            </a:r>
          </a:p>
          <a:p>
            <a:pPr lvl="0">
              <a:spcBef>
                <a:spcPct val="0"/>
              </a:spcBef>
            </a:pPr>
            <a:endParaRPr lang="en-GB" sz="2400" dirty="0" smtClean="0">
              <a:cs typeface="Georgia"/>
            </a:endParaRPr>
          </a:p>
          <a:p>
            <a:pPr lvl="0">
              <a:spcBef>
                <a:spcPct val="0"/>
              </a:spcBef>
            </a:pPr>
            <a:r>
              <a:rPr lang="en-GB" sz="2400" dirty="0" smtClean="0">
                <a:cs typeface="Georgia"/>
              </a:rPr>
              <a:t>Step 1 – Make sure you’re logged into 		    </a:t>
            </a:r>
            <a:r>
              <a:rPr lang="en-GB" sz="2400" b="1" dirty="0" smtClean="0">
                <a:cs typeface="Georgia"/>
              </a:rPr>
              <a:t>icaew.com/base</a:t>
            </a:r>
            <a:r>
              <a:rPr lang="en-GB" sz="2400" dirty="0" smtClean="0">
                <a:cs typeface="Georgia"/>
              </a:rPr>
              <a:t> </a:t>
            </a:r>
          </a:p>
          <a:p>
            <a:r>
              <a:rPr lang="en-GB" sz="2400" dirty="0" smtClean="0">
                <a:cs typeface="Georgia"/>
              </a:rPr>
              <a:t>Step </a:t>
            </a:r>
            <a:r>
              <a:rPr lang="en-GB" sz="2400" dirty="0">
                <a:cs typeface="Georgia"/>
              </a:rPr>
              <a:t>2 – </a:t>
            </a:r>
            <a:r>
              <a:rPr lang="en-GB" sz="2400" dirty="0" smtClean="0">
                <a:cs typeface="Georgia"/>
              </a:rPr>
              <a:t>Click ‘Take Part’</a:t>
            </a:r>
          </a:p>
          <a:p>
            <a:r>
              <a:rPr lang="en-GB" sz="2400" dirty="0" smtClean="0">
                <a:cs typeface="Georgia"/>
              </a:rPr>
              <a:t>Step 3 – Complete the online game</a:t>
            </a:r>
            <a:endParaRPr lang="en-GB" sz="2400" dirty="0">
              <a:cs typeface="Georgia"/>
            </a:endParaRPr>
          </a:p>
        </p:txBody>
      </p:sp>
    </p:spTree>
    <p:extLst>
      <p:ext uri="{BB962C8B-B14F-4D97-AF65-F5344CB8AC3E}">
        <p14:creationId xmlns:p14="http://schemas.microsoft.com/office/powerpoint/2010/main" val="3880065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B6CA">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37100" y="2491232"/>
            <a:ext cx="3572256" cy="617728"/>
          </a:xfrm>
          <a:prstGeom prst="rect">
            <a:avLst/>
          </a:prstGeom>
        </p:spPr>
        <p:txBody>
          <a:bodyPr>
            <a:noAutofit/>
          </a:bodyPr>
          <a:lstStyle/>
          <a:p>
            <a:pPr>
              <a:spcAft>
                <a:spcPts val="1200"/>
              </a:spcAft>
            </a:pPr>
            <a:r>
              <a:rPr lang="en-US" sz="4000" dirty="0"/>
              <a:t>Well done!</a:t>
            </a:r>
            <a:endParaRPr lang="en-US" sz="2400" b="0" i="0" dirty="0">
              <a:latin typeface="+mn-lt"/>
            </a:endParaRPr>
          </a:p>
        </p:txBody>
      </p:sp>
      <p:pic>
        <p:nvPicPr>
          <p:cNvPr id="4" name="Picture 3">
            <a:extLst>
              <a:ext uri="{FF2B5EF4-FFF2-40B4-BE49-F238E27FC236}">
                <a16:creationId xmlns:a16="http://schemas.microsoft.com/office/drawing/2014/main" xmlns="" id="{45BF7FA7-F171-BC4E-A305-30A30FA2D917}"/>
              </a:ext>
            </a:extLst>
          </p:cNvPr>
          <p:cNvPicPr>
            <a:picLocks noChangeAspect="1"/>
          </p:cNvPicPr>
          <p:nvPr/>
        </p:nvPicPr>
        <p:blipFill>
          <a:blip r:embed="rId3"/>
          <a:stretch>
            <a:fillRect/>
          </a:stretch>
        </p:blipFill>
        <p:spPr>
          <a:xfrm>
            <a:off x="2364813" y="1268413"/>
            <a:ext cx="3917763" cy="4889839"/>
          </a:xfrm>
          <a:prstGeom prst="rect">
            <a:avLst/>
          </a:prstGeom>
        </p:spPr>
      </p:pic>
      <p:sp>
        <p:nvSpPr>
          <p:cNvPr id="5" name="Rectangle 4">
            <a:extLst>
              <a:ext uri="{FF2B5EF4-FFF2-40B4-BE49-F238E27FC236}">
                <a16:creationId xmlns:a16="http://schemas.microsoft.com/office/drawing/2014/main" xmlns="" id="{E766BEDC-2782-B545-AA14-51A956625D28}"/>
              </a:ext>
            </a:extLst>
          </p:cNvPr>
          <p:cNvSpPr/>
          <p:nvPr/>
        </p:nvSpPr>
        <p:spPr>
          <a:xfrm>
            <a:off x="6837100" y="3246980"/>
            <a:ext cx="3633216" cy="1200329"/>
          </a:xfrm>
          <a:prstGeom prst="rect">
            <a:avLst/>
          </a:prstGeom>
        </p:spPr>
        <p:txBody>
          <a:bodyPr wrap="square">
            <a:spAutoFit/>
          </a:bodyPr>
          <a:lstStyle/>
          <a:p>
            <a:r>
              <a:rPr lang="en-US" sz="2400" dirty="0" smtClean="0"/>
              <a:t>Next, you’ll </a:t>
            </a:r>
            <a:r>
              <a:rPr lang="en-US" sz="2400" dirty="0"/>
              <a:t>be </a:t>
            </a:r>
            <a:r>
              <a:rPr lang="en-US" sz="2400" dirty="0" smtClean="0"/>
              <a:t>preparing and delivering a presentation.</a:t>
            </a:r>
          </a:p>
        </p:txBody>
      </p:sp>
      <p:sp>
        <p:nvSpPr>
          <p:cNvPr id="6" name="Footer Placeholder 1"/>
          <p:cNvSpPr>
            <a:spLocks noGrp="1"/>
          </p:cNvSpPr>
          <p:nvPr>
            <p:ph type="ftr" sz="quarter" idx="3"/>
          </p:nvPr>
        </p:nvSpPr>
        <p:spPr>
          <a:xfrm>
            <a:off x="10884558" y="6489040"/>
            <a:ext cx="1224231" cy="365125"/>
          </a:xfrm>
        </p:spPr>
        <p:txBody>
          <a:bodyPr/>
          <a:lstStyle/>
          <a:p>
            <a:r>
              <a:rPr lang="de-DE" dirty="0" smtClean="0"/>
              <a:t>© ICAEW 2019</a:t>
            </a:r>
            <a:endParaRPr lang="en-US" dirty="0"/>
          </a:p>
        </p:txBody>
      </p:sp>
    </p:spTree>
    <p:extLst>
      <p:ext uri="{BB962C8B-B14F-4D97-AF65-F5344CB8AC3E}">
        <p14:creationId xmlns:p14="http://schemas.microsoft.com/office/powerpoint/2010/main" val="3014767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B6C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E65BBE9-DFED-414B-9CE5-3847CDBD3321}"/>
              </a:ext>
            </a:extLst>
          </p:cNvPr>
          <p:cNvPicPr>
            <a:picLocks noChangeAspect="1"/>
          </p:cNvPicPr>
          <p:nvPr/>
        </p:nvPicPr>
        <p:blipFill>
          <a:blip r:embed="rId3"/>
          <a:stretch>
            <a:fillRect/>
          </a:stretch>
        </p:blipFill>
        <p:spPr>
          <a:xfrm>
            <a:off x="1944913" y="304800"/>
            <a:ext cx="7520822" cy="6236056"/>
          </a:xfrm>
          <a:prstGeom prst="rect">
            <a:avLst/>
          </a:prstGeom>
        </p:spPr>
      </p:pic>
      <p:sp>
        <p:nvSpPr>
          <p:cNvPr id="7" name="TextBox 6"/>
          <p:cNvSpPr txBox="1"/>
          <p:nvPr/>
        </p:nvSpPr>
        <p:spPr>
          <a:xfrm>
            <a:off x="2839769" y="2038909"/>
            <a:ext cx="6382891" cy="2800767"/>
          </a:xfrm>
          <a:prstGeom prst="rect">
            <a:avLst/>
          </a:prstGeom>
          <a:noFill/>
        </p:spPr>
        <p:txBody>
          <a:bodyPr wrap="square" rtlCol="0">
            <a:spAutoFit/>
          </a:bodyPr>
          <a:lstStyle/>
          <a:p>
            <a:pPr lvl="0">
              <a:spcBef>
                <a:spcPct val="0"/>
              </a:spcBef>
            </a:pPr>
            <a:r>
              <a:rPr lang="en-US" sz="3200" b="1" i="1" dirty="0" smtClean="0">
                <a:latin typeface="+mj-lt"/>
                <a:cs typeface="Georgia"/>
              </a:rPr>
              <a:t>Stage 3 - Video presentation</a:t>
            </a:r>
          </a:p>
          <a:p>
            <a:pPr lvl="0">
              <a:spcBef>
                <a:spcPct val="0"/>
              </a:spcBef>
            </a:pPr>
            <a:endParaRPr lang="en-GB" sz="2400" dirty="0" smtClean="0">
              <a:cs typeface="Georgia"/>
            </a:endParaRPr>
          </a:p>
          <a:p>
            <a:pPr lvl="0">
              <a:spcBef>
                <a:spcPct val="0"/>
              </a:spcBef>
            </a:pPr>
            <a:r>
              <a:rPr lang="en-GB" sz="2400" dirty="0" smtClean="0">
                <a:cs typeface="Georgia"/>
              </a:rPr>
              <a:t>Step </a:t>
            </a:r>
            <a:r>
              <a:rPr lang="en-GB" sz="2400" dirty="0">
                <a:cs typeface="Georgia"/>
              </a:rPr>
              <a:t>1 – </a:t>
            </a:r>
            <a:r>
              <a:rPr lang="en-GB" sz="2400" dirty="0" smtClean="0">
                <a:cs typeface="Georgia"/>
              </a:rPr>
              <a:t>Team captain to check emails for 	    presentation information</a:t>
            </a:r>
          </a:p>
          <a:p>
            <a:r>
              <a:rPr lang="en-GB" sz="2400" dirty="0" smtClean="0">
                <a:cs typeface="Georgia"/>
              </a:rPr>
              <a:t>Step </a:t>
            </a:r>
            <a:r>
              <a:rPr lang="en-GB" sz="2400" dirty="0">
                <a:cs typeface="Georgia"/>
              </a:rPr>
              <a:t>2 – </a:t>
            </a:r>
            <a:r>
              <a:rPr lang="en-GB" sz="2400" dirty="0" smtClean="0">
                <a:cs typeface="Georgia"/>
              </a:rPr>
              <a:t>Allocate roles within team</a:t>
            </a:r>
          </a:p>
          <a:p>
            <a:r>
              <a:rPr lang="en-GB" sz="2400" dirty="0" smtClean="0">
                <a:cs typeface="Georgia"/>
              </a:rPr>
              <a:t>Step 3 – Prepare</a:t>
            </a:r>
            <a:r>
              <a:rPr lang="en-GB" sz="2400" dirty="0">
                <a:cs typeface="Georgia"/>
              </a:rPr>
              <a:t> </a:t>
            </a:r>
            <a:r>
              <a:rPr lang="en-GB" sz="2400" dirty="0" smtClean="0">
                <a:cs typeface="Georgia"/>
              </a:rPr>
              <a:t>and practise presentation</a:t>
            </a:r>
          </a:p>
          <a:p>
            <a:r>
              <a:rPr lang="en-GB" sz="2400" dirty="0" smtClean="0">
                <a:cs typeface="Georgia"/>
              </a:rPr>
              <a:t>Step 4 – Deliver presentation</a:t>
            </a:r>
            <a:endParaRPr lang="en-GB" sz="2400" dirty="0">
              <a:cs typeface="Georgia"/>
            </a:endParaRPr>
          </a:p>
        </p:txBody>
      </p:sp>
      <p:sp>
        <p:nvSpPr>
          <p:cNvPr id="5" name="Footer Placeholder 1"/>
          <p:cNvSpPr>
            <a:spLocks noGrp="1"/>
          </p:cNvSpPr>
          <p:nvPr>
            <p:ph type="ftr" sz="quarter" idx="3"/>
          </p:nvPr>
        </p:nvSpPr>
        <p:spPr>
          <a:xfrm>
            <a:off x="10884558" y="6489040"/>
            <a:ext cx="1224231" cy="365125"/>
          </a:xfrm>
        </p:spPr>
        <p:txBody>
          <a:bodyPr/>
          <a:lstStyle/>
          <a:p>
            <a:r>
              <a:rPr lang="de-DE" dirty="0" smtClean="0"/>
              <a:t>© ICAEW 2019</a:t>
            </a:r>
            <a:endParaRPr lang="en-US" dirty="0"/>
          </a:p>
        </p:txBody>
      </p:sp>
    </p:spTree>
    <p:extLst>
      <p:ext uri="{BB962C8B-B14F-4D97-AF65-F5344CB8AC3E}">
        <p14:creationId xmlns:p14="http://schemas.microsoft.com/office/powerpoint/2010/main" val="862622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B6CA">
            <a:alpha val="50000"/>
          </a:srgb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70186" y="778762"/>
            <a:ext cx="7938718" cy="1469572"/>
          </a:xfrm>
          <a:prstGeom prst="rect">
            <a:avLst/>
          </a:prstGeom>
        </p:spPr>
        <p:txBody>
          <a:bodyPr lIns="0" tIns="0" rIns="0" bIns="0">
            <a:normAutofit/>
          </a:bodyPr>
          <a:lstStyle/>
          <a:p>
            <a:pPr algn="l" eaLnBrk="1" hangingPunct="1"/>
            <a:r>
              <a:rPr lang="en-GB" b="1" dirty="0"/>
              <a:t>Your presentation should include…</a:t>
            </a:r>
          </a:p>
        </p:txBody>
      </p:sp>
      <p:sp>
        <p:nvSpPr>
          <p:cNvPr id="18435" name="Rectangle 3"/>
          <p:cNvSpPr>
            <a:spLocks noGrp="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endParaRPr lang="en-GB" sz="2000" dirty="0">
              <a:latin typeface="Georgia"/>
              <a:cs typeface="Georgia"/>
            </a:endParaRPr>
          </a:p>
          <a:p>
            <a:pPr eaLnBrk="1" hangingPunct="1"/>
            <a:endParaRPr lang="en-GB" sz="2000" dirty="0">
              <a:latin typeface="Georgia"/>
              <a:cs typeface="Georgia"/>
            </a:endParaRPr>
          </a:p>
          <a:p>
            <a:pPr eaLnBrk="1" hangingPunct="1"/>
            <a:endParaRPr lang="en-GB" sz="2000" dirty="0">
              <a:latin typeface="Georgia"/>
              <a:cs typeface="Georgia"/>
            </a:endParaRPr>
          </a:p>
          <a:p>
            <a:pPr eaLnBrk="1" hangingPunct="1"/>
            <a:endParaRPr lang="en-GB" sz="2000" dirty="0">
              <a:latin typeface="Georgia"/>
              <a:cs typeface="Georgia"/>
            </a:endParaRPr>
          </a:p>
        </p:txBody>
      </p:sp>
      <p:sp>
        <p:nvSpPr>
          <p:cNvPr id="4" name="Footer Placeholder 3"/>
          <p:cNvSpPr txBox="1">
            <a:spLocks/>
          </p:cNvSpPr>
          <p:nvPr/>
        </p:nvSpPr>
        <p:spPr>
          <a:xfrm>
            <a:off x="10884558" y="6489040"/>
            <a:ext cx="122423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t>© ICAEW </a:t>
            </a:r>
            <a:r>
              <a:rPr lang="de-DE" sz="1000" dirty="0" smtClean="0"/>
              <a:t>2019</a:t>
            </a:r>
            <a:endParaRPr lang="en-US" sz="1000" dirty="0"/>
          </a:p>
        </p:txBody>
      </p:sp>
      <p:sp>
        <p:nvSpPr>
          <p:cNvPr id="6" name="Content Placeholder 5"/>
          <p:cNvSpPr txBox="1">
            <a:spLocks/>
          </p:cNvSpPr>
          <p:nvPr/>
        </p:nvSpPr>
        <p:spPr>
          <a:xfrm>
            <a:off x="3670186" y="1825625"/>
            <a:ext cx="7777689" cy="4671269"/>
          </a:xfrm>
          <a:prstGeom prst="rect">
            <a:avLst/>
          </a:prstGeom>
        </p:spPr>
        <p:txBody>
          <a:bodyPr vert="horz" lIns="0" tIns="0" rIns="0" bIns="0" rtlCol="0">
            <a:normAutofit/>
          </a:bodyPr>
          <a:lstStyle>
            <a:lvl1pPr marL="228600" indent="-228600" algn="l" defTabSz="914400" rtl="0" eaLnBrk="1" latinLnBrk="0" hangingPunct="1">
              <a:lnSpc>
                <a:spcPct val="114000"/>
              </a:lnSpc>
              <a:spcBef>
                <a:spcPts val="1000"/>
              </a:spcBef>
              <a:buFont typeface="Arial"/>
              <a:buChar char="•"/>
              <a:defRPr sz="2400" kern="1200">
                <a:solidFill>
                  <a:srgbClr val="5E5E5E"/>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rgbClr val="5E5E5E"/>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rgbClr val="5E5E5E"/>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rgbClr val="5E5E5E"/>
                </a:solidFill>
                <a:latin typeface="+mn-lt"/>
                <a:ea typeface="+mn-ea"/>
                <a:cs typeface="+mn-cs"/>
              </a:defRPr>
            </a:lvl4pPr>
            <a:lvl5pPr marL="2057400" indent="-228600" algn="l" defTabSz="914400" rtl="0" eaLnBrk="1" latinLnBrk="0" hangingPunct="1">
              <a:lnSpc>
                <a:spcPct val="114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solidFill>
                  <a:schemeClr val="tx1"/>
                </a:solidFill>
              </a:rPr>
              <a:t>Which solution </a:t>
            </a:r>
            <a:r>
              <a:rPr lang="en-US" dirty="0">
                <a:solidFill>
                  <a:schemeClr val="tx1"/>
                </a:solidFill>
              </a:rPr>
              <a:t>would you recommend </a:t>
            </a:r>
            <a:r>
              <a:rPr lang="en-US" dirty="0" err="1" smtClean="0">
                <a:solidFill>
                  <a:schemeClr val="tx1"/>
                </a:solidFill>
              </a:rPr>
              <a:t>KellyMart</a:t>
            </a:r>
            <a:r>
              <a:rPr lang="en-US" dirty="0" smtClean="0">
                <a:solidFill>
                  <a:schemeClr val="tx1"/>
                </a:solidFill>
              </a:rPr>
              <a:t> invest in </a:t>
            </a:r>
            <a:r>
              <a:rPr lang="en-US" dirty="0">
                <a:solidFill>
                  <a:schemeClr val="tx1"/>
                </a:solidFill>
              </a:rPr>
              <a:t>and </a:t>
            </a:r>
            <a:r>
              <a:rPr lang="en-US" dirty="0" smtClean="0">
                <a:solidFill>
                  <a:schemeClr val="tx1"/>
                </a:solidFill>
              </a:rPr>
              <a:t>why?</a:t>
            </a:r>
          </a:p>
          <a:p>
            <a:r>
              <a:rPr lang="en-US" dirty="0" smtClean="0">
                <a:solidFill>
                  <a:schemeClr val="tx1"/>
                </a:solidFill>
              </a:rPr>
              <a:t>What are the key benefits, as well as any risks?</a:t>
            </a:r>
          </a:p>
          <a:p>
            <a:r>
              <a:rPr lang="en-US" dirty="0" smtClean="0">
                <a:solidFill>
                  <a:schemeClr val="tx1"/>
                </a:solidFill>
              </a:rPr>
              <a:t>What </a:t>
            </a:r>
            <a:r>
              <a:rPr lang="en-US" dirty="0">
                <a:solidFill>
                  <a:schemeClr val="tx1"/>
                </a:solidFill>
              </a:rPr>
              <a:t>else would you do before making the investment</a:t>
            </a:r>
            <a:r>
              <a:rPr lang="en-US" dirty="0" smtClean="0">
                <a:solidFill>
                  <a:schemeClr val="tx1"/>
                </a:solidFill>
              </a:rPr>
              <a:t>?</a:t>
            </a:r>
            <a:r>
              <a:rPr lang="en-US" i="1" dirty="0">
                <a:solidFill>
                  <a:schemeClr val="tx1"/>
                </a:solidFill>
              </a:rPr>
              <a:t> </a:t>
            </a:r>
            <a:endParaRPr lang="en-US" i="1" dirty="0" smtClean="0">
              <a:solidFill>
                <a:schemeClr val="tx1"/>
              </a:solidFill>
            </a:endParaRPr>
          </a:p>
          <a:p>
            <a:r>
              <a:rPr lang="en-US" dirty="0" smtClean="0">
                <a:solidFill>
                  <a:schemeClr val="tx1"/>
                </a:solidFill>
              </a:rPr>
              <a:t>The </a:t>
            </a:r>
            <a:r>
              <a:rPr lang="en-US" dirty="0">
                <a:solidFill>
                  <a:schemeClr val="tx1"/>
                </a:solidFill>
              </a:rPr>
              <a:t>different factors you have considered when coming up with your </a:t>
            </a:r>
            <a:r>
              <a:rPr lang="en-US" dirty="0" smtClean="0">
                <a:solidFill>
                  <a:schemeClr val="tx1"/>
                </a:solidFill>
              </a:rPr>
              <a:t>recommendation.</a:t>
            </a:r>
          </a:p>
          <a:p>
            <a:r>
              <a:rPr lang="en-US" dirty="0">
                <a:solidFill>
                  <a:schemeClr val="tx1"/>
                </a:solidFill>
              </a:rPr>
              <a:t>What additional research you would do before you make these investments, both desk research and on-the-ground investigation.</a:t>
            </a:r>
            <a:endParaRPr lang="en-GB" dirty="0">
              <a:solidFill>
                <a:schemeClr val="tx1"/>
              </a:solidFill>
            </a:endParaRPr>
          </a:p>
          <a:p>
            <a:endParaRPr lang="en-US" dirty="0" smtClean="0">
              <a:solidFill>
                <a:schemeClr val="tx1"/>
              </a:solidFill>
            </a:endParaRPr>
          </a:p>
          <a:p>
            <a:endParaRPr lang="en-US" dirty="0" smtClean="0">
              <a:solidFill>
                <a:schemeClr val="tx1"/>
              </a:solidFill>
            </a:endParaRPr>
          </a:p>
          <a:p>
            <a:endParaRPr lang="en-GB" dirty="0" smtClean="0">
              <a:solidFill>
                <a:schemeClr val="tx1"/>
              </a:solidFill>
            </a:endParaRPr>
          </a:p>
          <a:p>
            <a:endParaRPr lang="en-GB" dirty="0">
              <a:solidFill>
                <a:schemeClr val="tx1"/>
              </a:solidFill>
            </a:endParaRPr>
          </a:p>
        </p:txBody>
      </p:sp>
      <p:sp>
        <p:nvSpPr>
          <p:cNvPr id="8" name="Oval 7">
            <a:extLst>
              <a:ext uri="{FF2B5EF4-FFF2-40B4-BE49-F238E27FC236}">
                <a16:creationId xmlns="" xmlns:a16="http://schemas.microsoft.com/office/drawing/2014/main" id="{55DE7BD7-BBDE-4642-9923-8FCBB9BF750E}"/>
              </a:ext>
            </a:extLst>
          </p:cNvPr>
          <p:cNvSpPr/>
          <p:nvPr/>
        </p:nvSpPr>
        <p:spPr>
          <a:xfrm>
            <a:off x="583096" y="476250"/>
            <a:ext cx="2438400" cy="2438400"/>
          </a:xfrm>
          <a:prstGeom prst="ellipse">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63C57C5B-A139-5942-BB68-12F3FAE2EE7C}"/>
              </a:ext>
            </a:extLst>
          </p:cNvPr>
          <p:cNvPicPr>
            <a:picLocks noChangeAspect="1"/>
          </p:cNvPicPr>
          <p:nvPr/>
        </p:nvPicPr>
        <p:blipFill>
          <a:blip r:embed="rId4"/>
          <a:stretch>
            <a:fillRect/>
          </a:stretch>
        </p:blipFill>
        <p:spPr>
          <a:xfrm>
            <a:off x="744125" y="927189"/>
            <a:ext cx="2116341" cy="1536521"/>
          </a:xfrm>
          <a:prstGeom prst="rect">
            <a:avLst/>
          </a:prstGeom>
        </p:spPr>
      </p:pic>
    </p:spTree>
    <p:custDataLst>
      <p:tags r:id="rId1"/>
    </p:custDataLst>
    <p:extLst>
      <p:ext uri="{BB962C8B-B14F-4D97-AF65-F5344CB8AC3E}">
        <p14:creationId xmlns:p14="http://schemas.microsoft.com/office/powerpoint/2010/main" val="3213113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B6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de-DE" dirty="0"/>
              <a:t>© ICAEW </a:t>
            </a:r>
            <a:r>
              <a:rPr lang="de-DE" dirty="0" smtClean="0"/>
              <a:t>2019</a:t>
            </a:r>
            <a:endParaRPr lang="en-US" dirty="0"/>
          </a:p>
        </p:txBody>
      </p:sp>
      <p:sp>
        <p:nvSpPr>
          <p:cNvPr id="5" name="Title 4"/>
          <p:cNvSpPr>
            <a:spLocks noGrp="1"/>
          </p:cNvSpPr>
          <p:nvPr>
            <p:ph type="title" idx="4294967295"/>
          </p:nvPr>
        </p:nvSpPr>
        <p:spPr>
          <a:xfrm>
            <a:off x="5215015" y="793179"/>
            <a:ext cx="6277655" cy="755650"/>
          </a:xfrm>
          <a:prstGeom prst="rect">
            <a:avLst/>
          </a:prstGeom>
        </p:spPr>
        <p:txBody>
          <a:bodyPr lIns="0" tIns="0" rIns="0" bIns="0"/>
          <a:lstStyle/>
          <a:p>
            <a:r>
              <a:rPr lang="en-GB" dirty="0" smtClean="0"/>
              <a:t>Congratulations, you’ve completed the online round!</a:t>
            </a:r>
            <a:endParaRPr lang="en-GB" dirty="0"/>
          </a:p>
        </p:txBody>
      </p:sp>
      <p:sp>
        <p:nvSpPr>
          <p:cNvPr id="6" name="Content Placeholder 5"/>
          <p:cNvSpPr>
            <a:spLocks noGrp="1"/>
          </p:cNvSpPr>
          <p:nvPr>
            <p:ph idx="4294967295"/>
          </p:nvPr>
        </p:nvSpPr>
        <p:spPr>
          <a:xfrm>
            <a:off x="5290458" y="2386211"/>
            <a:ext cx="6126770" cy="3212123"/>
          </a:xfrm>
          <a:prstGeom prst="rect">
            <a:avLst/>
          </a:prstGeom>
        </p:spPr>
        <p:txBody>
          <a:bodyPr lIns="0" tIns="0" rIns="0" bIns="0"/>
          <a:lstStyle/>
          <a:p>
            <a:r>
              <a:rPr lang="en-US" dirty="0" smtClean="0">
                <a:solidFill>
                  <a:schemeClr val="tx1"/>
                </a:solidFill>
              </a:rPr>
              <a:t>Your </a:t>
            </a:r>
            <a:r>
              <a:rPr lang="en-US" dirty="0">
                <a:solidFill>
                  <a:schemeClr val="tx1"/>
                </a:solidFill>
              </a:rPr>
              <a:t>responses </a:t>
            </a:r>
            <a:r>
              <a:rPr lang="en-US" dirty="0" smtClean="0">
                <a:solidFill>
                  <a:schemeClr val="tx1"/>
                </a:solidFill>
              </a:rPr>
              <a:t>are now being assessed.</a:t>
            </a:r>
            <a:endParaRPr lang="en-US" dirty="0">
              <a:solidFill>
                <a:schemeClr val="tx1"/>
              </a:solidFill>
            </a:endParaRPr>
          </a:p>
          <a:p>
            <a:r>
              <a:rPr lang="en-US" dirty="0" smtClean="0">
                <a:solidFill>
                  <a:schemeClr val="tx1"/>
                </a:solidFill>
              </a:rPr>
              <a:t>Keep an eye out on the leaderboard at </a:t>
            </a:r>
            <a:r>
              <a:rPr lang="en-US" b="1" dirty="0" smtClean="0">
                <a:solidFill>
                  <a:schemeClr val="tx1"/>
                </a:solidFill>
              </a:rPr>
              <a:t>icaew.com/base</a:t>
            </a:r>
            <a:r>
              <a:rPr lang="en-US" dirty="0" smtClean="0">
                <a:solidFill>
                  <a:schemeClr val="tx1"/>
                </a:solidFill>
              </a:rPr>
              <a:t> to see where your team ranks alongside other schools.</a:t>
            </a:r>
            <a:endParaRPr lang="en-US" dirty="0">
              <a:solidFill>
                <a:schemeClr val="tx1"/>
              </a:solidFill>
            </a:endParaRPr>
          </a:p>
          <a:p>
            <a:r>
              <a:rPr lang="en-US" dirty="0">
                <a:solidFill>
                  <a:schemeClr val="tx1"/>
                </a:solidFill>
              </a:rPr>
              <a:t>We’ll be in touch </a:t>
            </a:r>
            <a:r>
              <a:rPr lang="en-US" dirty="0" smtClean="0">
                <a:solidFill>
                  <a:schemeClr val="tx1"/>
                </a:solidFill>
              </a:rPr>
              <a:t>at the start of the summer term to </a:t>
            </a:r>
            <a:r>
              <a:rPr lang="en-US" dirty="0">
                <a:solidFill>
                  <a:schemeClr val="tx1"/>
                </a:solidFill>
              </a:rPr>
              <a:t>let you know if you’ve been successful in gaining a place at the National Final! </a:t>
            </a:r>
          </a:p>
        </p:txBody>
      </p:sp>
      <p:pic>
        <p:nvPicPr>
          <p:cNvPr id="3" name="Picture 2">
            <a:extLst>
              <a:ext uri="{FF2B5EF4-FFF2-40B4-BE49-F238E27FC236}">
                <a16:creationId xmlns:a16="http://schemas.microsoft.com/office/drawing/2014/main" xmlns="" id="{46B602A1-BFD5-1B4B-B1D9-CA928B78F899}"/>
              </a:ext>
            </a:extLst>
          </p:cNvPr>
          <p:cNvPicPr>
            <a:picLocks noChangeAspect="1"/>
          </p:cNvPicPr>
          <p:nvPr/>
        </p:nvPicPr>
        <p:blipFill>
          <a:blip r:embed="rId3"/>
          <a:stretch>
            <a:fillRect/>
          </a:stretch>
        </p:blipFill>
        <p:spPr>
          <a:xfrm>
            <a:off x="974374" y="2386211"/>
            <a:ext cx="3480572" cy="2985889"/>
          </a:xfrm>
          <a:prstGeom prst="rect">
            <a:avLst/>
          </a:prstGeom>
        </p:spPr>
      </p:pic>
    </p:spTree>
    <p:extLst>
      <p:ext uri="{BB962C8B-B14F-4D97-AF65-F5344CB8AC3E}">
        <p14:creationId xmlns:p14="http://schemas.microsoft.com/office/powerpoint/2010/main" val="3454776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8B6CA">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28561" y="1568548"/>
            <a:ext cx="4614862" cy="755650"/>
          </a:xfrm>
          <a:prstGeom prst="rect">
            <a:avLst/>
          </a:prstGeom>
        </p:spPr>
        <p:txBody>
          <a:bodyPr lIns="0" tIns="0" rIns="0" bIns="0"/>
          <a:lstStyle/>
          <a:p>
            <a:r>
              <a:rPr lang="en-GB" dirty="0"/>
              <a:t>Further info</a:t>
            </a:r>
          </a:p>
        </p:txBody>
      </p:sp>
      <p:sp>
        <p:nvSpPr>
          <p:cNvPr id="3" name="Text Placeholder 2"/>
          <p:cNvSpPr>
            <a:spLocks noGrp="1"/>
          </p:cNvSpPr>
          <p:nvPr>
            <p:ph type="body" idx="4294967295"/>
          </p:nvPr>
        </p:nvSpPr>
        <p:spPr>
          <a:xfrm>
            <a:off x="6128561" y="2409796"/>
            <a:ext cx="4821237" cy="1828800"/>
          </a:xfrm>
          <a:prstGeom prst="rect">
            <a:avLst/>
          </a:prstGeom>
          <a:noFill/>
        </p:spPr>
        <p:txBody>
          <a:bodyPr lIns="0" tIns="0" rIns="0" bIns="0"/>
          <a:lstStyle/>
          <a:p>
            <a:r>
              <a:rPr lang="en-GB" dirty="0" smtClean="0">
                <a:solidFill>
                  <a:schemeClr val="tx1"/>
                </a:solidFill>
              </a:rPr>
              <a:t>If you would like further information about ICAEW or accountancy careers, visit </a:t>
            </a:r>
            <a:r>
              <a:rPr lang="en-GB" b="1" dirty="0" smtClean="0">
                <a:solidFill>
                  <a:schemeClr val="tx1"/>
                </a:solidFill>
              </a:rPr>
              <a:t>icaew.com/careers</a:t>
            </a:r>
          </a:p>
          <a:p>
            <a:r>
              <a:rPr lang="en-GB" dirty="0" smtClean="0">
                <a:solidFill>
                  <a:schemeClr val="tx1"/>
                </a:solidFill>
              </a:rPr>
              <a:t>Search our job board to find the latest vacancies at </a:t>
            </a:r>
            <a:r>
              <a:rPr lang="en-GB" b="1" dirty="0" smtClean="0">
                <a:solidFill>
                  <a:schemeClr val="tx1"/>
                </a:solidFill>
              </a:rPr>
              <a:t>icaewtrainingvacancies.com</a:t>
            </a:r>
          </a:p>
        </p:txBody>
      </p:sp>
      <p:pic>
        <p:nvPicPr>
          <p:cNvPr id="7" name="Picture 6">
            <a:extLst>
              <a:ext uri="{FF2B5EF4-FFF2-40B4-BE49-F238E27FC236}">
                <a16:creationId xmlns:a16="http://schemas.microsoft.com/office/drawing/2014/main" xmlns="" id="{BACABBFE-CD65-9E4A-A7F0-FB3EBE58D512}"/>
              </a:ext>
            </a:extLst>
          </p:cNvPr>
          <p:cNvPicPr>
            <a:picLocks noChangeAspect="1"/>
          </p:cNvPicPr>
          <p:nvPr/>
        </p:nvPicPr>
        <p:blipFill>
          <a:blip r:embed="rId3"/>
          <a:stretch>
            <a:fillRect/>
          </a:stretch>
        </p:blipFill>
        <p:spPr>
          <a:xfrm>
            <a:off x="1320274" y="2409796"/>
            <a:ext cx="3774481" cy="2978633"/>
          </a:xfrm>
          <a:prstGeom prst="rect">
            <a:avLst/>
          </a:prstGeom>
        </p:spPr>
      </p:pic>
      <p:sp>
        <p:nvSpPr>
          <p:cNvPr id="5" name="Footer Placeholder 1"/>
          <p:cNvSpPr>
            <a:spLocks noGrp="1"/>
          </p:cNvSpPr>
          <p:nvPr>
            <p:ph type="ftr" sz="quarter" idx="3"/>
          </p:nvPr>
        </p:nvSpPr>
        <p:spPr>
          <a:xfrm>
            <a:off x="10884558" y="6489040"/>
            <a:ext cx="1224231" cy="365125"/>
          </a:xfrm>
        </p:spPr>
        <p:txBody>
          <a:bodyPr/>
          <a:lstStyle/>
          <a:p>
            <a:r>
              <a:rPr lang="de-DE" dirty="0" smtClean="0"/>
              <a:t>© ICAEW 2019</a:t>
            </a:r>
            <a:endParaRPr lang="en-US" dirty="0"/>
          </a:p>
        </p:txBody>
      </p:sp>
    </p:spTree>
    <p:extLst>
      <p:ext uri="{BB962C8B-B14F-4D97-AF65-F5344CB8AC3E}">
        <p14:creationId xmlns:p14="http://schemas.microsoft.com/office/powerpoint/2010/main" val="133436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8B6CA"/>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de-DE" dirty="0"/>
              <a:t>© ICAEW </a:t>
            </a:r>
            <a:r>
              <a:rPr lang="de-DE" dirty="0" smtClean="0"/>
              <a:t>2019</a:t>
            </a:r>
            <a:endParaRPr lang="en-US" dirty="0"/>
          </a:p>
        </p:txBody>
      </p:sp>
    </p:spTree>
    <p:extLst>
      <p:ext uri="{BB962C8B-B14F-4D97-AF65-F5344CB8AC3E}">
        <p14:creationId xmlns:p14="http://schemas.microsoft.com/office/powerpoint/2010/main" val="2008463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ICAEW Office">
      <a:dk1>
        <a:srgbClr val="000000"/>
      </a:dk1>
      <a:lt1>
        <a:srgbClr val="FFFFFF"/>
      </a:lt1>
      <a:dk2>
        <a:srgbClr val="706F6F"/>
      </a:dk2>
      <a:lt2>
        <a:srgbClr val="E30613"/>
      </a:lt2>
      <a:accent1>
        <a:srgbClr val="C6CA91"/>
      </a:accent1>
      <a:accent2>
        <a:srgbClr val="A7C8C4"/>
      </a:accent2>
      <a:accent3>
        <a:srgbClr val="B1CFDF"/>
      </a:accent3>
      <a:accent4>
        <a:srgbClr val="DDC7D4"/>
      </a:accent4>
      <a:accent5>
        <a:srgbClr val="F1C09D"/>
      </a:accent5>
      <a:accent6>
        <a:srgbClr val="FFE8B6"/>
      </a:accent6>
      <a:hlink>
        <a:srgbClr val="D0C7C4"/>
      </a:hlink>
      <a:folHlink>
        <a:srgbClr val="706F6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defRPr dirty="0" smtClean="0"/>
        </a:defPPr>
      </a:lstStyle>
    </a:txDef>
  </a:objectDefaults>
  <a:extraClrSchemeLst/>
  <a:extLst>
    <a:ext uri="{05A4C25C-085E-4340-85A3-A5531E510DB2}">
      <thm15:themeFamily xmlns:thm15="http://schemas.microsoft.com/office/thememl/2012/main" name="Presentation5" id="{BA74A640-3C8A-4600-9B42-77D50FED625C}" vid="{D0FEFE46-959D-4ECE-AE5C-F2B2429BBEA4}"/>
    </a:ext>
  </a:extLst>
</a:theme>
</file>

<file path=ppt/theme/theme2.xml><?xml version="1.0" encoding="utf-8"?>
<a:theme xmlns:a="http://schemas.openxmlformats.org/drawingml/2006/main" name="2_ICAEW_Powerpoint Template">
  <a:themeElements>
    <a:clrScheme name="ICAEW Careers RGB">
      <a:dk1>
        <a:srgbClr val="000000"/>
      </a:dk1>
      <a:lt1>
        <a:srgbClr val="FFFFFF"/>
      </a:lt1>
      <a:dk2>
        <a:srgbClr val="706F6F"/>
      </a:dk2>
      <a:lt2>
        <a:srgbClr val="E30613"/>
      </a:lt2>
      <a:accent1>
        <a:srgbClr val="B5BB3B"/>
      </a:accent1>
      <a:accent2>
        <a:srgbClr val="75B8B1"/>
      </a:accent2>
      <a:accent3>
        <a:srgbClr val="8DC3DA"/>
      </a:accent3>
      <a:accent4>
        <a:srgbClr val="D8B6CA"/>
      </a:accent4>
      <a:accent5>
        <a:srgbClr val="F0AA5B"/>
      </a:accent5>
      <a:accent6>
        <a:srgbClr val="FFE697"/>
      </a:accent6>
      <a:hlink>
        <a:srgbClr val="C3B6B1"/>
      </a:hlink>
      <a:folHlink>
        <a:srgbClr val="706F6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defRPr dirty="0" smtClean="0"/>
        </a:defPPr>
      </a:lstStyle>
    </a:txDef>
  </a:objectDefaults>
  <a:extraClrSchemeLst/>
  <a:extLst>
    <a:ext uri="{05A4C25C-085E-4340-85A3-A5531E510DB2}">
      <thm15:themeFamily xmlns:thm15="http://schemas.microsoft.com/office/thememl/2012/main" name="FINAL_ICAEW_PPT_Template_v3.pptx" id="{D8569872-9AA4-400A-BE62-A3B4E3E12D9B}" vid="{5FEFD4B8-E09A-428F-9C3A-C64E486120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ICAEW_Powerpoint Template</Template>
  <TotalTime>0</TotalTime>
  <Words>799</Words>
  <Application>Microsoft Office PowerPoint</Application>
  <PresentationFormat>Widescreen</PresentationFormat>
  <Paragraphs>103</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Georgia</vt:lpstr>
      <vt:lpstr>Times New Roman</vt:lpstr>
      <vt:lpstr>Office Theme</vt:lpstr>
      <vt:lpstr>2_ICAEW_Powerpoint Template</vt:lpstr>
      <vt:lpstr>PowerPoint Presentation</vt:lpstr>
      <vt:lpstr>PowerPoint Presentation</vt:lpstr>
      <vt:lpstr>PowerPoint Presentation</vt:lpstr>
      <vt:lpstr>Well done!</vt:lpstr>
      <vt:lpstr>PowerPoint Presentation</vt:lpstr>
      <vt:lpstr>Your presentation should include…</vt:lpstr>
      <vt:lpstr>Congratulations, you’ve completed the online round!</vt:lpstr>
      <vt:lpstr>Further info</vt:lpstr>
      <vt:lpstr>PowerPoint Presentation</vt:lpstr>
    </vt:vector>
  </TitlesOfParts>
  <Company>ICAEW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 student induction presentation</dc:title>
  <dc:subject/>
  <dc:creator>Lucy Hilton</dc:creator>
  <cp:lastModifiedBy>Beth Lysaght</cp:lastModifiedBy>
  <cp:revision>450</cp:revision>
  <cp:lastPrinted>2018-07-25T14:11:42Z</cp:lastPrinted>
  <dcterms:created xsi:type="dcterms:W3CDTF">2017-05-18T12:44:56Z</dcterms:created>
  <dcterms:modified xsi:type="dcterms:W3CDTF">2019-11-12T17:33:02Z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AEW_RERUN">
    <vt:bool>true</vt:bool>
  </property>
  <property fmtid="{D5CDD505-2E9C-101B-9397-08002B2CF9AE}" pid="3" name="ICAEW_PresentationTitle">
    <vt:lpwstr>ACA student induction presentation</vt:lpwstr>
  </property>
  <property fmtid="{D5CDD505-2E9C-101B-9397-08002B2CF9AE}" pid="4" name="ICAEW_Date">
    <vt:lpwstr>&lt;Date&gt;</vt:lpwstr>
  </property>
  <property fmtid="{D5CDD505-2E9C-101B-9397-08002B2CF9AE}" pid="5" name="ICAEW_PresentationSubtitle">
    <vt:lpwstr/>
  </property>
  <property fmtid="{D5CDD505-2E9C-101B-9397-08002B2CF9AE}" pid="6" name="ICAEW_TitleImage">
    <vt:lpwstr>&lt;TitleImage&gt;</vt:lpwstr>
  </property>
  <property fmtid="{D5CDD505-2E9C-101B-9397-08002B2CF9AE}" pid="7" name="RERUN">
    <vt:lpwstr>RERUN</vt:lpwstr>
  </property>
</Properties>
</file>