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17" r:id="rId2"/>
    <p:sldId id="270" r:id="rId3"/>
    <p:sldId id="271" r:id="rId4"/>
    <p:sldId id="273" r:id="rId5"/>
    <p:sldId id="274" r:id="rId6"/>
    <p:sldId id="276" r:id="rId7"/>
    <p:sldId id="277" r:id="rId8"/>
    <p:sldId id="320" r:id="rId9"/>
    <p:sldId id="278" r:id="rId10"/>
    <p:sldId id="279" r:id="rId11"/>
    <p:sldId id="280" r:id="rId12"/>
    <p:sldId id="336" r:id="rId13"/>
    <p:sldId id="324" r:id="rId14"/>
    <p:sldId id="337" r:id="rId15"/>
    <p:sldId id="325" r:id="rId16"/>
    <p:sldId id="281" r:id="rId17"/>
    <p:sldId id="326" r:id="rId18"/>
    <p:sldId id="338" r:id="rId19"/>
    <p:sldId id="339" r:id="rId20"/>
    <p:sldId id="340" r:id="rId21"/>
    <p:sldId id="341" r:id="rId22"/>
    <p:sldId id="342" r:id="rId23"/>
    <p:sldId id="343" r:id="rId24"/>
    <p:sldId id="344" r:id="rId25"/>
    <p:sldId id="345" r:id="rId26"/>
    <p:sldId id="346" r:id="rId27"/>
    <p:sldId id="293" r:id="rId28"/>
    <p:sldId id="328" r:id="rId29"/>
    <p:sldId id="292" r:id="rId30"/>
    <p:sldId id="327" r:id="rId31"/>
    <p:sldId id="347" r:id="rId32"/>
    <p:sldId id="348" r:id="rId33"/>
    <p:sldId id="349" r:id="rId34"/>
    <p:sldId id="350" r:id="rId35"/>
    <p:sldId id="351" r:id="rId36"/>
    <p:sldId id="352" r:id="rId37"/>
    <p:sldId id="353" r:id="rId38"/>
    <p:sldId id="301" r:id="rId39"/>
    <p:sldId id="329" r:id="rId40"/>
    <p:sldId id="330" r:id="rId41"/>
    <p:sldId id="331" r:id="rId42"/>
    <p:sldId id="332" r:id="rId43"/>
    <p:sldId id="333" r:id="rId44"/>
    <p:sldId id="354" r:id="rId45"/>
    <p:sldId id="355" r:id="rId46"/>
    <p:sldId id="356" r:id="rId47"/>
    <p:sldId id="357" r:id="rId48"/>
    <p:sldId id="358" r:id="rId49"/>
    <p:sldId id="359" r:id="rId50"/>
    <p:sldId id="360" r:id="rId51"/>
    <p:sldId id="361" r:id="rId52"/>
    <p:sldId id="362" r:id="rId53"/>
    <p:sldId id="316"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Payne" initials="DP" lastIdx="19" clrIdx="0">
    <p:extLst>
      <p:ext uri="{19B8F6BF-5375-455C-9EA6-DF929625EA0E}">
        <p15:presenceInfo xmlns:p15="http://schemas.microsoft.com/office/powerpoint/2012/main" userId="S-1-5-21-3616197394-2044220420-2071362314-23758" providerId="AD"/>
      </p:ext>
    </p:extLst>
  </p:cmAuthor>
  <p:cmAuthor id="2" name="Rebecca Bolton" initials="RB" lastIdx="4" clrIdx="1">
    <p:extLst>
      <p:ext uri="{19B8F6BF-5375-455C-9EA6-DF929625EA0E}">
        <p15:presenceInfo xmlns:p15="http://schemas.microsoft.com/office/powerpoint/2012/main" userId="S-1-5-21-3616197394-2044220420-2071362314-7210" providerId="AD"/>
      </p:ext>
    </p:extLst>
  </p:cmAuthor>
  <p:cmAuthor id="3" name="david brookfield" initials="db" lastIdx="15" clrIdx="2">
    <p:extLst>
      <p:ext uri="{19B8F6BF-5375-455C-9EA6-DF929625EA0E}">
        <p15:presenceInfo xmlns:p15="http://schemas.microsoft.com/office/powerpoint/2012/main" userId="3a77366853cb20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F0AA5B"/>
    <a:srgbClr val="E7B590"/>
    <a:srgbClr val="D9222A"/>
    <a:srgbClr val="C1B7AF"/>
    <a:srgbClr val="A1C2CB"/>
    <a:srgbClr val="FDE2AB"/>
    <a:srgbClr val="97BDB5"/>
    <a:srgbClr val="B5C097"/>
    <a:srgbClr val="CEB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67736-B3AC-43EB-A8F9-62B6A1BDC802}" v="10" dt="2019-03-25T12:38:38.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3"/>
    <p:restoredTop sz="57257" autoAdjust="0"/>
  </p:normalViewPr>
  <p:slideViewPr>
    <p:cSldViewPr snapToGrid="0" snapToObjects="1">
      <p:cViewPr varScale="1">
        <p:scale>
          <a:sx n="76" d="100"/>
          <a:sy n="76" d="100"/>
        </p:scale>
        <p:origin x="9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rookfield" userId="3a77366853cb2058" providerId="LiveId" clId="{C6EF041E-2C43-4E43-8B9F-CE826A6C583B}"/>
    <pc:docChg chg="undo custSel modSld">
      <pc:chgData name="david brookfield" userId="3a77366853cb2058" providerId="LiveId" clId="{C6EF041E-2C43-4E43-8B9F-CE826A6C583B}" dt="2019-03-25T13:17:25.413" v="167" actId="1589"/>
      <pc:docMkLst>
        <pc:docMk/>
      </pc:docMkLst>
      <pc:sldChg chg="modSp addCm">
        <pc:chgData name="david brookfield" userId="3a77366853cb2058" providerId="LiveId" clId="{C6EF041E-2C43-4E43-8B9F-CE826A6C583B}" dt="2019-03-25T11:57:16.685" v="5" actId="1589"/>
        <pc:sldMkLst>
          <pc:docMk/>
          <pc:sldMk cId="2963628647" sldId="271"/>
        </pc:sldMkLst>
        <pc:spChg chg="mod">
          <ac:chgData name="david brookfield" userId="3a77366853cb2058" providerId="LiveId" clId="{C6EF041E-2C43-4E43-8B9F-CE826A6C583B}" dt="2019-03-25T11:56:58.662" v="4" actId="20577"/>
          <ac:spMkLst>
            <pc:docMk/>
            <pc:sldMk cId="2963628647" sldId="271"/>
            <ac:spMk id="3" creationId="{A97E4FAF-2331-5D49-B928-9B45BE132B44}"/>
          </ac:spMkLst>
        </pc:spChg>
      </pc:sldChg>
      <pc:sldChg chg="addCm modNotesTx">
        <pc:chgData name="david brookfield" userId="3a77366853cb2058" providerId="LiveId" clId="{C6EF041E-2C43-4E43-8B9F-CE826A6C583B}" dt="2019-03-25T11:57:44.266" v="9" actId="1589"/>
        <pc:sldMkLst>
          <pc:docMk/>
          <pc:sldMk cId="998584185" sldId="276"/>
        </pc:sldMkLst>
      </pc:sldChg>
      <pc:sldChg chg="modSp addCm modCm">
        <pc:chgData name="david brookfield" userId="3a77366853cb2058" providerId="LiveId" clId="{C6EF041E-2C43-4E43-8B9F-CE826A6C583B}" dt="2019-03-25T11:59:55.807" v="41"/>
        <pc:sldMkLst>
          <pc:docMk/>
          <pc:sldMk cId="366217314" sldId="278"/>
        </pc:sldMkLst>
        <pc:spChg chg="mod">
          <ac:chgData name="david brookfield" userId="3a77366853cb2058" providerId="LiveId" clId="{C6EF041E-2C43-4E43-8B9F-CE826A6C583B}" dt="2019-03-25T11:59:17.197" v="40" actId="20577"/>
          <ac:spMkLst>
            <pc:docMk/>
            <pc:sldMk cId="366217314" sldId="278"/>
            <ac:spMk id="3" creationId="{4735AA61-DC3F-FC45-93A2-338BCFBDB90D}"/>
          </ac:spMkLst>
        </pc:spChg>
      </pc:sldChg>
      <pc:sldChg chg="modSp">
        <pc:chgData name="david brookfield" userId="3a77366853cb2058" providerId="LiveId" clId="{C6EF041E-2C43-4E43-8B9F-CE826A6C583B}" dt="2019-03-25T12:37:22.080" v="143" actId="20577"/>
        <pc:sldMkLst>
          <pc:docMk/>
          <pc:sldMk cId="1616793559" sldId="292"/>
        </pc:sldMkLst>
        <pc:spChg chg="mod">
          <ac:chgData name="david brookfield" userId="3a77366853cb2058" providerId="LiveId" clId="{C6EF041E-2C43-4E43-8B9F-CE826A6C583B}" dt="2019-03-25T12:37:22.080" v="143" actId="20577"/>
          <ac:spMkLst>
            <pc:docMk/>
            <pc:sldMk cId="1616793559" sldId="292"/>
            <ac:spMk id="6" creationId="{AF90FD12-612A-924D-9F56-FD0791F34C87}"/>
          </ac:spMkLst>
        </pc:spChg>
      </pc:sldChg>
      <pc:sldChg chg="addCm">
        <pc:chgData name="david brookfield" userId="3a77366853cb2058" providerId="LiveId" clId="{C6EF041E-2C43-4E43-8B9F-CE826A6C583B}" dt="2019-03-25T12:01:00.672" v="42" actId="1589"/>
        <pc:sldMkLst>
          <pc:docMk/>
          <pc:sldMk cId="2244295118" sldId="325"/>
        </pc:sldMkLst>
      </pc:sldChg>
      <pc:sldChg chg="modSp">
        <pc:chgData name="david brookfield" userId="3a77366853cb2058" providerId="LiveId" clId="{C6EF041E-2C43-4E43-8B9F-CE826A6C583B}" dt="2019-03-25T12:32:06.513" v="103" actId="20577"/>
        <pc:sldMkLst>
          <pc:docMk/>
          <pc:sldMk cId="3612016212" sldId="328"/>
        </pc:sldMkLst>
        <pc:spChg chg="mod">
          <ac:chgData name="david brookfield" userId="3a77366853cb2058" providerId="LiveId" clId="{C6EF041E-2C43-4E43-8B9F-CE826A6C583B}" dt="2019-03-25T12:32:06.513" v="103" actId="20577"/>
          <ac:spMkLst>
            <pc:docMk/>
            <pc:sldMk cId="3612016212" sldId="328"/>
            <ac:spMk id="3" creationId="{AFB31D26-CC03-4642-8721-20BF4D0EBBCD}"/>
          </ac:spMkLst>
        </pc:spChg>
      </pc:sldChg>
      <pc:sldChg chg="addCm modNotesTx">
        <pc:chgData name="david brookfield" userId="3a77366853cb2058" providerId="LiveId" clId="{C6EF041E-2C43-4E43-8B9F-CE826A6C583B}" dt="2019-03-25T12:40:49.305" v="164" actId="1589"/>
        <pc:sldMkLst>
          <pc:docMk/>
          <pc:sldMk cId="382246889" sldId="330"/>
        </pc:sldMkLst>
      </pc:sldChg>
      <pc:sldChg chg="addCm">
        <pc:chgData name="david brookfield" userId="3a77366853cb2058" providerId="LiveId" clId="{C6EF041E-2C43-4E43-8B9F-CE826A6C583B}" dt="2019-03-25T12:02:51.409" v="43" actId="1589"/>
        <pc:sldMkLst>
          <pc:docMk/>
          <pc:sldMk cId="4267052747" sldId="341"/>
        </pc:sldMkLst>
      </pc:sldChg>
      <pc:sldChg chg="modSp addCm modCm">
        <pc:chgData name="david brookfield" userId="3a77366853cb2058" providerId="LiveId" clId="{C6EF041E-2C43-4E43-8B9F-CE826A6C583B}" dt="2019-03-25T12:33:55.836" v="118"/>
        <pc:sldMkLst>
          <pc:docMk/>
          <pc:sldMk cId="1536333304" sldId="347"/>
        </pc:sldMkLst>
        <pc:spChg chg="mod">
          <ac:chgData name="david brookfield" userId="3a77366853cb2058" providerId="LiveId" clId="{C6EF041E-2C43-4E43-8B9F-CE826A6C583B}" dt="2019-03-25T12:32:54.547" v="117" actId="20577"/>
          <ac:spMkLst>
            <pc:docMk/>
            <pc:sldMk cId="1536333304" sldId="347"/>
            <ac:spMk id="3" creationId="{AFB31D26-CC03-4642-8721-20BF4D0EBBCD}"/>
          </ac:spMkLst>
        </pc:spChg>
        <pc:spChg chg="mod">
          <ac:chgData name="david brookfield" userId="3a77366853cb2058" providerId="LiveId" clId="{C6EF041E-2C43-4E43-8B9F-CE826A6C583B}" dt="2019-03-25T12:16:38.551" v="55" actId="20577"/>
          <ac:spMkLst>
            <pc:docMk/>
            <pc:sldMk cId="1536333304" sldId="347"/>
            <ac:spMk id="21" creationId="{AAEE00EC-21CF-D846-9D15-28C61DE50882}"/>
          </ac:spMkLst>
        </pc:spChg>
      </pc:sldChg>
      <pc:sldChg chg="modSp addCm">
        <pc:chgData name="david brookfield" userId="3a77366853cb2058" providerId="LiveId" clId="{C6EF041E-2C43-4E43-8B9F-CE826A6C583B}" dt="2019-03-25T12:34:54.865" v="129" actId="1589"/>
        <pc:sldMkLst>
          <pc:docMk/>
          <pc:sldMk cId="1695262734" sldId="348"/>
        </pc:sldMkLst>
        <pc:spChg chg="mod">
          <ac:chgData name="david brookfield" userId="3a77366853cb2058" providerId="LiveId" clId="{C6EF041E-2C43-4E43-8B9F-CE826A6C583B}" dt="2019-03-25T12:34:27.803" v="126" actId="20577"/>
          <ac:spMkLst>
            <pc:docMk/>
            <pc:sldMk cId="1695262734" sldId="348"/>
            <ac:spMk id="3" creationId="{AFB31D26-CC03-4642-8721-20BF4D0EBBCD}"/>
          </ac:spMkLst>
        </pc:spChg>
        <pc:spChg chg="mod">
          <ac:chgData name="david brookfield" userId="3a77366853cb2058" providerId="LiveId" clId="{C6EF041E-2C43-4E43-8B9F-CE826A6C583B}" dt="2019-03-25T12:30:15.808" v="94" actId="20577"/>
          <ac:spMkLst>
            <pc:docMk/>
            <pc:sldMk cId="1695262734" sldId="348"/>
            <ac:spMk id="21" creationId="{AAEE00EC-21CF-D846-9D15-28C61DE50882}"/>
          </ac:spMkLst>
        </pc:spChg>
      </pc:sldChg>
      <pc:sldChg chg="addCm modNotesTx">
        <pc:chgData name="david brookfield" userId="3a77366853cb2058" providerId="LiveId" clId="{C6EF041E-2C43-4E43-8B9F-CE826A6C583B}" dt="2019-03-25T12:36:26.059" v="132" actId="20577"/>
        <pc:sldMkLst>
          <pc:docMk/>
          <pc:sldMk cId="1070994082" sldId="349"/>
        </pc:sldMkLst>
      </pc:sldChg>
      <pc:sldChg chg="modSp addCm">
        <pc:chgData name="david brookfield" userId="3a77366853cb2058" providerId="LiveId" clId="{C6EF041E-2C43-4E43-8B9F-CE826A6C583B}" dt="2019-03-25T12:38:38.851" v="146"/>
        <pc:sldMkLst>
          <pc:docMk/>
          <pc:sldMk cId="3251847148" sldId="350"/>
        </pc:sldMkLst>
        <pc:spChg chg="mod">
          <ac:chgData name="david brookfield" userId="3a77366853cb2058" providerId="LiveId" clId="{C6EF041E-2C43-4E43-8B9F-CE826A6C583B}" dt="2019-03-25T12:38:38.851" v="146"/>
          <ac:spMkLst>
            <pc:docMk/>
            <pc:sldMk cId="3251847148" sldId="350"/>
            <ac:spMk id="8" creationId="{99EDE5D7-0F10-ED40-A8CA-F036AF5C5EFF}"/>
          </ac:spMkLst>
        </pc:spChg>
      </pc:sldChg>
      <pc:sldChg chg="modSp">
        <pc:chgData name="david brookfield" userId="3a77366853cb2058" providerId="LiveId" clId="{C6EF041E-2C43-4E43-8B9F-CE826A6C583B}" dt="2019-03-25T12:39:41" v="162" actId="20577"/>
        <pc:sldMkLst>
          <pc:docMk/>
          <pc:sldMk cId="3969678916" sldId="351"/>
        </pc:sldMkLst>
        <pc:spChg chg="mod">
          <ac:chgData name="david brookfield" userId="3a77366853cb2058" providerId="LiveId" clId="{C6EF041E-2C43-4E43-8B9F-CE826A6C583B}" dt="2019-03-25T12:39:20.530" v="153" actId="6549"/>
          <ac:spMkLst>
            <pc:docMk/>
            <pc:sldMk cId="3969678916" sldId="351"/>
            <ac:spMk id="8" creationId="{99EDE5D7-0F10-ED40-A8CA-F036AF5C5EFF}"/>
          </ac:spMkLst>
        </pc:spChg>
        <pc:spChg chg="mod">
          <ac:chgData name="david brookfield" userId="3a77366853cb2058" providerId="LiveId" clId="{C6EF041E-2C43-4E43-8B9F-CE826A6C583B}" dt="2019-03-25T12:39:41" v="162" actId="20577"/>
          <ac:spMkLst>
            <pc:docMk/>
            <pc:sldMk cId="3969678916" sldId="351"/>
            <ac:spMk id="9" creationId="{CF990ED9-17E8-6046-9E64-D96A2F65A221}"/>
          </ac:spMkLst>
        </pc:spChg>
      </pc:sldChg>
      <pc:sldChg chg="modSp addCm">
        <pc:chgData name="david brookfield" userId="3a77366853cb2058" providerId="LiveId" clId="{C6EF041E-2C43-4E43-8B9F-CE826A6C583B}" dt="2019-03-25T13:17:25.413" v="167" actId="1589"/>
        <pc:sldMkLst>
          <pc:docMk/>
          <pc:sldMk cId="4167764779" sldId="362"/>
        </pc:sldMkLst>
        <pc:spChg chg="mod">
          <ac:chgData name="david brookfield" userId="3a77366853cb2058" providerId="LiveId" clId="{C6EF041E-2C43-4E43-8B9F-CE826A6C583B}" dt="2019-03-25T12:41:48.299" v="166" actId="20577"/>
          <ac:spMkLst>
            <pc:docMk/>
            <pc:sldMk cId="4167764779" sldId="362"/>
            <ac:spMk id="3" creationId="{07E33A6F-77EE-EC45-885E-EAC494E70986}"/>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04T13:47:05.637" idx="1">
    <p:pos x="10" y="10"/>
    <p:text>Do we need this first slide?</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78A83-0E02-43AE-B36F-DC3DB983601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CC54DE3-478D-4628-93C6-954528419C5C}">
      <dgm:prSet phldrT="[Text]" custT="1"/>
      <dgm:spPr/>
      <dgm:t>
        <a:bodyPr/>
        <a:lstStyle/>
        <a:p>
          <a:r>
            <a:rPr lang="en-GB" sz="2000" dirty="0"/>
            <a:t>Start value of £100</a:t>
          </a:r>
        </a:p>
      </dgm:t>
    </dgm:pt>
    <dgm:pt modelId="{1C64A488-A524-4CA6-9A92-E8F718FF3A36}" type="parTrans" cxnId="{758C2E4B-D7B2-417E-8EB1-2A4C4A7F2083}">
      <dgm:prSet/>
      <dgm:spPr/>
      <dgm:t>
        <a:bodyPr/>
        <a:lstStyle/>
        <a:p>
          <a:endParaRPr lang="en-GB"/>
        </a:p>
      </dgm:t>
    </dgm:pt>
    <dgm:pt modelId="{89122F8A-1F27-4A48-8327-6EA820CDD1B7}" type="sibTrans" cxnId="{758C2E4B-D7B2-417E-8EB1-2A4C4A7F2083}">
      <dgm:prSet/>
      <dgm:spPr/>
      <dgm:t>
        <a:bodyPr/>
        <a:lstStyle/>
        <a:p>
          <a:endParaRPr lang="en-GB"/>
        </a:p>
      </dgm:t>
    </dgm:pt>
    <dgm:pt modelId="{12790283-CBA9-445D-A1B0-A6025D1FC55E}">
      <dgm:prSet phldrT="[Text]" custT="1"/>
      <dgm:spPr/>
      <dgm:t>
        <a:bodyPr/>
        <a:lstStyle/>
        <a:p>
          <a:r>
            <a:rPr lang="en-GB" sz="2000" dirty="0"/>
            <a:t>Value at the end of the first year £110</a:t>
          </a:r>
        </a:p>
      </dgm:t>
    </dgm:pt>
    <dgm:pt modelId="{4723462E-8AD3-44CD-B025-159F31053003}" type="parTrans" cxnId="{BAADD08E-F4CA-49AA-B80B-65F1AA7D0FD6}">
      <dgm:prSet/>
      <dgm:spPr/>
      <dgm:t>
        <a:bodyPr/>
        <a:lstStyle/>
        <a:p>
          <a:endParaRPr lang="en-GB"/>
        </a:p>
      </dgm:t>
    </dgm:pt>
    <dgm:pt modelId="{870B3A87-594B-4D81-A42A-BDE88D6B111F}" type="sibTrans" cxnId="{BAADD08E-F4CA-49AA-B80B-65F1AA7D0FD6}">
      <dgm:prSet/>
      <dgm:spPr/>
      <dgm:t>
        <a:bodyPr/>
        <a:lstStyle/>
        <a:p>
          <a:endParaRPr lang="en-GB"/>
        </a:p>
      </dgm:t>
    </dgm:pt>
    <dgm:pt modelId="{1E467198-9E3F-4C23-8A2C-BFC8B82E5A41}">
      <dgm:prSet phldrT="[Text]" custT="1"/>
      <dgm:spPr/>
      <dgm:t>
        <a:bodyPr/>
        <a:lstStyle/>
        <a:p>
          <a:r>
            <a:rPr lang="en-GB" sz="2000" dirty="0"/>
            <a:t>Value at the end of the second year £121</a:t>
          </a:r>
        </a:p>
      </dgm:t>
    </dgm:pt>
    <dgm:pt modelId="{243DBBB8-DDE7-4B68-A340-CCFA48826FF8}" type="parTrans" cxnId="{F034F9BC-65B4-430E-A71F-19D40A8CF7AE}">
      <dgm:prSet/>
      <dgm:spPr/>
      <dgm:t>
        <a:bodyPr/>
        <a:lstStyle/>
        <a:p>
          <a:endParaRPr lang="en-GB"/>
        </a:p>
      </dgm:t>
    </dgm:pt>
    <dgm:pt modelId="{4B33704E-4D9C-4D1E-8FDC-0367DC4379AD}" type="sibTrans" cxnId="{F034F9BC-65B4-430E-A71F-19D40A8CF7AE}">
      <dgm:prSet/>
      <dgm:spPr/>
      <dgm:t>
        <a:bodyPr/>
        <a:lstStyle/>
        <a:p>
          <a:endParaRPr lang="en-GB"/>
        </a:p>
      </dgm:t>
    </dgm:pt>
    <dgm:pt modelId="{3E2131A9-806C-4E3B-9D62-A6485A9C312B}" type="pres">
      <dgm:prSet presAssocID="{F1478A83-0E02-43AE-B36F-DC3DB983601E}" presName="rootnode" presStyleCnt="0">
        <dgm:presLayoutVars>
          <dgm:chMax/>
          <dgm:chPref/>
          <dgm:dir/>
          <dgm:animLvl val="lvl"/>
        </dgm:presLayoutVars>
      </dgm:prSet>
      <dgm:spPr/>
      <dgm:t>
        <a:bodyPr/>
        <a:lstStyle/>
        <a:p>
          <a:endParaRPr lang="en-GB"/>
        </a:p>
      </dgm:t>
    </dgm:pt>
    <dgm:pt modelId="{AF27CA79-21A8-4BF7-82C4-307FC195B808}" type="pres">
      <dgm:prSet presAssocID="{CCC54DE3-478D-4628-93C6-954528419C5C}" presName="composite" presStyleCnt="0"/>
      <dgm:spPr/>
    </dgm:pt>
    <dgm:pt modelId="{44077DD2-3748-46EE-B3E8-F05816FF9AB9}" type="pres">
      <dgm:prSet presAssocID="{CCC54DE3-478D-4628-93C6-954528419C5C}" presName="LShape" presStyleLbl="alignNode1" presStyleIdx="0" presStyleCnt="5"/>
      <dgm:spPr>
        <a:solidFill>
          <a:srgbClr val="F0AA5B"/>
        </a:solidFill>
        <a:ln>
          <a:noFill/>
        </a:ln>
      </dgm:spPr>
    </dgm:pt>
    <dgm:pt modelId="{E738619C-07A7-49FD-8BDC-78690C329826}" type="pres">
      <dgm:prSet presAssocID="{CCC54DE3-478D-4628-93C6-954528419C5C}" presName="ParentText" presStyleLbl="revTx" presStyleIdx="0" presStyleCnt="3">
        <dgm:presLayoutVars>
          <dgm:chMax val="0"/>
          <dgm:chPref val="0"/>
          <dgm:bulletEnabled val="1"/>
        </dgm:presLayoutVars>
      </dgm:prSet>
      <dgm:spPr/>
      <dgm:t>
        <a:bodyPr/>
        <a:lstStyle/>
        <a:p>
          <a:endParaRPr lang="en-GB"/>
        </a:p>
      </dgm:t>
    </dgm:pt>
    <dgm:pt modelId="{09598F2D-585D-48DE-89DB-F50872EC8B36}" type="pres">
      <dgm:prSet presAssocID="{CCC54DE3-478D-4628-93C6-954528419C5C}" presName="Triangle" presStyleLbl="alignNode1" presStyleIdx="1" presStyleCnt="5"/>
      <dgm:spPr>
        <a:solidFill>
          <a:srgbClr val="F0AA5B"/>
        </a:solidFill>
        <a:ln>
          <a:noFill/>
        </a:ln>
      </dgm:spPr>
    </dgm:pt>
    <dgm:pt modelId="{5D644170-CCCE-47BF-BE84-B10D040B53F0}" type="pres">
      <dgm:prSet presAssocID="{89122F8A-1F27-4A48-8327-6EA820CDD1B7}" presName="sibTrans" presStyleCnt="0"/>
      <dgm:spPr/>
    </dgm:pt>
    <dgm:pt modelId="{EE676178-E531-40FA-9FB5-EB729D8C6447}" type="pres">
      <dgm:prSet presAssocID="{89122F8A-1F27-4A48-8327-6EA820CDD1B7}" presName="space" presStyleCnt="0"/>
      <dgm:spPr/>
    </dgm:pt>
    <dgm:pt modelId="{3996D760-30C8-434C-A7B5-1A07B206CBDB}" type="pres">
      <dgm:prSet presAssocID="{12790283-CBA9-445D-A1B0-A6025D1FC55E}" presName="composite" presStyleCnt="0"/>
      <dgm:spPr/>
    </dgm:pt>
    <dgm:pt modelId="{9B134515-73E8-443B-B44E-B83A38CA6CE0}" type="pres">
      <dgm:prSet presAssocID="{12790283-CBA9-445D-A1B0-A6025D1FC55E}" presName="LShape" presStyleLbl="alignNode1" presStyleIdx="2" presStyleCnt="5"/>
      <dgm:spPr>
        <a:solidFill>
          <a:srgbClr val="F0AA5B"/>
        </a:solidFill>
        <a:ln>
          <a:noFill/>
        </a:ln>
      </dgm:spPr>
    </dgm:pt>
    <dgm:pt modelId="{FE3F3D5D-290B-489F-B8B2-73228651EBE3}" type="pres">
      <dgm:prSet presAssocID="{12790283-CBA9-445D-A1B0-A6025D1FC55E}" presName="ParentText" presStyleLbl="revTx" presStyleIdx="1" presStyleCnt="3">
        <dgm:presLayoutVars>
          <dgm:chMax val="0"/>
          <dgm:chPref val="0"/>
          <dgm:bulletEnabled val="1"/>
        </dgm:presLayoutVars>
      </dgm:prSet>
      <dgm:spPr/>
      <dgm:t>
        <a:bodyPr/>
        <a:lstStyle/>
        <a:p>
          <a:endParaRPr lang="en-GB"/>
        </a:p>
      </dgm:t>
    </dgm:pt>
    <dgm:pt modelId="{9E55080B-7851-4737-9770-1FA04BAEE65E}" type="pres">
      <dgm:prSet presAssocID="{12790283-CBA9-445D-A1B0-A6025D1FC55E}" presName="Triangle" presStyleLbl="alignNode1" presStyleIdx="3" presStyleCnt="5"/>
      <dgm:spPr>
        <a:solidFill>
          <a:srgbClr val="F0AA5B"/>
        </a:solidFill>
        <a:ln>
          <a:noFill/>
        </a:ln>
      </dgm:spPr>
    </dgm:pt>
    <dgm:pt modelId="{36D9DDC2-3918-490E-84D4-8ADB50955CF0}" type="pres">
      <dgm:prSet presAssocID="{870B3A87-594B-4D81-A42A-BDE88D6B111F}" presName="sibTrans" presStyleCnt="0"/>
      <dgm:spPr/>
    </dgm:pt>
    <dgm:pt modelId="{7596DCA7-4594-43C3-9090-3AE4DACCAF7D}" type="pres">
      <dgm:prSet presAssocID="{870B3A87-594B-4D81-A42A-BDE88D6B111F}" presName="space" presStyleCnt="0"/>
      <dgm:spPr/>
    </dgm:pt>
    <dgm:pt modelId="{E7111E53-4579-4793-A527-E065BA10BE2B}" type="pres">
      <dgm:prSet presAssocID="{1E467198-9E3F-4C23-8A2C-BFC8B82E5A41}" presName="composite" presStyleCnt="0"/>
      <dgm:spPr/>
    </dgm:pt>
    <dgm:pt modelId="{3121746B-EB84-4AEF-96C0-B1164C6F1F9D}" type="pres">
      <dgm:prSet presAssocID="{1E467198-9E3F-4C23-8A2C-BFC8B82E5A41}" presName="LShape" presStyleLbl="alignNode1" presStyleIdx="4" presStyleCnt="5"/>
      <dgm:spPr>
        <a:solidFill>
          <a:srgbClr val="F0AA5B"/>
        </a:solidFill>
        <a:ln>
          <a:noFill/>
        </a:ln>
      </dgm:spPr>
    </dgm:pt>
    <dgm:pt modelId="{0B5A1A28-7FDD-4BE6-9E23-548FD90FDE1A}" type="pres">
      <dgm:prSet presAssocID="{1E467198-9E3F-4C23-8A2C-BFC8B82E5A41}" presName="ParentText" presStyleLbl="revTx" presStyleIdx="2" presStyleCnt="3">
        <dgm:presLayoutVars>
          <dgm:chMax val="0"/>
          <dgm:chPref val="0"/>
          <dgm:bulletEnabled val="1"/>
        </dgm:presLayoutVars>
      </dgm:prSet>
      <dgm:spPr/>
      <dgm:t>
        <a:bodyPr/>
        <a:lstStyle/>
        <a:p>
          <a:endParaRPr lang="en-GB"/>
        </a:p>
      </dgm:t>
    </dgm:pt>
  </dgm:ptLst>
  <dgm:cxnLst>
    <dgm:cxn modelId="{6E5A387B-05F5-459C-86E6-771472A32397}" type="presOf" srcId="{12790283-CBA9-445D-A1B0-A6025D1FC55E}" destId="{FE3F3D5D-290B-489F-B8B2-73228651EBE3}" srcOrd="0" destOrd="0" presId="urn:microsoft.com/office/officeart/2009/3/layout/StepUpProcess"/>
    <dgm:cxn modelId="{758C2E4B-D7B2-417E-8EB1-2A4C4A7F2083}" srcId="{F1478A83-0E02-43AE-B36F-DC3DB983601E}" destId="{CCC54DE3-478D-4628-93C6-954528419C5C}" srcOrd="0" destOrd="0" parTransId="{1C64A488-A524-4CA6-9A92-E8F718FF3A36}" sibTransId="{89122F8A-1F27-4A48-8327-6EA820CDD1B7}"/>
    <dgm:cxn modelId="{8D654805-CE67-41F1-B6BF-2FADBFE4DE62}" type="presOf" srcId="{F1478A83-0E02-43AE-B36F-DC3DB983601E}" destId="{3E2131A9-806C-4E3B-9D62-A6485A9C312B}" srcOrd="0" destOrd="0" presId="urn:microsoft.com/office/officeart/2009/3/layout/StepUpProcess"/>
    <dgm:cxn modelId="{6B9F2CC8-3B4D-4964-99F6-5F1FC6553076}" type="presOf" srcId="{1E467198-9E3F-4C23-8A2C-BFC8B82E5A41}" destId="{0B5A1A28-7FDD-4BE6-9E23-548FD90FDE1A}" srcOrd="0" destOrd="0" presId="urn:microsoft.com/office/officeart/2009/3/layout/StepUpProcess"/>
    <dgm:cxn modelId="{F97E35EF-F791-4E18-B862-38A299DDC9E8}" type="presOf" srcId="{CCC54DE3-478D-4628-93C6-954528419C5C}" destId="{E738619C-07A7-49FD-8BDC-78690C329826}" srcOrd="0" destOrd="0" presId="urn:microsoft.com/office/officeart/2009/3/layout/StepUpProcess"/>
    <dgm:cxn modelId="{BAADD08E-F4CA-49AA-B80B-65F1AA7D0FD6}" srcId="{F1478A83-0E02-43AE-B36F-DC3DB983601E}" destId="{12790283-CBA9-445D-A1B0-A6025D1FC55E}" srcOrd="1" destOrd="0" parTransId="{4723462E-8AD3-44CD-B025-159F31053003}" sibTransId="{870B3A87-594B-4D81-A42A-BDE88D6B111F}"/>
    <dgm:cxn modelId="{F034F9BC-65B4-430E-A71F-19D40A8CF7AE}" srcId="{F1478A83-0E02-43AE-B36F-DC3DB983601E}" destId="{1E467198-9E3F-4C23-8A2C-BFC8B82E5A41}" srcOrd="2" destOrd="0" parTransId="{243DBBB8-DDE7-4B68-A340-CCFA48826FF8}" sibTransId="{4B33704E-4D9C-4D1E-8FDC-0367DC4379AD}"/>
    <dgm:cxn modelId="{4C584684-5878-49FC-BB46-22BC3CDD880C}" type="presParOf" srcId="{3E2131A9-806C-4E3B-9D62-A6485A9C312B}" destId="{AF27CA79-21A8-4BF7-82C4-307FC195B808}" srcOrd="0" destOrd="0" presId="urn:microsoft.com/office/officeart/2009/3/layout/StepUpProcess"/>
    <dgm:cxn modelId="{0C9D9BF4-D7E3-41CF-BCCB-CFD3314F3A49}" type="presParOf" srcId="{AF27CA79-21A8-4BF7-82C4-307FC195B808}" destId="{44077DD2-3748-46EE-B3E8-F05816FF9AB9}" srcOrd="0" destOrd="0" presId="urn:microsoft.com/office/officeart/2009/3/layout/StepUpProcess"/>
    <dgm:cxn modelId="{DE1EA4A5-F75B-4732-B2D0-7479CA0C23AE}" type="presParOf" srcId="{AF27CA79-21A8-4BF7-82C4-307FC195B808}" destId="{E738619C-07A7-49FD-8BDC-78690C329826}" srcOrd="1" destOrd="0" presId="urn:microsoft.com/office/officeart/2009/3/layout/StepUpProcess"/>
    <dgm:cxn modelId="{DEA92295-6C6A-448A-AA7A-3B32E6EF9723}" type="presParOf" srcId="{AF27CA79-21A8-4BF7-82C4-307FC195B808}" destId="{09598F2D-585D-48DE-89DB-F50872EC8B36}" srcOrd="2" destOrd="0" presId="urn:microsoft.com/office/officeart/2009/3/layout/StepUpProcess"/>
    <dgm:cxn modelId="{BD35212A-C295-4CC8-A94A-4EBD32184C2C}" type="presParOf" srcId="{3E2131A9-806C-4E3B-9D62-A6485A9C312B}" destId="{5D644170-CCCE-47BF-BE84-B10D040B53F0}" srcOrd="1" destOrd="0" presId="urn:microsoft.com/office/officeart/2009/3/layout/StepUpProcess"/>
    <dgm:cxn modelId="{28A2AD34-2FB7-4E94-BDBD-46A0A963E93D}" type="presParOf" srcId="{5D644170-CCCE-47BF-BE84-B10D040B53F0}" destId="{EE676178-E531-40FA-9FB5-EB729D8C6447}" srcOrd="0" destOrd="0" presId="urn:microsoft.com/office/officeart/2009/3/layout/StepUpProcess"/>
    <dgm:cxn modelId="{5CD5ED73-FBA6-472E-83E9-8379CD646387}" type="presParOf" srcId="{3E2131A9-806C-4E3B-9D62-A6485A9C312B}" destId="{3996D760-30C8-434C-A7B5-1A07B206CBDB}" srcOrd="2" destOrd="0" presId="urn:microsoft.com/office/officeart/2009/3/layout/StepUpProcess"/>
    <dgm:cxn modelId="{B4092816-A82D-40DC-AA37-25F80C9E82FE}" type="presParOf" srcId="{3996D760-30C8-434C-A7B5-1A07B206CBDB}" destId="{9B134515-73E8-443B-B44E-B83A38CA6CE0}" srcOrd="0" destOrd="0" presId="urn:microsoft.com/office/officeart/2009/3/layout/StepUpProcess"/>
    <dgm:cxn modelId="{2A69B89B-1213-4F54-BBD2-924080BD3C19}" type="presParOf" srcId="{3996D760-30C8-434C-A7B5-1A07B206CBDB}" destId="{FE3F3D5D-290B-489F-B8B2-73228651EBE3}" srcOrd="1" destOrd="0" presId="urn:microsoft.com/office/officeart/2009/3/layout/StepUpProcess"/>
    <dgm:cxn modelId="{62EEFCE0-57FB-41B7-BB2C-C3331404D528}" type="presParOf" srcId="{3996D760-30C8-434C-A7B5-1A07B206CBDB}" destId="{9E55080B-7851-4737-9770-1FA04BAEE65E}" srcOrd="2" destOrd="0" presId="urn:microsoft.com/office/officeart/2009/3/layout/StepUpProcess"/>
    <dgm:cxn modelId="{D6AA4DB1-63AC-4DAF-A757-CF2A2C2468C1}" type="presParOf" srcId="{3E2131A9-806C-4E3B-9D62-A6485A9C312B}" destId="{36D9DDC2-3918-490E-84D4-8ADB50955CF0}" srcOrd="3" destOrd="0" presId="urn:microsoft.com/office/officeart/2009/3/layout/StepUpProcess"/>
    <dgm:cxn modelId="{C7EC18FF-59C0-4AE3-829D-6FF8405311FD}" type="presParOf" srcId="{36D9DDC2-3918-490E-84D4-8ADB50955CF0}" destId="{7596DCA7-4594-43C3-9090-3AE4DACCAF7D}" srcOrd="0" destOrd="0" presId="urn:microsoft.com/office/officeart/2009/3/layout/StepUpProcess"/>
    <dgm:cxn modelId="{885A321D-16D2-4275-8555-46D198D59C09}" type="presParOf" srcId="{3E2131A9-806C-4E3B-9D62-A6485A9C312B}" destId="{E7111E53-4579-4793-A527-E065BA10BE2B}" srcOrd="4" destOrd="0" presId="urn:microsoft.com/office/officeart/2009/3/layout/StepUpProcess"/>
    <dgm:cxn modelId="{FFBFED8A-8FA5-40BF-A6F3-B43E4F9E8F26}" type="presParOf" srcId="{E7111E53-4579-4793-A527-E065BA10BE2B}" destId="{3121746B-EB84-4AEF-96C0-B1164C6F1F9D}" srcOrd="0" destOrd="0" presId="urn:microsoft.com/office/officeart/2009/3/layout/StepUpProcess"/>
    <dgm:cxn modelId="{793E21D6-9BCF-42F6-AE5C-294273F90051}" type="presParOf" srcId="{E7111E53-4579-4793-A527-E065BA10BE2B}" destId="{0B5A1A28-7FDD-4BE6-9E23-548FD90FDE1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77DD2-3748-46EE-B3E8-F05816FF9AB9}">
      <dsp:nvSpPr>
        <dsp:cNvPr id="0" name=""/>
        <dsp:cNvSpPr/>
      </dsp:nvSpPr>
      <dsp:spPr>
        <a:xfrm rot="5400000">
          <a:off x="1500444" y="644724"/>
          <a:ext cx="1112497" cy="1851171"/>
        </a:xfrm>
        <a:prstGeom prst="corner">
          <a:avLst>
            <a:gd name="adj1" fmla="val 16120"/>
            <a:gd name="adj2" fmla="val 16110"/>
          </a:avLst>
        </a:prstGeom>
        <a:solidFill>
          <a:srgbClr val="F0AA5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38619C-07A7-49FD-8BDC-78690C329826}">
      <dsp:nvSpPr>
        <dsp:cNvPr id="0" name=""/>
        <dsp:cNvSpPr/>
      </dsp:nvSpPr>
      <dsp:spPr>
        <a:xfrm>
          <a:off x="1314740" y="1197825"/>
          <a:ext cx="1671247" cy="1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a:t>Start value of £100</a:t>
          </a:r>
        </a:p>
      </dsp:txBody>
      <dsp:txXfrm>
        <a:off x="1314740" y="1197825"/>
        <a:ext cx="1671247" cy="1464946"/>
      </dsp:txXfrm>
    </dsp:sp>
    <dsp:sp modelId="{09598F2D-585D-48DE-89DB-F50872EC8B36}">
      <dsp:nvSpPr>
        <dsp:cNvPr id="0" name=""/>
        <dsp:cNvSpPr/>
      </dsp:nvSpPr>
      <dsp:spPr>
        <a:xfrm>
          <a:off x="2670658" y="508438"/>
          <a:ext cx="315329" cy="315329"/>
        </a:xfrm>
        <a:prstGeom prst="triangle">
          <a:avLst>
            <a:gd name="adj" fmla="val 100000"/>
          </a:avLst>
        </a:prstGeom>
        <a:solidFill>
          <a:srgbClr val="F0AA5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134515-73E8-443B-B44E-B83A38CA6CE0}">
      <dsp:nvSpPr>
        <dsp:cNvPr id="0" name=""/>
        <dsp:cNvSpPr/>
      </dsp:nvSpPr>
      <dsp:spPr>
        <a:xfrm rot="5400000">
          <a:off x="3546377" y="138455"/>
          <a:ext cx="1112497" cy="1851171"/>
        </a:xfrm>
        <a:prstGeom prst="corner">
          <a:avLst>
            <a:gd name="adj1" fmla="val 16120"/>
            <a:gd name="adj2" fmla="val 16110"/>
          </a:avLst>
        </a:prstGeom>
        <a:solidFill>
          <a:srgbClr val="F0AA5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3F3D5D-290B-489F-B8B2-73228651EBE3}">
      <dsp:nvSpPr>
        <dsp:cNvPr id="0" name=""/>
        <dsp:cNvSpPr/>
      </dsp:nvSpPr>
      <dsp:spPr>
        <a:xfrm>
          <a:off x="3360674" y="691557"/>
          <a:ext cx="1671247" cy="1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a:t>Value at the end of the first year £110</a:t>
          </a:r>
        </a:p>
      </dsp:txBody>
      <dsp:txXfrm>
        <a:off x="3360674" y="691557"/>
        <a:ext cx="1671247" cy="1464946"/>
      </dsp:txXfrm>
    </dsp:sp>
    <dsp:sp modelId="{9E55080B-7851-4737-9770-1FA04BAEE65E}">
      <dsp:nvSpPr>
        <dsp:cNvPr id="0" name=""/>
        <dsp:cNvSpPr/>
      </dsp:nvSpPr>
      <dsp:spPr>
        <a:xfrm>
          <a:off x="4716592" y="2170"/>
          <a:ext cx="315329" cy="315329"/>
        </a:xfrm>
        <a:prstGeom prst="triangle">
          <a:avLst>
            <a:gd name="adj" fmla="val 100000"/>
          </a:avLst>
        </a:prstGeom>
        <a:solidFill>
          <a:srgbClr val="F0AA5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21746B-EB84-4AEF-96C0-B1164C6F1F9D}">
      <dsp:nvSpPr>
        <dsp:cNvPr id="0" name=""/>
        <dsp:cNvSpPr/>
      </dsp:nvSpPr>
      <dsp:spPr>
        <a:xfrm rot="5400000">
          <a:off x="5592311" y="-367812"/>
          <a:ext cx="1112497" cy="1851171"/>
        </a:xfrm>
        <a:prstGeom prst="corner">
          <a:avLst>
            <a:gd name="adj1" fmla="val 16120"/>
            <a:gd name="adj2" fmla="val 16110"/>
          </a:avLst>
        </a:prstGeom>
        <a:solidFill>
          <a:srgbClr val="F0AA5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A1A28-7FDD-4BE6-9E23-548FD90FDE1A}">
      <dsp:nvSpPr>
        <dsp:cNvPr id="0" name=""/>
        <dsp:cNvSpPr/>
      </dsp:nvSpPr>
      <dsp:spPr>
        <a:xfrm>
          <a:off x="5406607" y="185288"/>
          <a:ext cx="1671247" cy="146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a:t>Value at the end of the second year £121</a:t>
          </a:r>
        </a:p>
      </dsp:txBody>
      <dsp:txXfrm>
        <a:off x="5406607" y="185288"/>
        <a:ext cx="1671247" cy="146494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174C4-A06B-3447-90E2-58802CFE639E}"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33599-DF73-1C49-B1E2-DAE95A1521E0}" type="slidenum">
              <a:rPr lang="en-US" smtClean="0"/>
              <a:t>‹#›</a:t>
            </a:fld>
            <a:endParaRPr lang="en-US"/>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a:t>
            </a:fld>
            <a:endParaRPr lang="en-US"/>
          </a:p>
        </p:txBody>
      </p:sp>
    </p:spTree>
    <p:extLst>
      <p:ext uri="{BB962C8B-B14F-4D97-AF65-F5344CB8AC3E}">
        <p14:creationId xmlns:p14="http://schemas.microsoft.com/office/powerpoint/2010/main" val="3747992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Explain the elements of the compounding formula. It is assumed that the use of </a:t>
            </a:r>
            <a:r>
              <a:rPr lang="en-GB" sz="1200" b="0" u="none" kern="1200" dirty="0">
                <a:solidFill>
                  <a:schemeClr val="tx1"/>
                </a:solidFill>
                <a:effectLst/>
                <a:latin typeface="+mn-lt"/>
                <a:ea typeface="+mn-ea"/>
                <a:cs typeface="+mn-cs"/>
              </a:rPr>
              <a:t>compounding formulae has been illustrated and discussed before this session. The following notes act as a reminder to this.</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 answer to the third part</a:t>
            </a:r>
            <a:r>
              <a:rPr lang="en-GB" sz="1200" b="0" kern="1200" baseline="0" dirty="0">
                <a:solidFill>
                  <a:schemeClr val="tx1"/>
                </a:solidFill>
                <a:effectLst/>
                <a:latin typeface="+mn-lt"/>
                <a:ea typeface="+mn-ea"/>
                <a:cs typeface="+mn-cs"/>
              </a:rPr>
              <a:t> of the </a:t>
            </a:r>
            <a:r>
              <a:rPr lang="en-GB" sz="1200" b="0" kern="1200" dirty="0">
                <a:solidFill>
                  <a:schemeClr val="tx1"/>
                </a:solidFill>
                <a:effectLst/>
                <a:latin typeface="+mn-lt"/>
                <a:ea typeface="+mn-ea"/>
                <a:cs typeface="+mn-cs"/>
              </a:rPr>
              <a:t>task can be done long hand, using a spreadsheet if it is available. Preferably, it might be better to hint to students to use an index to convert the interest rate of 2% to a multiplicative factor of 1.02 and then raising the monthly interest factor of 1.02 to the power 12. It is assumed that they will have used indices before embarking on this exercise.</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compounding formula is a short</a:t>
            </a:r>
            <a:r>
              <a:rPr lang="en-GB" sz="1200" i="0" kern="1200" baseline="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cut for calculating loan or savings balances. Remember that, previously, we calculated account balances year on year by adding interest to them and compounding makes sure that we add interest to the interest. This is important as it is the way that banks operate. Compounding is applied to both savings and loan accounts. With savings accounts, you will receive the interest. With loan accounts, you will pay the interest. </a:t>
            </a:r>
          </a:p>
          <a:p>
            <a:r>
              <a:rPr lang="en-GB" sz="1200" i="0" kern="1200" dirty="0">
                <a:solidFill>
                  <a:schemeClr val="tx1"/>
                </a:solidFill>
                <a:effectLst/>
                <a:latin typeface="+mn-lt"/>
                <a:ea typeface="+mn-ea"/>
                <a:cs typeface="+mn-cs"/>
              </a:rPr>
              <a:t> </a:t>
            </a:r>
          </a:p>
          <a:p>
            <a:r>
              <a:rPr lang="en-GB" sz="1200" i="0" kern="1200" dirty="0">
                <a:solidFill>
                  <a:schemeClr val="tx1"/>
                </a:solidFill>
                <a:effectLst/>
                <a:latin typeface="+mn-lt"/>
                <a:ea typeface="+mn-ea"/>
                <a:cs typeface="+mn-cs"/>
              </a:rPr>
              <a:t>There are three elements to compounding. The Principal (P) is either the initial loan amount that you receive or the initial amount of savings you place on deposit with the bank. The interest, r, is the interest rate received or paid. It is expressed in its usual form, so a 5% rate is inserted in the formula as ‘5’. The period over which the savings is held on deposit or the loan is held is referred to as ‘n’. They way to know how this works is to look at the interest rate since it will say something like ‘5% per </a:t>
            </a:r>
            <a:r>
              <a:rPr lang="en-GB" sz="1200" i="0" u="none" kern="1200" dirty="0">
                <a:solidFill>
                  <a:schemeClr val="tx1"/>
                </a:solidFill>
                <a:effectLst/>
                <a:latin typeface="+mn-lt"/>
                <a:ea typeface="+mn-ea"/>
                <a:cs typeface="+mn-cs"/>
              </a:rPr>
              <a:t>year</a:t>
            </a:r>
            <a:r>
              <a:rPr lang="en-GB" sz="1200" i="0" kern="1200" dirty="0">
                <a:solidFill>
                  <a:schemeClr val="tx1"/>
                </a:solidFill>
                <a:effectLst/>
                <a:latin typeface="+mn-lt"/>
                <a:ea typeface="+mn-ea"/>
                <a:cs typeface="+mn-cs"/>
              </a:rPr>
              <a:t> or 1% per </a:t>
            </a:r>
            <a:r>
              <a:rPr lang="en-GB" sz="1200" i="0" u="none" kern="1200" dirty="0">
                <a:solidFill>
                  <a:schemeClr val="tx1"/>
                </a:solidFill>
                <a:effectLst/>
                <a:latin typeface="+mn-lt"/>
                <a:ea typeface="+mn-ea"/>
                <a:cs typeface="+mn-cs"/>
              </a:rPr>
              <a:t>month</a:t>
            </a:r>
            <a:r>
              <a:rPr lang="en-GB" sz="1200" i="0" kern="1200" dirty="0">
                <a:solidFill>
                  <a:schemeClr val="tx1"/>
                </a:solidFill>
                <a:effectLst/>
                <a:latin typeface="+mn-lt"/>
                <a:ea typeface="+mn-ea"/>
                <a:cs typeface="+mn-cs"/>
              </a:rPr>
              <a:t>. If it is a ‘per year’, interest rate then ‘n’ will refer to the number of years the loan is owed or the savings are held on deposit. If it is ‘per month’ interest rate then ‘n’ will refer to the number of months. If it is ‘per day’ interest rate (and these do exist!) then ‘n’ refers to the number of days.</a:t>
            </a:r>
          </a:p>
          <a:p>
            <a:r>
              <a:rPr lang="en-GB" sz="1200" b="1" i="0" kern="1200" dirty="0">
                <a:solidFill>
                  <a:schemeClr val="tx1"/>
                </a:solidFill>
                <a:effectLst/>
                <a:latin typeface="+mn-lt"/>
                <a:ea typeface="+mn-ea"/>
                <a:cs typeface="+mn-cs"/>
              </a:rPr>
              <a:t> </a:t>
            </a:r>
            <a:endParaRPr lang="en-GB" sz="120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 sure to emphasise that the compounding formula only applies to loans as long as no repayments are made which isn’t usually the case. Similarly, it only applies to savings as long as the initial balance does not change</a:t>
            </a:r>
            <a:r>
              <a:rPr lang="en-GB" sz="1200" b="0" kern="1200" dirty="0">
                <a:solidFill>
                  <a:schemeClr val="tx1"/>
                </a:solidFill>
                <a:effectLst/>
                <a:latin typeface="+mn-lt"/>
                <a:ea typeface="+mn-ea"/>
                <a:cs typeface="+mn-cs"/>
              </a:rPr>
              <a:t>.</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11</a:t>
            </a:fld>
            <a:endParaRPr lang="en-US"/>
          </a:p>
        </p:txBody>
      </p:sp>
    </p:spTree>
    <p:extLst>
      <p:ext uri="{BB962C8B-B14F-4D97-AF65-F5344CB8AC3E}">
        <p14:creationId xmlns:p14="http://schemas.microsoft.com/office/powerpoint/2010/main" val="394718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If pupils have access to spreadsheets then this is a good but routine exercise for them to do long hand. If they don’t have access to a spreadsheet then it will be worthwhile showing the worksheet on a projector to show them just how many calculations are involved and why the mathematical treatment using the formula is so much neater and far shorter!</a:t>
            </a:r>
          </a:p>
          <a:p>
            <a:endParaRPr lang="en-GB" baseline="0" dirty="0"/>
          </a:p>
        </p:txBody>
      </p:sp>
      <p:sp>
        <p:nvSpPr>
          <p:cNvPr id="4" name="Slide Number Placeholder 3"/>
          <p:cNvSpPr>
            <a:spLocks noGrp="1"/>
          </p:cNvSpPr>
          <p:nvPr>
            <p:ph type="sldNum" sz="quarter" idx="5"/>
          </p:nvPr>
        </p:nvSpPr>
        <p:spPr/>
        <p:txBody>
          <a:bodyPr/>
          <a:lstStyle/>
          <a:p>
            <a:fld id="{C9333599-DF73-1C49-B1E2-DAE95A1521E0}" type="slidenum">
              <a:rPr lang="en-US" smtClean="0"/>
              <a:t>12</a:t>
            </a:fld>
            <a:endParaRPr lang="en-US"/>
          </a:p>
        </p:txBody>
      </p:sp>
    </p:spTree>
    <p:extLst>
      <p:ext uri="{BB962C8B-B14F-4D97-AF65-F5344CB8AC3E}">
        <p14:creationId xmlns:p14="http://schemas.microsoft.com/office/powerpoint/2010/main" val="358110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the importance of compounding</a:t>
            </a:r>
            <a:r>
              <a:rPr lang="en-GB" baseline="0" dirty="0"/>
              <a:t> to ensure that pupils add interest costs on previously incurred interest charges.</a:t>
            </a:r>
          </a:p>
          <a:p>
            <a:endParaRPr lang="en-GB" baseline="0" dirty="0"/>
          </a:p>
          <a:p>
            <a:r>
              <a:rPr lang="en-GB" baseline="0" dirty="0"/>
              <a:t>The task is relatively straightforward. Compounding is used to answer part iii on the next slide although it is calculated long hand in the supporting spreadsheet. If pupils have access to spreadsheets then this is a good but routine exercise for them to do. </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13</a:t>
            </a:fld>
            <a:endParaRPr lang="en-US"/>
          </a:p>
        </p:txBody>
      </p:sp>
    </p:spTree>
    <p:extLst>
      <p:ext uri="{BB962C8B-B14F-4D97-AF65-F5344CB8AC3E}">
        <p14:creationId xmlns:p14="http://schemas.microsoft.com/office/powerpoint/2010/main" val="127944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If pupils have access to spreadsheets then this is a good but routine exercise for them to do long hand. If they don’t have access to a spreadsheet then it will be worthwhile showing the worksheet on a projector to show them just how many calculations are involved and why the mathematical treatment using the formula is so much neater and far shorter!</a:t>
            </a:r>
          </a:p>
          <a:p>
            <a:endParaRPr lang="en-GB" baseline="0" dirty="0"/>
          </a:p>
        </p:txBody>
      </p:sp>
      <p:sp>
        <p:nvSpPr>
          <p:cNvPr id="4" name="Slide Number Placeholder 3"/>
          <p:cNvSpPr>
            <a:spLocks noGrp="1"/>
          </p:cNvSpPr>
          <p:nvPr>
            <p:ph type="sldNum" sz="quarter" idx="5"/>
          </p:nvPr>
        </p:nvSpPr>
        <p:spPr/>
        <p:txBody>
          <a:bodyPr/>
          <a:lstStyle/>
          <a:p>
            <a:fld id="{C9333599-DF73-1C49-B1E2-DAE95A1521E0}" type="slidenum">
              <a:rPr lang="en-US" smtClean="0"/>
              <a:t>14</a:t>
            </a:fld>
            <a:endParaRPr lang="en-US"/>
          </a:p>
        </p:txBody>
      </p:sp>
    </p:spTree>
    <p:extLst>
      <p:ext uri="{BB962C8B-B14F-4D97-AF65-F5344CB8AC3E}">
        <p14:creationId xmlns:p14="http://schemas.microsoft.com/office/powerpoint/2010/main" val="1902440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following is an introduction to how the frequency of compounding can affect interest paid or received. The example is with a car loan and so the interest relates to the amount paid.</a:t>
            </a:r>
          </a:p>
          <a:p>
            <a:endParaRPr lang="en-GB"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Please be careful to note that the example is somewhat artificial in that no part repayments are made and the loan is settled in entirety at the end. The reason for the artificiality is that there are no easy formulae to use (and certainly not at this level) that show how interest compounding works with periodic repayments. We will look at an example with a repayment in it later on.</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9333599-DF73-1C49-B1E2-DAE95A1521E0}" type="slidenum">
              <a:rPr lang="en-US" smtClean="0"/>
              <a:t>15</a:t>
            </a:fld>
            <a:endParaRPr lang="en-US"/>
          </a:p>
        </p:txBody>
      </p:sp>
    </p:spTree>
    <p:extLst>
      <p:ext uri="{BB962C8B-B14F-4D97-AF65-F5344CB8AC3E}">
        <p14:creationId xmlns:p14="http://schemas.microsoft.com/office/powerpoint/2010/main" val="33497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16</a:t>
            </a:fld>
            <a:endParaRPr lang="en-US"/>
          </a:p>
        </p:txBody>
      </p:sp>
    </p:spTree>
    <p:extLst>
      <p:ext uri="{BB962C8B-B14F-4D97-AF65-F5344CB8AC3E}">
        <p14:creationId xmlns:p14="http://schemas.microsoft.com/office/powerpoint/2010/main" val="59189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Let’s have a look at how the number of times interest is compounded can affect interest cost on a loan to buy a car. The loan is very straightforward in that we borrow an amount and pay it back in a single instalment one year later. In reality, you would need to make monthly payments on a loan. Our example, though, using just one payment, still illustrates a valid point to make about compounding. Let’s see …</a:t>
            </a:r>
            <a:endParaRPr lang="en-GB" sz="1200" i="0" kern="1200" dirty="0">
              <a:solidFill>
                <a:schemeClr val="tx1"/>
              </a:solidFill>
              <a:effectLst/>
              <a:latin typeface="+mn-lt"/>
              <a:ea typeface="+mn-ea"/>
              <a:cs typeface="+mn-cs"/>
            </a:endParaRPr>
          </a:p>
          <a:p>
            <a:endParaRPr lang="en-GB" dirty="0"/>
          </a:p>
          <a:p>
            <a:r>
              <a:rPr lang="en-GB" dirty="0"/>
              <a:t>Draw</a:t>
            </a:r>
            <a:r>
              <a:rPr lang="en-GB" baseline="0" dirty="0"/>
              <a:t> </a:t>
            </a:r>
            <a:r>
              <a:rPr lang="en-GB" dirty="0"/>
              <a:t>out</a:t>
            </a:r>
            <a:r>
              <a:rPr lang="en-GB" baseline="0" dirty="0"/>
              <a:t> the ‘apparent’, but incorrect, equivalence between the two loans. That is Loan 1 ‘appears’ to be the same as Loan 2 if we multiply Loan 2 by the number of months that the loan would be outstanding (12 months x 1% = 12%). But such arithmetic is incorrect because it ignores the effect of compounding … Which we see the result of in the next few slides.</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17</a:t>
            </a:fld>
            <a:endParaRPr lang="en-US"/>
          </a:p>
        </p:txBody>
      </p:sp>
    </p:spTree>
    <p:extLst>
      <p:ext uri="{BB962C8B-B14F-4D97-AF65-F5344CB8AC3E}">
        <p14:creationId xmlns:p14="http://schemas.microsoft.com/office/powerpoint/2010/main" val="2137588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answer assumes that none of the loan is paid back during the 12</a:t>
            </a:r>
            <a:r>
              <a:rPr lang="en-GB" baseline="0" dirty="0"/>
              <a:t> months.</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18</a:t>
            </a:fld>
            <a:endParaRPr lang="en-US"/>
          </a:p>
        </p:txBody>
      </p:sp>
    </p:spTree>
    <p:extLst>
      <p:ext uri="{BB962C8B-B14F-4D97-AF65-F5344CB8AC3E}">
        <p14:creationId xmlns:p14="http://schemas.microsoft.com/office/powerpoint/2010/main" val="424557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answer assumes that none of the loan is paid back during the 12</a:t>
            </a:r>
            <a:r>
              <a:rPr lang="en-GB" baseline="0" dirty="0"/>
              <a:t> months.</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19</a:t>
            </a:fld>
            <a:endParaRPr lang="en-US"/>
          </a:p>
        </p:txBody>
      </p:sp>
    </p:spTree>
    <p:extLst>
      <p:ext uri="{BB962C8B-B14F-4D97-AF65-F5344CB8AC3E}">
        <p14:creationId xmlns:p14="http://schemas.microsoft.com/office/powerpoint/2010/main" val="3932390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This point demonstrates that, in effect, what is happening is that interest is charged on interest incurred. With the single repayment loan, there is no interest incurred until the end of the loan and hence no possibility of interest being charged on interest incurred. With the monthly interest loan then interest is incurred from the first month. In the second month the interest charge will be on the outstanding balance at the end of month one which is the loan of £1,000 plus one month’s interest of £10 = £1,010. Hence, the balance at the end of the second month is £1,010 x 0.001 = £1,020.10.</a:t>
            </a:r>
            <a:endParaRPr lang="en-GB" b="0" dirty="0"/>
          </a:p>
        </p:txBody>
      </p:sp>
      <p:sp>
        <p:nvSpPr>
          <p:cNvPr id="4" name="Slide Number Placeholder 3"/>
          <p:cNvSpPr>
            <a:spLocks noGrp="1"/>
          </p:cNvSpPr>
          <p:nvPr>
            <p:ph type="sldNum" sz="quarter" idx="5"/>
          </p:nvPr>
        </p:nvSpPr>
        <p:spPr/>
        <p:txBody>
          <a:bodyPr/>
          <a:lstStyle/>
          <a:p>
            <a:fld id="{C9333599-DF73-1C49-B1E2-DAE95A1521E0}" type="slidenum">
              <a:rPr lang="en-US" smtClean="0"/>
              <a:t>20</a:t>
            </a:fld>
            <a:endParaRPr lang="en-US"/>
          </a:p>
        </p:txBody>
      </p:sp>
    </p:spTree>
    <p:extLst>
      <p:ext uri="{BB962C8B-B14F-4D97-AF65-F5344CB8AC3E}">
        <p14:creationId xmlns:p14="http://schemas.microsoft.com/office/powerpoint/2010/main" val="116585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government specification content</a:t>
            </a:r>
            <a:r>
              <a:rPr lang="en-GB" baseline="0" dirty="0"/>
              <a:t> where:</a:t>
            </a:r>
          </a:p>
          <a:p>
            <a:endParaRPr lang="en-GB"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students will develop confidence and competence with the content identified by standard type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students will be assessed on the content identified by the standard and the </a:t>
            </a:r>
            <a:r>
              <a:rPr lang="en-US" sz="1200" u="sng" kern="1200" dirty="0">
                <a:solidFill>
                  <a:schemeClr val="tx1"/>
                </a:solidFill>
                <a:effectLst/>
                <a:latin typeface="+mn-lt"/>
                <a:ea typeface="+mn-ea"/>
                <a:cs typeface="+mn-cs"/>
              </a:rPr>
              <a:t>underlined </a:t>
            </a:r>
            <a:r>
              <a:rPr lang="en-US" sz="1200" kern="1200" dirty="0">
                <a:solidFill>
                  <a:schemeClr val="tx1"/>
                </a:solidFill>
                <a:effectLst/>
                <a:latin typeface="+mn-lt"/>
                <a:ea typeface="+mn-ea"/>
                <a:cs typeface="+mn-cs"/>
              </a:rPr>
              <a:t>type; more highly attaining students will develop confidence and competence with all of this content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the more highly attaining students will be assessed on the content identified by </a:t>
            </a:r>
            <a:r>
              <a:rPr lang="en-US" sz="1200" b="1" kern="1200" dirty="0">
                <a:solidFill>
                  <a:schemeClr val="tx1"/>
                </a:solidFill>
                <a:effectLst/>
                <a:latin typeface="+mn-lt"/>
                <a:ea typeface="+mn-ea"/>
                <a:cs typeface="+mn-cs"/>
              </a:rPr>
              <a:t>bold </a:t>
            </a:r>
            <a:r>
              <a:rPr lang="en-US" sz="1200" kern="1200" dirty="0">
                <a:solidFill>
                  <a:schemeClr val="tx1"/>
                </a:solidFill>
                <a:effectLst/>
                <a:latin typeface="+mn-lt"/>
                <a:ea typeface="+mn-ea"/>
                <a:cs typeface="+mn-cs"/>
              </a:rPr>
              <a:t>type. The highest attaining students will develop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confidence and competence with the </a:t>
            </a:r>
            <a:r>
              <a:rPr lang="en-US" sz="1200" b="1" kern="1200" dirty="0">
                <a:solidFill>
                  <a:schemeClr val="tx1"/>
                </a:solidFill>
                <a:effectLst/>
                <a:latin typeface="+mn-lt"/>
                <a:ea typeface="+mn-ea"/>
                <a:cs typeface="+mn-cs"/>
              </a:rPr>
              <a:t>bold </a:t>
            </a:r>
            <a:r>
              <a:rPr lang="en-US" sz="1200" kern="1200" dirty="0">
                <a:solidFill>
                  <a:schemeClr val="tx1"/>
                </a:solidFill>
                <a:effectLst/>
                <a:latin typeface="+mn-lt"/>
                <a:ea typeface="+mn-ea"/>
                <a:cs typeface="+mn-cs"/>
              </a:rPr>
              <a:t>content.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a:t>
            </a:fld>
            <a:endParaRPr lang="en-US"/>
          </a:p>
        </p:txBody>
      </p:sp>
    </p:spTree>
    <p:extLst>
      <p:ext uri="{BB962C8B-B14F-4D97-AF65-F5344CB8AC3E}">
        <p14:creationId xmlns:p14="http://schemas.microsoft.com/office/powerpoint/2010/main" val="1745732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There is a formula to work out interest costs that include repayments but is outside the scope of the syllabus. Intuitively, the problem is relatively straightforward and this example should demonstrate to pupils that it is easy to work with repayments if the problem is broken into separate parts.</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21</a:t>
            </a:fld>
            <a:endParaRPr lang="en-US"/>
          </a:p>
        </p:txBody>
      </p:sp>
    </p:spTree>
    <p:extLst>
      <p:ext uri="{BB962C8B-B14F-4D97-AF65-F5344CB8AC3E}">
        <p14:creationId xmlns:p14="http://schemas.microsoft.com/office/powerpoint/2010/main" val="413922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22</a:t>
            </a:fld>
            <a:endParaRPr lang="en-US"/>
          </a:p>
        </p:txBody>
      </p:sp>
    </p:spTree>
    <p:extLst>
      <p:ext uri="{BB962C8B-B14F-4D97-AF65-F5344CB8AC3E}">
        <p14:creationId xmlns:p14="http://schemas.microsoft.com/office/powerpoint/2010/main" val="425531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illustrates the point that a repayment, in effect, begins a new loan where we can again apply the compounding formula using the new balance.</a:t>
            </a:r>
          </a:p>
          <a:p>
            <a:endParaRPr lang="en-GB" dirty="0"/>
          </a:p>
          <a:p>
            <a:r>
              <a:rPr lang="en-GB" dirty="0"/>
              <a:t>The example shows one repayment but this approach can be used for any number of repayments.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23</a:t>
            </a:fld>
            <a:endParaRPr lang="en-US"/>
          </a:p>
        </p:txBody>
      </p:sp>
    </p:spTree>
    <p:extLst>
      <p:ext uri="{BB962C8B-B14F-4D97-AF65-F5344CB8AC3E}">
        <p14:creationId xmlns:p14="http://schemas.microsoft.com/office/powerpoint/2010/main" val="154900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24</a:t>
            </a:fld>
            <a:endParaRPr lang="en-US"/>
          </a:p>
        </p:txBody>
      </p:sp>
    </p:spTree>
    <p:extLst>
      <p:ext uri="{BB962C8B-B14F-4D97-AF65-F5344CB8AC3E}">
        <p14:creationId xmlns:p14="http://schemas.microsoft.com/office/powerpoint/2010/main" val="3254484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40% per month interest rate was found on the website for </a:t>
            </a:r>
            <a:r>
              <a:rPr lang="en-GB" dirty="0" err="1"/>
              <a:t>wage</a:t>
            </a:r>
            <a:r>
              <a:rPr lang="en-GB" b="0" dirty="0" err="1"/>
              <a:t>me</a:t>
            </a:r>
            <a:r>
              <a:rPr lang="en-GB" b="1" dirty="0"/>
              <a:t> </a:t>
            </a:r>
            <a:r>
              <a:rPr lang="en-GB" dirty="0"/>
              <a:t>(https://</a:t>
            </a:r>
            <a:r>
              <a:rPr lang="en-GB" dirty="0" err="1"/>
              <a:t>www.wageme.com</a:t>
            </a:r>
            <a:r>
              <a:rPr lang="en-GB" dirty="0"/>
              <a:t>/payday-loans-</a:t>
            </a:r>
            <a:r>
              <a:rPr lang="en-GB" dirty="0" err="1"/>
              <a:t>top.php</a:t>
            </a:r>
            <a:r>
              <a:rPr lang="en-GB" dirty="0"/>
              <a:t>), accessed March 2018.</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25</a:t>
            </a:fld>
            <a:endParaRPr lang="en-US"/>
          </a:p>
        </p:txBody>
      </p:sp>
    </p:spTree>
    <p:extLst>
      <p:ext uri="{BB962C8B-B14F-4D97-AF65-F5344CB8AC3E}">
        <p14:creationId xmlns:p14="http://schemas.microsoft.com/office/powerpoint/2010/main" val="24983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26</a:t>
            </a:fld>
            <a:endParaRPr lang="en-US"/>
          </a:p>
        </p:txBody>
      </p:sp>
    </p:spTree>
    <p:extLst>
      <p:ext uri="{BB962C8B-B14F-4D97-AF65-F5344CB8AC3E}">
        <p14:creationId xmlns:p14="http://schemas.microsoft.com/office/powerpoint/2010/main" val="3273597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40% per month interest rate was found on the website for </a:t>
            </a:r>
            <a:r>
              <a:rPr lang="en-GB" dirty="0" err="1"/>
              <a:t>wage</a:t>
            </a:r>
            <a:r>
              <a:rPr lang="en-GB" b="0" dirty="0" err="1"/>
              <a:t>me</a:t>
            </a:r>
            <a:r>
              <a:rPr lang="en-GB" b="1" dirty="0"/>
              <a:t> </a:t>
            </a:r>
            <a:r>
              <a:rPr lang="en-GB" dirty="0"/>
              <a:t>(https://</a:t>
            </a:r>
            <a:r>
              <a:rPr lang="en-GB" dirty="0" err="1"/>
              <a:t>www.wageme.com</a:t>
            </a:r>
            <a:r>
              <a:rPr lang="en-GB" dirty="0"/>
              <a:t>/payday-loans-</a:t>
            </a:r>
            <a:r>
              <a:rPr lang="en-GB" dirty="0" err="1"/>
              <a:t>top.php</a:t>
            </a:r>
            <a:r>
              <a:rPr lang="en-GB" dirty="0"/>
              <a:t>), accessed March 2018.</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28</a:t>
            </a:fld>
            <a:endParaRPr lang="en-US"/>
          </a:p>
        </p:txBody>
      </p:sp>
    </p:spTree>
    <p:extLst>
      <p:ext uri="{BB962C8B-B14F-4D97-AF65-F5344CB8AC3E}">
        <p14:creationId xmlns:p14="http://schemas.microsoft.com/office/powerpoint/2010/main" val="1319978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29</a:t>
            </a:fld>
            <a:endParaRPr lang="en-US"/>
          </a:p>
        </p:txBody>
      </p:sp>
    </p:spTree>
    <p:extLst>
      <p:ext uri="{BB962C8B-B14F-4D97-AF65-F5344CB8AC3E}">
        <p14:creationId xmlns:p14="http://schemas.microsoft.com/office/powerpoint/2010/main" val="1816158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period to get an idea of how the class has answered the problem and what solutions were arrived at.</a:t>
            </a:r>
          </a:p>
        </p:txBody>
      </p:sp>
      <p:sp>
        <p:nvSpPr>
          <p:cNvPr id="4" name="Slide Number Placeholder 3"/>
          <p:cNvSpPr>
            <a:spLocks noGrp="1"/>
          </p:cNvSpPr>
          <p:nvPr>
            <p:ph type="sldNum" sz="quarter" idx="5"/>
          </p:nvPr>
        </p:nvSpPr>
        <p:spPr/>
        <p:txBody>
          <a:bodyPr/>
          <a:lstStyle/>
          <a:p>
            <a:fld id="{C9333599-DF73-1C49-B1E2-DAE95A1521E0}" type="slidenum">
              <a:rPr lang="en-US" smtClean="0"/>
              <a:t>30</a:t>
            </a:fld>
            <a:endParaRPr lang="en-US"/>
          </a:p>
        </p:txBody>
      </p:sp>
    </p:spTree>
    <p:extLst>
      <p:ext uri="{BB962C8B-B14F-4D97-AF65-F5344CB8AC3E}">
        <p14:creationId xmlns:p14="http://schemas.microsoft.com/office/powerpoint/2010/main" val="1169869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31</a:t>
            </a:fld>
            <a:endParaRPr lang="en-US"/>
          </a:p>
        </p:txBody>
      </p:sp>
    </p:spTree>
    <p:extLst>
      <p:ext uri="{BB962C8B-B14F-4D97-AF65-F5344CB8AC3E}">
        <p14:creationId xmlns:p14="http://schemas.microsoft.com/office/powerpoint/2010/main" val="376379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a:t>
            </a:fld>
            <a:endParaRPr lang="en-US"/>
          </a:p>
        </p:txBody>
      </p:sp>
    </p:spTree>
    <p:extLst>
      <p:ext uri="{BB962C8B-B14F-4D97-AF65-F5344CB8AC3E}">
        <p14:creationId xmlns:p14="http://schemas.microsoft.com/office/powerpoint/2010/main" val="120890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32</a:t>
            </a:fld>
            <a:endParaRPr lang="en-US"/>
          </a:p>
        </p:txBody>
      </p:sp>
    </p:spTree>
    <p:extLst>
      <p:ext uri="{BB962C8B-B14F-4D97-AF65-F5344CB8AC3E}">
        <p14:creationId xmlns:p14="http://schemas.microsoft.com/office/powerpoint/2010/main" val="1040460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important point to emphasise here, is to pay attention to the detail. Dates are always important in interest-based calculations.</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33</a:t>
            </a:fld>
            <a:endParaRPr lang="en-US"/>
          </a:p>
        </p:txBody>
      </p:sp>
    </p:spTree>
    <p:extLst>
      <p:ext uri="{BB962C8B-B14F-4D97-AF65-F5344CB8AC3E}">
        <p14:creationId xmlns:p14="http://schemas.microsoft.com/office/powerpoint/2010/main" val="2328826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34</a:t>
            </a:fld>
            <a:endParaRPr lang="en-US"/>
          </a:p>
        </p:txBody>
      </p:sp>
    </p:spTree>
    <p:extLst>
      <p:ext uri="{BB962C8B-B14F-4D97-AF65-F5344CB8AC3E}">
        <p14:creationId xmlns:p14="http://schemas.microsoft.com/office/powerpoint/2010/main" val="3117699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35</a:t>
            </a:fld>
            <a:endParaRPr lang="en-US"/>
          </a:p>
        </p:txBody>
      </p:sp>
    </p:spTree>
    <p:extLst>
      <p:ext uri="{BB962C8B-B14F-4D97-AF65-F5344CB8AC3E}">
        <p14:creationId xmlns:p14="http://schemas.microsoft.com/office/powerpoint/2010/main" val="799086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important point to emphasise here, is to pay attention to the detail. Dates are always important in interest-based calculations.</a:t>
            </a:r>
          </a:p>
        </p:txBody>
      </p:sp>
      <p:sp>
        <p:nvSpPr>
          <p:cNvPr id="4" name="Slide Number Placeholder 3"/>
          <p:cNvSpPr>
            <a:spLocks noGrp="1"/>
          </p:cNvSpPr>
          <p:nvPr>
            <p:ph type="sldNum" sz="quarter" idx="5"/>
          </p:nvPr>
        </p:nvSpPr>
        <p:spPr/>
        <p:txBody>
          <a:bodyPr/>
          <a:lstStyle/>
          <a:p>
            <a:fld id="{C9333599-DF73-1C49-B1E2-DAE95A1521E0}" type="slidenum">
              <a:rPr lang="en-US" smtClean="0"/>
              <a:t>36</a:t>
            </a:fld>
            <a:endParaRPr lang="en-US"/>
          </a:p>
        </p:txBody>
      </p:sp>
    </p:spTree>
    <p:extLst>
      <p:ext uri="{BB962C8B-B14F-4D97-AF65-F5344CB8AC3E}">
        <p14:creationId xmlns:p14="http://schemas.microsoft.com/office/powerpoint/2010/main" val="3997012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Meet Maya and the family. Maya lives with her parents and her brother, Rohan. Maya is wondering whether it is the right time to open a bank account. She is keen to understand how savings and loans work and has read that interest received and paid is key to understanding both. She wants to know how interest is calculated and how it can affect her. Her great aunt has told her to be aware of credit cards because of the high interest charges. Maya particularly feels that she should understand these, also.</a:t>
            </a:r>
          </a:p>
          <a:p>
            <a:endParaRPr lang="en-GB" sz="1200" dirty="0"/>
          </a:p>
        </p:txBody>
      </p:sp>
      <p:sp>
        <p:nvSpPr>
          <p:cNvPr id="4" name="Slide Number Placeholder 3"/>
          <p:cNvSpPr>
            <a:spLocks noGrp="1"/>
          </p:cNvSpPr>
          <p:nvPr>
            <p:ph type="sldNum" sz="quarter" idx="5"/>
          </p:nvPr>
        </p:nvSpPr>
        <p:spPr/>
        <p:txBody>
          <a:bodyPr/>
          <a:lstStyle/>
          <a:p>
            <a:fld id="{C9333599-DF73-1C49-B1E2-DAE95A1521E0}" type="slidenum">
              <a:rPr lang="en-US" smtClean="0"/>
              <a:t>37</a:t>
            </a:fld>
            <a:endParaRPr lang="en-US"/>
          </a:p>
        </p:txBody>
      </p:sp>
    </p:spTree>
    <p:extLst>
      <p:ext uri="{BB962C8B-B14F-4D97-AF65-F5344CB8AC3E}">
        <p14:creationId xmlns:p14="http://schemas.microsoft.com/office/powerpoint/2010/main" val="264456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turn our attention to savings accounts to illustrate</a:t>
            </a:r>
            <a:r>
              <a:rPr lang="en-GB" baseline="0" dirty="0"/>
              <a:t> that compounding also works here. It will be important in what follows to pay attention to the detail of what is on offer. Only by looking at the detail can we fully understand how to make the right decisions to choose between alternatives. Our mathematical analysis will help us in this respect.</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38</a:t>
            </a:fld>
            <a:endParaRPr lang="en-US"/>
          </a:p>
        </p:txBody>
      </p:sp>
    </p:spTree>
    <p:extLst>
      <p:ext uri="{BB962C8B-B14F-4D97-AF65-F5344CB8AC3E}">
        <p14:creationId xmlns:p14="http://schemas.microsoft.com/office/powerpoint/2010/main" val="4122044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39</a:t>
            </a:fld>
            <a:endParaRPr lang="en-US"/>
          </a:p>
        </p:txBody>
      </p:sp>
    </p:spTree>
    <p:extLst>
      <p:ext uri="{BB962C8B-B14F-4D97-AF65-F5344CB8AC3E}">
        <p14:creationId xmlns:p14="http://schemas.microsoft.com/office/powerpoint/2010/main" val="1926335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idea behind the problems is to get the pupils to be very comfortable about thinking about the three elements of compounding (principal, interest, and period), how these can vary, and what effect variations in one element have on the remaining two. These examples reflect the level of some of the questions used in examinations.</a:t>
            </a:r>
          </a:p>
          <a:p>
            <a:endParaRPr lang="en-GB" sz="1200" b="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C9333599-DF73-1C49-B1E2-DAE95A1521E0}" type="slidenum">
              <a:rPr lang="en-US" smtClean="0"/>
              <a:t>40</a:t>
            </a:fld>
            <a:endParaRPr lang="en-US"/>
          </a:p>
        </p:txBody>
      </p:sp>
    </p:spTree>
    <p:extLst>
      <p:ext uri="{BB962C8B-B14F-4D97-AF65-F5344CB8AC3E}">
        <p14:creationId xmlns:p14="http://schemas.microsoft.com/office/powerpoint/2010/main" val="388946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long-hand calculation. The additional difficulty</a:t>
            </a:r>
            <a:r>
              <a:rPr lang="en-GB" baseline="0" dirty="0"/>
              <a:t> is to ensure that pupils account for the tax deduction correctly. It is to be applied to interest only and not period-end balances.</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41</a:t>
            </a:fld>
            <a:endParaRPr lang="en-US"/>
          </a:p>
        </p:txBody>
      </p:sp>
    </p:spTree>
    <p:extLst>
      <p:ext uri="{BB962C8B-B14F-4D97-AF65-F5344CB8AC3E}">
        <p14:creationId xmlns:p14="http://schemas.microsoft.com/office/powerpoint/2010/main" val="212035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Points for the teacher to watch out for:</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Interest accumulation on savings (and loans for that matter) is determined, in a large way, by the amount of time that savings are held. While there are changes to the answers to question 1 as interest rates change, you will see that interest rates have a smaller and smaller effect as the length of time of the savings period is reduced. Perhaps this could be demonstrated to pupils in class. The essential mathematical idea is that compounding needs compounding periods to have a big effect (unless interest rates are unrealistically high).</a:t>
            </a:r>
            <a:endParaRPr lang="en-GB"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Interest rates on savings are very low. While 1% is achievable, 3% and certainly 5% are not. Also, the interest rates used do not take account of tax (they are gross rates without tax being deducted). Interest on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savings account (unless you are a child) has tax deducted at 20%. This is likely to be an important factor for a person buying a car who will almost certainly be working – and a taxpayer – in order to buy the car and pay for its running costs.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5</a:t>
            </a:fld>
            <a:endParaRPr lang="en-US"/>
          </a:p>
        </p:txBody>
      </p:sp>
    </p:spTree>
    <p:extLst>
      <p:ext uri="{BB962C8B-B14F-4D97-AF65-F5344CB8AC3E}">
        <p14:creationId xmlns:p14="http://schemas.microsoft.com/office/powerpoint/2010/main" val="1967977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is a long-hand calculation. The additional difficulty is to ensure that pupils account for the tax deduction correctly. It is to be applied to interest only and not period-end balances.</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42</a:t>
            </a:fld>
            <a:endParaRPr lang="en-US"/>
          </a:p>
        </p:txBody>
      </p:sp>
    </p:spTree>
    <p:extLst>
      <p:ext uri="{BB962C8B-B14F-4D97-AF65-F5344CB8AC3E}">
        <p14:creationId xmlns:p14="http://schemas.microsoft.com/office/powerpoint/2010/main" val="1242427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for advanced classes only and may be skipped, as judged by the instructor.</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43</a:t>
            </a:fld>
            <a:endParaRPr lang="en-US"/>
          </a:p>
        </p:txBody>
      </p:sp>
    </p:spTree>
    <p:extLst>
      <p:ext uri="{BB962C8B-B14F-4D97-AF65-F5344CB8AC3E}">
        <p14:creationId xmlns:p14="http://schemas.microsoft.com/office/powerpoint/2010/main" val="353912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44</a:t>
            </a:fld>
            <a:endParaRPr lang="en-US"/>
          </a:p>
        </p:txBody>
      </p:sp>
    </p:spTree>
    <p:extLst>
      <p:ext uri="{BB962C8B-B14F-4D97-AF65-F5344CB8AC3E}">
        <p14:creationId xmlns:p14="http://schemas.microsoft.com/office/powerpoint/2010/main" val="1588585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a:t>
            </a:r>
            <a:r>
              <a:rPr lang="en-GB" baseline="0" dirty="0"/>
              <a:t> be calculated from the compounding formula but requires the use of indices manipulation which will be beyond the group being taught. </a:t>
            </a:r>
            <a:r>
              <a:rPr lang="en-GB" b="0" i="0" baseline="0" dirty="0"/>
              <a:t>It is answered by </a:t>
            </a:r>
            <a:r>
              <a:rPr lang="en-GB" b="1" i="0" baseline="0" dirty="0"/>
              <a:t>trial and error </a:t>
            </a:r>
            <a:r>
              <a:rPr lang="en-GB" b="0" i="0" baseline="0" dirty="0"/>
              <a:t>or </a:t>
            </a:r>
            <a:r>
              <a:rPr lang="en-GB" b="1" i="0" baseline="0" dirty="0"/>
              <a:t>trial and improvement </a:t>
            </a:r>
            <a:r>
              <a:rPr lang="en-GB" baseline="0" dirty="0"/>
              <a:t>and the purpose is to get students to practise how the basic relationships work in the compounding formula. Pupils will need access to a calculator that is capable of answering y=</a:t>
            </a:r>
            <a:r>
              <a:rPr lang="en-GB" baseline="0" dirty="0" err="1"/>
              <a:t>x</a:t>
            </a:r>
            <a:r>
              <a:rPr lang="en-GB" baseline="30000" dirty="0" err="1"/>
              <a:t>n</a:t>
            </a:r>
            <a:r>
              <a:rPr lang="en-GB" baseline="30000" dirty="0"/>
              <a:t> </a:t>
            </a:r>
            <a:r>
              <a:rPr lang="en-GB" baseline="0" dirty="0"/>
              <a:t>problems. </a:t>
            </a:r>
          </a:p>
          <a:p>
            <a:endParaRPr lang="en-GB" baseline="0" dirty="0"/>
          </a:p>
          <a:p>
            <a:r>
              <a:rPr lang="en-GB" baseline="0" dirty="0"/>
              <a:t>The teacher might illustrate how the answer can be arrived at by using the accompanying spreadsheet.</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45</a:t>
            </a:fld>
            <a:endParaRPr lang="en-US"/>
          </a:p>
        </p:txBody>
      </p:sp>
    </p:spTree>
    <p:extLst>
      <p:ext uri="{BB962C8B-B14F-4D97-AF65-F5344CB8AC3E}">
        <p14:creationId xmlns:p14="http://schemas.microsoft.com/office/powerpoint/2010/main" val="708537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this is another trial and error</a:t>
            </a:r>
            <a:r>
              <a:rPr lang="en-GB" baseline="0" dirty="0"/>
              <a:t> approach to solve the problem and get pupils used to understanding the relationships between interest rates, amounts owed/invested, and time.</a:t>
            </a:r>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46</a:t>
            </a:fld>
            <a:endParaRPr lang="en-US"/>
          </a:p>
        </p:txBody>
      </p:sp>
    </p:spTree>
    <p:extLst>
      <p:ext uri="{BB962C8B-B14F-4D97-AF65-F5344CB8AC3E}">
        <p14:creationId xmlns:p14="http://schemas.microsoft.com/office/powerpoint/2010/main" val="799289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47</a:t>
            </a:fld>
            <a:endParaRPr lang="en-US"/>
          </a:p>
        </p:txBody>
      </p:sp>
    </p:spTree>
    <p:extLst>
      <p:ext uri="{BB962C8B-B14F-4D97-AF65-F5344CB8AC3E}">
        <p14:creationId xmlns:p14="http://schemas.microsoft.com/office/powerpoint/2010/main" val="1358620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answer to this is in two parts. Pupils need to establish what the year three balance will be investing £2,100 to discover whether they should then lengthen or shorten the time period over which the investment is made. Using the initial data in the question, the balance after three years is £2,104.19 and hence the period to achieve £2,100 is less than three years and so the value of n must be reduced. </a:t>
            </a:r>
          </a:p>
          <a:p>
            <a:endParaRPr lang="en-GB" baseline="0" dirty="0"/>
          </a:p>
          <a:p>
            <a:r>
              <a:rPr lang="en-GB" baseline="0" dirty="0"/>
              <a:t>Note the use of the compounding formula: the period over which the interest is calculated must relate to the period value for ‘n’. That is, ‘n’ is represented as ‘6’ or 6 x ½ years. It would be a mistake to write this as ‘3’ to represent three years.</a:t>
            </a:r>
          </a:p>
          <a:p>
            <a:endParaRPr lang="en-GB" baseline="0" dirty="0"/>
          </a:p>
          <a:p>
            <a:r>
              <a:rPr lang="en-GB" baseline="0" dirty="0"/>
              <a:t>This is a potentially tricky calculation because pupils will need to realise that the value of n in the compounding formula will now involve a decimal point. In the initial data n=6. It must be lowered to reflect a shorter period, the correct answer is to use n = 5.75 (equal to five years and nine months). The instructor may need to give some hints to focus attention on how the value of n may be changed to provide the answer required.</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48</a:t>
            </a:fld>
            <a:endParaRPr lang="en-US"/>
          </a:p>
        </p:txBody>
      </p:sp>
    </p:spTree>
    <p:extLst>
      <p:ext uri="{BB962C8B-B14F-4D97-AF65-F5344CB8AC3E}">
        <p14:creationId xmlns:p14="http://schemas.microsoft.com/office/powerpoint/2010/main" val="1951858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a:t>
            </a:r>
            <a:r>
              <a:rPr lang="en-GB" baseline="0" dirty="0"/>
              <a:t> using trial and error in the compounding formula, would have worked out – had they tried a value of n greater than 6 – that a value lower of 6 needed to be tried. This is a useful exercise for pupils to practise the relationships in the compounding formula to understand how bank accounts paying interest work.</a:t>
            </a:r>
          </a:p>
          <a:p>
            <a:endParaRPr lang="en-GB" baseline="0" dirty="0"/>
          </a:p>
          <a:p>
            <a:r>
              <a:rPr lang="en-GB" baseline="0" dirty="0"/>
              <a:t>Of course, the calculations work for loans. However, stress to pupils that there are further complications in loan accounts that need to be taken account of, such as periodic repayments, which mean that straightforward calculations of the type used here need adjusting to account for such complicating factors.</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49</a:t>
            </a:fld>
            <a:endParaRPr lang="en-US"/>
          </a:p>
        </p:txBody>
      </p:sp>
    </p:spTree>
    <p:extLst>
      <p:ext uri="{BB962C8B-B14F-4D97-AF65-F5344CB8AC3E}">
        <p14:creationId xmlns:p14="http://schemas.microsoft.com/office/powerpoint/2010/main" val="2581107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50</a:t>
            </a:fld>
            <a:endParaRPr lang="en-US"/>
          </a:p>
        </p:txBody>
      </p:sp>
    </p:spTree>
    <p:extLst>
      <p:ext uri="{BB962C8B-B14F-4D97-AF65-F5344CB8AC3E}">
        <p14:creationId xmlns:p14="http://schemas.microsoft.com/office/powerpoint/2010/main" val="3995650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Debit cards</a:t>
            </a:r>
            <a:r>
              <a:rPr lang="en-GB" baseline="0" dirty="0"/>
              <a:t> withdraw money immediately from your bank account (if you have enough money in the bank account). They reduce your bank balance almost immediately and are similar in that respect to writing a cheque, withdrawing cash from a machine (automated teller) or paying contactless by phone.</a:t>
            </a:r>
          </a:p>
          <a:p>
            <a:endParaRPr lang="en-GB" baseline="0" dirty="0"/>
          </a:p>
          <a:p>
            <a:r>
              <a:rPr lang="en-GB" baseline="0" dirty="0"/>
              <a:t>Credit cards are short-term loans that require minimum payments to be made each month. Outstanding balances are charged interest, which is normally quite high (at about 1.5%-2% per month, or even higher). Credit cards are best used when the full balance is paid off each month. When that is done interest is not charged. It is unwise to use credit cards and maintain a loan balance over a long period of time.</a:t>
            </a:r>
          </a:p>
          <a:p>
            <a:endParaRPr lang="en-GB" dirty="0"/>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51</a:t>
            </a:fld>
            <a:endParaRPr lang="en-US"/>
          </a:p>
        </p:txBody>
      </p:sp>
    </p:spTree>
    <p:extLst>
      <p:ext uri="{BB962C8B-B14F-4D97-AF65-F5344CB8AC3E}">
        <p14:creationId xmlns:p14="http://schemas.microsoft.com/office/powerpoint/2010/main" val="28488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Meet Maya and her family. Maya lives with her parents and her brother, Rohan. Maya is wondering whether it is the right time to open a bank account. She is keen to understand how savings and loans work and has read that interest received and paid is key to understanding both. She wants to know how interest is calculated and how it can affect her. Her great aunt has told her to be aware of credit cards because of the high interest charges. Maya particularly feels that she should understand these, too.</a:t>
            </a:r>
          </a:p>
          <a:p>
            <a:endParaRPr lang="en-GB" sz="1200" dirty="0"/>
          </a:p>
        </p:txBody>
      </p:sp>
      <p:sp>
        <p:nvSpPr>
          <p:cNvPr id="4" name="Slide Number Placeholder 3"/>
          <p:cNvSpPr>
            <a:spLocks noGrp="1"/>
          </p:cNvSpPr>
          <p:nvPr>
            <p:ph type="sldNum" sz="quarter" idx="5"/>
          </p:nvPr>
        </p:nvSpPr>
        <p:spPr/>
        <p:txBody>
          <a:bodyPr/>
          <a:lstStyle/>
          <a:p>
            <a:fld id="{C9333599-DF73-1C49-B1E2-DAE95A1521E0}" type="slidenum">
              <a:rPr lang="en-US" smtClean="0"/>
              <a:t>6</a:t>
            </a:fld>
            <a:endParaRPr lang="en-US"/>
          </a:p>
        </p:txBody>
      </p:sp>
    </p:spTree>
    <p:extLst>
      <p:ext uri="{BB962C8B-B14F-4D97-AF65-F5344CB8AC3E}">
        <p14:creationId xmlns:p14="http://schemas.microsoft.com/office/powerpoint/2010/main" val="2898677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website</a:t>
            </a:r>
            <a:r>
              <a:rPr lang="en-GB" baseline="0" dirty="0"/>
              <a:t> contains good details on how interest is calculated</a:t>
            </a:r>
          </a:p>
          <a:p>
            <a:endParaRPr lang="en-GB" dirty="0"/>
          </a:p>
          <a:p>
            <a:r>
              <a:rPr lang="en-GB" dirty="0"/>
              <a:t>https://www.hsbc.co.uk/1/2/credit-cards/credit-card/interest-rates</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52</a:t>
            </a:fld>
            <a:endParaRPr lang="en-US"/>
          </a:p>
        </p:txBody>
      </p:sp>
    </p:spTree>
    <p:extLst>
      <p:ext uri="{BB962C8B-B14F-4D97-AF65-F5344CB8AC3E}">
        <p14:creationId xmlns:p14="http://schemas.microsoft.com/office/powerpoint/2010/main" val="505196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333599-DF73-1C49-B1E2-DAE95A1521E0}" type="slidenum">
              <a:rPr lang="en-US" smtClean="0"/>
              <a:t>53</a:t>
            </a:fld>
            <a:endParaRPr lang="en-US"/>
          </a:p>
        </p:txBody>
      </p:sp>
    </p:spTree>
    <p:extLst>
      <p:ext uri="{BB962C8B-B14F-4D97-AF65-F5344CB8AC3E}">
        <p14:creationId xmlns:p14="http://schemas.microsoft.com/office/powerpoint/2010/main" val="65698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Part of the key here is to ensure that the motives for spending </a:t>
            </a:r>
            <a:r>
              <a:rPr lang="en-GB" sz="1200" b="0" i="0" kern="1200" dirty="0">
                <a:solidFill>
                  <a:schemeClr val="tx1"/>
                </a:solidFill>
                <a:effectLst/>
                <a:latin typeface="+mn-lt"/>
                <a:ea typeface="+mn-ea"/>
                <a:cs typeface="+mn-cs"/>
              </a:rPr>
              <a:t>borrowed</a:t>
            </a:r>
            <a:r>
              <a:rPr lang="en-GB" sz="1200" b="0" i="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money have to be first considered. </a:t>
            </a:r>
            <a:r>
              <a:rPr lang="en-GB" sz="1200" kern="1200" dirty="0">
                <a:solidFill>
                  <a:schemeClr val="tx1"/>
                </a:solidFill>
                <a:effectLst/>
                <a:latin typeface="+mn-lt"/>
                <a:ea typeface="+mn-ea"/>
                <a:cs typeface="+mn-cs"/>
              </a:rPr>
              <a:t>Only then will questions about the cost of the loan be considered.</a:t>
            </a:r>
          </a:p>
          <a:p>
            <a:endParaRPr lang="en-GB" b="0" dirty="0"/>
          </a:p>
        </p:txBody>
      </p:sp>
      <p:sp>
        <p:nvSpPr>
          <p:cNvPr id="4" name="Slide Number Placeholder 3"/>
          <p:cNvSpPr>
            <a:spLocks noGrp="1"/>
          </p:cNvSpPr>
          <p:nvPr>
            <p:ph type="sldNum" sz="quarter" idx="5"/>
          </p:nvPr>
        </p:nvSpPr>
        <p:spPr/>
        <p:txBody>
          <a:bodyPr/>
          <a:lstStyle/>
          <a:p>
            <a:fld id="{C9333599-DF73-1C49-B1E2-DAE95A1521E0}" type="slidenum">
              <a:rPr lang="en-US" smtClean="0"/>
              <a:t>7</a:t>
            </a:fld>
            <a:endParaRPr lang="en-US"/>
          </a:p>
        </p:txBody>
      </p:sp>
    </p:spTree>
    <p:extLst>
      <p:ext uri="{BB962C8B-B14F-4D97-AF65-F5344CB8AC3E}">
        <p14:creationId xmlns:p14="http://schemas.microsoft.com/office/powerpoint/2010/main" val="243498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a:t>Notes:</a:t>
            </a:r>
          </a:p>
          <a:p>
            <a:endParaRPr lang="en-GB" i="0" baseline="0" dirty="0"/>
          </a:p>
          <a:p>
            <a:r>
              <a:rPr lang="en-GB" i="0" baseline="0" dirty="0"/>
              <a:t>The first question to ask is whether a loan is necessary. Is the trip that important? Other factors should then naturally arise about the ability to repay the loan and finding out the detail of the monthly payments schedule. </a:t>
            </a:r>
          </a:p>
          <a:p>
            <a:endParaRPr lang="en-GB" i="0" baseline="0" dirty="0"/>
          </a:p>
          <a:p>
            <a:r>
              <a:rPr lang="en-GB" i="0" baseline="0" dirty="0"/>
              <a:t>Shopping around is an important idea and various websites are available to indicate availability and cost of loans. </a:t>
            </a:r>
          </a:p>
          <a:p>
            <a:endParaRPr lang="en-GB" i="0" baseline="0" dirty="0"/>
          </a:p>
          <a:p>
            <a:r>
              <a:rPr lang="en-GB" i="0" baseline="0" dirty="0"/>
              <a:t>There are other costs typically associated with loans such as arrangement fees. Also, fixed interest loans are available which are generally low interest but these are normally associated with penalty charges if repaid before the end of the agreed period of the loan.</a:t>
            </a:r>
          </a:p>
          <a:p>
            <a:endParaRPr lang="en-GB" i="0" baseline="0" dirty="0"/>
          </a:p>
          <a:p>
            <a:r>
              <a:rPr lang="en-GB" i="0" baseline="0" dirty="0"/>
              <a:t>Finally, pupils should be encouraged to think about contingency arrangements if they can’t afford to repay the loan. It might be worthwhile asking a class question about what they would do. Hopefully, some of the more thoughtful answers would indicate a consideration of the risk associated with the loan and judgements about how to manage it. For example, some pupils may say that they have a secure, part-time job to help repay the loan. It is the idea of a relatively secure income that reflects judgement about one way to mitigate this risk.</a:t>
            </a:r>
          </a:p>
        </p:txBody>
      </p:sp>
      <p:sp>
        <p:nvSpPr>
          <p:cNvPr id="4" name="Slide Number Placeholder 3"/>
          <p:cNvSpPr>
            <a:spLocks noGrp="1"/>
          </p:cNvSpPr>
          <p:nvPr>
            <p:ph type="sldNum" sz="quarter" idx="5"/>
          </p:nvPr>
        </p:nvSpPr>
        <p:spPr/>
        <p:txBody>
          <a:bodyPr/>
          <a:lstStyle/>
          <a:p>
            <a:fld id="{C9333599-DF73-1C49-B1E2-DAE95A1521E0}" type="slidenum">
              <a:rPr lang="en-US" smtClean="0"/>
              <a:t>8</a:t>
            </a:fld>
            <a:endParaRPr lang="en-US"/>
          </a:p>
        </p:txBody>
      </p:sp>
    </p:spTree>
    <p:extLst>
      <p:ext uri="{BB962C8B-B14F-4D97-AF65-F5344CB8AC3E}">
        <p14:creationId xmlns:p14="http://schemas.microsoft.com/office/powerpoint/2010/main" val="345472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This is a review of assumed prior knowledge about growth and decay. The example is of growth and links in to the development of work relating to compound interest. Be sure to explain the expression of percentages as factors to multiply balances; for example, 5% would become a 1.05 factor. This idea is then developed in the next slide using a bank account.</a:t>
            </a:r>
          </a:p>
          <a:p>
            <a:endParaRPr lang="en-GB" dirty="0"/>
          </a:p>
          <a:p>
            <a:r>
              <a:rPr lang="en-GB" dirty="0"/>
              <a:t>We can use</a:t>
            </a:r>
            <a:r>
              <a:rPr lang="en-GB" baseline="0" dirty="0"/>
              <a:t> multipliers to work out account balances for any period. So, for 10 years the multiplier would be 1.1</a:t>
            </a:r>
            <a:r>
              <a:rPr lang="en-GB" baseline="30000" dirty="0"/>
              <a:t>10</a:t>
            </a:r>
          </a:p>
          <a:p>
            <a:endParaRPr lang="en-GB" baseline="30000" dirty="0"/>
          </a:p>
          <a:p>
            <a:r>
              <a:rPr lang="en-GB" i="0" baseline="0" dirty="0"/>
              <a:t>If </a:t>
            </a:r>
            <a:r>
              <a:rPr lang="en-GB" baseline="0" dirty="0"/>
              <a:t>the interest rate was 15% instead of 10% then the 10 year multiplier would become 1.15</a:t>
            </a:r>
            <a:r>
              <a:rPr lang="en-GB" baseline="30000" dirty="0"/>
              <a:t>10</a:t>
            </a:r>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9</a:t>
            </a:fld>
            <a:endParaRPr lang="en-US"/>
          </a:p>
        </p:txBody>
      </p:sp>
    </p:spTree>
    <p:extLst>
      <p:ext uri="{BB962C8B-B14F-4D97-AF65-F5344CB8AC3E}">
        <p14:creationId xmlns:p14="http://schemas.microsoft.com/office/powerpoint/2010/main" val="351749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 2 is concerned with the</a:t>
            </a:r>
            <a:r>
              <a:rPr lang="en-GB" baseline="0" dirty="0"/>
              <a:t> mathematics underlying </a:t>
            </a:r>
            <a:r>
              <a:rPr lang="en-GB" i="0" baseline="0" dirty="0"/>
              <a:t>growth</a:t>
            </a:r>
            <a:r>
              <a:rPr lang="en-GB" i="1" baseline="0" dirty="0"/>
              <a:t> </a:t>
            </a:r>
            <a:r>
              <a:rPr lang="en-GB" i="0" baseline="0" dirty="0"/>
              <a:t>and </a:t>
            </a:r>
            <a:r>
              <a:rPr lang="en-GB" i="0" u="none" baseline="0" dirty="0"/>
              <a:t>decay</a:t>
            </a:r>
            <a:r>
              <a:rPr lang="en-GB" i="1" baseline="0" dirty="0"/>
              <a:t>.</a:t>
            </a:r>
          </a:p>
          <a:p>
            <a:endParaRPr lang="en-GB" dirty="0"/>
          </a:p>
          <a:p>
            <a:r>
              <a:rPr lang="en-GB" dirty="0"/>
              <a:t>An initial explanation of the relationship</a:t>
            </a:r>
            <a:r>
              <a:rPr lang="en-GB" baseline="0" dirty="0"/>
              <a:t> percentage change and its related multiplier will be needed using the previous slide as an illustration and perhaps this might be elaborated with different examples, using different rates and different compounding periods.</a:t>
            </a:r>
          </a:p>
          <a:p>
            <a:endParaRPr lang="en-GB" baseline="0" dirty="0"/>
          </a:p>
          <a:p>
            <a:r>
              <a:rPr lang="en-GB" baseline="0" dirty="0"/>
              <a:t>The task relating to the annual interest cost will require students to identify the need to use powers or indices to efficiently complete the task. It has been assumed that index operations have been dealt with in earlier studies.</a:t>
            </a:r>
          </a:p>
          <a:p>
            <a:endParaRPr lang="en-GB" baseline="0" dirty="0"/>
          </a:p>
          <a:p>
            <a:r>
              <a:rPr lang="en-GB" baseline="0" dirty="0"/>
              <a:t>The answer to the third task can be done long hand, using a spreadsheet if it is available. Preferably, it might be better to hint to students to use an index to convert the interest rate of 2% to a multiplicative factor of 1.02 and then raising the monthly interest factor of 1.02 to the power 12. It is assumed that they will have used indices before embarking on this exercise.</a:t>
            </a:r>
          </a:p>
          <a:p>
            <a:endParaRPr lang="en-GB" baseline="0" dirty="0"/>
          </a:p>
          <a:p>
            <a:r>
              <a:rPr lang="en-GB" sz="1200" b="0" kern="1200" dirty="0">
                <a:solidFill>
                  <a:schemeClr val="tx1"/>
                </a:solidFill>
                <a:effectLst/>
                <a:latin typeface="+mn-lt"/>
                <a:ea typeface="+mn-ea"/>
                <a:cs typeface="+mn-cs"/>
              </a:rPr>
              <a:t>The following slide explains the use of the compounding formula.</a:t>
            </a:r>
          </a:p>
          <a:p>
            <a:r>
              <a:rPr lang="en-GB" sz="1200" b="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C9333599-DF73-1C49-B1E2-DAE95A1521E0}" type="slidenum">
              <a:rPr lang="en-US" smtClean="0"/>
              <a:t>10</a:t>
            </a:fld>
            <a:endParaRPr lang="en-US"/>
          </a:p>
        </p:txBody>
      </p:sp>
    </p:spTree>
    <p:extLst>
      <p:ext uri="{BB962C8B-B14F-4D97-AF65-F5344CB8AC3E}">
        <p14:creationId xmlns:p14="http://schemas.microsoft.com/office/powerpoint/2010/main" val="3625163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F0AA5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l">
              <a:buNone/>
              <a:defRPr sz="2400">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372426" y="6356350"/>
            <a:ext cx="667173" cy="365125"/>
          </a:xfrm>
        </p:spPr>
        <p:txBody>
          <a:bodyPr/>
          <a:lstStyle>
            <a:lvl1pPr>
              <a:defRPr sz="1100">
                <a:solidFill>
                  <a:srgbClr val="5E5E5E"/>
                </a:solidFill>
                <a:latin typeface="Arial" charset="0"/>
                <a:ea typeface="Arial" charset="0"/>
                <a:cs typeface="Arial" charset="0"/>
              </a:defRPr>
            </a:lvl1pPr>
          </a:lstStyle>
          <a:p>
            <a:fld id="{2DE4F0BE-F87B-274A-8392-2D4B2D0832C6}" type="slidenum">
              <a:rPr lang="en-US" smtClean="0"/>
              <a:pPr/>
              <a:t>‹#›</a:t>
            </a:fld>
            <a:endParaRPr lang="en-US" dirty="0"/>
          </a:p>
        </p:txBody>
      </p:sp>
      <p:sp>
        <p:nvSpPr>
          <p:cNvPr id="8"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p:spPr>
        <p:txBody>
          <a:bodyPr anchor="b">
            <a:normAutofit/>
          </a:bodyPr>
          <a:lstStyle>
            <a:lvl1pPr algn="l">
              <a:lnSpc>
                <a:spcPct val="80000"/>
              </a:lnSpc>
              <a:defRPr sz="40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7210696" y="3680400"/>
            <a:ext cx="4236209" cy="1685674"/>
          </a:xfrm>
        </p:spPr>
        <p:txBody>
          <a:bodyPr>
            <a:normAutofit/>
          </a:bodyPr>
          <a:lstStyle>
            <a:lvl1pPr marL="0" indent="0" algn="l">
              <a:buNone/>
              <a:defRPr sz="1600">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1372426" y="6356350"/>
            <a:ext cx="667173" cy="365125"/>
          </a:xfrm>
        </p:spPr>
        <p:txBody>
          <a:bodyPr/>
          <a:lstStyle>
            <a:lvl1pPr>
              <a:defRPr sz="1100">
                <a:solidFill>
                  <a:srgbClr val="5E5E5E"/>
                </a:solidFill>
                <a:latin typeface="Arial" charset="0"/>
                <a:ea typeface="Arial" charset="0"/>
                <a:cs typeface="Arial" charset="0"/>
              </a:defRPr>
            </a:lvl1pPr>
          </a:lstStyle>
          <a:p>
            <a:fld id="{2DE4F0BE-F87B-274A-8392-2D4B2D0832C6}" type="slidenum">
              <a:rPr lang="en-US" smtClean="0"/>
              <a:pPr/>
              <a:t>‹#›</a:t>
            </a:fld>
            <a:endParaRPr lang="en-US" dirty="0"/>
          </a:p>
        </p:txBody>
      </p:sp>
      <p:sp>
        <p:nvSpPr>
          <p:cNvPr id="8"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40383" y="1654909"/>
            <a:ext cx="1701505" cy="3815033"/>
          </a:xfrm>
          <a:prstGeom prst="rect">
            <a:avLst/>
          </a:prstGeom>
        </p:spPr>
      </p:pic>
      <p:sp>
        <p:nvSpPr>
          <p:cNvPr id="12" name="Content Placeholder 2"/>
          <p:cNvSpPr>
            <a:spLocks noGrp="1"/>
          </p:cNvSpPr>
          <p:nvPr>
            <p:ph idx="13"/>
          </p:nvPr>
        </p:nvSpPr>
        <p:spPr>
          <a:xfrm>
            <a:off x="838200" y="1654908"/>
            <a:ext cx="4402184" cy="3815033"/>
          </a:xfrm>
        </p:spPr>
        <p:txBody>
          <a:bodyPr>
            <a:normAutofit/>
          </a:bodyPr>
          <a:lstStyle>
            <a:lvl1pPr marL="0" indent="0">
              <a:buNone/>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838199" y="1825625"/>
            <a:ext cx="10935789"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11215664" y="6356350"/>
            <a:ext cx="667173"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5E5E5E"/>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6E52-0356-254C-A983-2E69DBD951B9}" type="slidenum">
              <a:rPr lang="en-US" smtClean="0"/>
              <a:t>‹#›</a:t>
            </a:fld>
            <a:endParaRPr lang="en-US" dirty="0"/>
          </a:p>
        </p:txBody>
      </p:sp>
      <p:sp>
        <p:nvSpPr>
          <p:cNvPr id="5"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9" name="Content Placeholder 2"/>
          <p:cNvSpPr>
            <a:spLocks noGrp="1"/>
          </p:cNvSpPr>
          <p:nvPr>
            <p:ph idx="1"/>
          </p:nvPr>
        </p:nvSpPr>
        <p:spPr>
          <a:xfrm>
            <a:off x="6418217" y="1825625"/>
            <a:ext cx="5355771"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11215664" y="6356350"/>
            <a:ext cx="667173"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5E5E5E"/>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06E52-0356-254C-A983-2E69DBD951B9}" type="slidenum">
              <a:rPr lang="en-US" sz="1000" smtClean="0"/>
              <a:t>‹#›</a:t>
            </a:fld>
            <a:endParaRPr lang="en-US" sz="1000" dirty="0"/>
          </a:p>
        </p:txBody>
      </p:sp>
      <p:sp>
        <p:nvSpPr>
          <p:cNvPr id="11" name="Footer Placeholder 4"/>
          <p:cNvSpPr>
            <a:spLocks noGrp="1"/>
          </p:cNvSpPr>
          <p:nvPr>
            <p:ph type="ftr" sz="quarter" idx="11"/>
          </p:nvPr>
        </p:nvSpPr>
        <p:spPr>
          <a:xfrm>
            <a:off x="838200" y="6356350"/>
            <a:ext cx="4114800" cy="365125"/>
          </a:xfrm>
        </p:spPr>
        <p:txBody>
          <a:bodyPr/>
          <a:lstStyle>
            <a:lvl1pPr algn="l">
              <a:defRPr sz="1000">
                <a:solidFill>
                  <a:srgbClr val="5E5E5E"/>
                </a:solidFill>
              </a:defRPr>
            </a:lvl1pPr>
          </a:lstStyle>
          <a:p>
            <a:r>
              <a:rPr lang="de-DE" dirty="0"/>
              <a:t>© ICAEW 2018</a:t>
            </a:r>
            <a:endParaRPr lang="en-US" dirty="0"/>
          </a:p>
        </p:txBody>
      </p:sp>
      <p:sp>
        <p:nvSpPr>
          <p:cNvPr id="12" name="Content Placeholder 2"/>
          <p:cNvSpPr>
            <a:spLocks noGrp="1"/>
          </p:cNvSpPr>
          <p:nvPr>
            <p:ph idx="12"/>
          </p:nvPr>
        </p:nvSpPr>
        <p:spPr>
          <a:xfrm>
            <a:off x="836024" y="1825625"/>
            <a:ext cx="5207726" cy="4351338"/>
          </a:xfr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End Slide 5">
    <p:bg>
      <p:bgPr>
        <a:solidFill>
          <a:srgbClr val="F0AA5B"/>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en-GB"/>
              <a:t>© ICAEW 2018</a:t>
            </a:r>
          </a:p>
        </p:txBody>
      </p:sp>
    </p:spTree>
    <p:extLst>
      <p:ext uri="{BB962C8B-B14F-4D97-AF65-F5344CB8AC3E}">
        <p14:creationId xmlns:p14="http://schemas.microsoft.com/office/powerpoint/2010/main" val="3360931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ICAEW 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4F0BE-F87B-274A-8392-2D4B2D0832C6}" type="slidenum">
              <a:rPr lang="en-US" smtClean="0"/>
              <a:t>‹#›</a:t>
            </a:fld>
            <a:endParaRPr lang="en-US"/>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50" r:id="rId3"/>
    <p:sldLayoutId id="2147483652" r:id="rId4"/>
    <p:sldLayoutId id="2147483667"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moneyadviceservice.org.uk/en/tools/savings-calculato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92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13478-CB17-EB4F-92B9-4B444DE7709F}"/>
              </a:ext>
            </a:extLst>
          </p:cNvPr>
          <p:cNvSpPr>
            <a:spLocks noGrp="1"/>
          </p:cNvSpPr>
          <p:nvPr>
            <p:ph type="title"/>
          </p:nvPr>
        </p:nvSpPr>
        <p:spPr/>
        <p:txBody>
          <a:bodyPr/>
          <a:lstStyle/>
          <a:p>
            <a:r>
              <a:rPr lang="en-GB" dirty="0"/>
              <a:t>Task 2: bank accounts</a:t>
            </a:r>
          </a:p>
        </p:txBody>
      </p:sp>
      <p:sp>
        <p:nvSpPr>
          <p:cNvPr id="3" name="Content Placeholder 2">
            <a:extLst>
              <a:ext uri="{FF2B5EF4-FFF2-40B4-BE49-F238E27FC236}">
                <a16:creationId xmlns:a16="http://schemas.microsoft.com/office/drawing/2014/main" xmlns="" id="{608A78CC-3599-9C48-A7EC-448B9D1CBDE9}"/>
              </a:ext>
            </a:extLst>
          </p:cNvPr>
          <p:cNvSpPr>
            <a:spLocks noGrp="1"/>
          </p:cNvSpPr>
          <p:nvPr>
            <p:ph idx="1"/>
          </p:nvPr>
        </p:nvSpPr>
        <p:spPr>
          <a:xfrm>
            <a:off x="838199" y="1825625"/>
            <a:ext cx="9496963" cy="4351338"/>
          </a:xfrm>
        </p:spPr>
        <p:txBody>
          <a:bodyPr>
            <a:normAutofit/>
          </a:bodyPr>
          <a:lstStyle/>
          <a:p>
            <a:pPr marL="0" indent="0">
              <a:lnSpc>
                <a:spcPct val="100000"/>
              </a:lnSpc>
              <a:buNone/>
            </a:pPr>
            <a:r>
              <a:rPr lang="en-GB" sz="2000" dirty="0"/>
              <a:t>Julie was worried that her bank account had shown an overdraft position of £50. She was concerned that she would be charged interest on this amount and had asked you to help her understand what might happen.</a:t>
            </a:r>
          </a:p>
          <a:p>
            <a:pPr marL="0" indent="0">
              <a:lnSpc>
                <a:spcPct val="100000"/>
              </a:lnSpc>
              <a:buNone/>
            </a:pPr>
            <a:r>
              <a:rPr lang="en-GB" sz="2000" dirty="0"/>
              <a:t>The bank statement explained that interest was charged at 2% per month. She asked you to help her understand what she would pay if:</a:t>
            </a:r>
          </a:p>
          <a:p>
            <a:pPr marL="914400" lvl="1" indent="-457200">
              <a:lnSpc>
                <a:spcPct val="100000"/>
              </a:lnSpc>
              <a:buFont typeface="+mj-lt"/>
              <a:buAutoNum type="alphaLcPeriod"/>
            </a:pPr>
            <a:r>
              <a:rPr lang="en-GB" sz="1800" dirty="0"/>
              <a:t>The overdraft lasted for one month</a:t>
            </a:r>
          </a:p>
          <a:p>
            <a:pPr marL="914400" lvl="1" indent="-457200">
              <a:lnSpc>
                <a:spcPct val="100000"/>
              </a:lnSpc>
              <a:buFont typeface="+mj-lt"/>
              <a:buAutoNum type="alphaLcPeriod"/>
            </a:pPr>
            <a:r>
              <a:rPr lang="en-GB" sz="1800" dirty="0"/>
              <a:t>The overdraft lasted for two months</a:t>
            </a:r>
          </a:p>
          <a:p>
            <a:pPr marL="914400" lvl="1" indent="-457200">
              <a:lnSpc>
                <a:spcPct val="100000"/>
              </a:lnSpc>
              <a:buFont typeface="+mj-lt"/>
              <a:buAutoNum type="alphaLcPeriod"/>
            </a:pPr>
            <a:r>
              <a:rPr lang="en-GB" sz="1800" dirty="0"/>
              <a:t>The overdraft lasted for one year</a:t>
            </a:r>
          </a:p>
          <a:p>
            <a:pPr marL="0" indent="0">
              <a:lnSpc>
                <a:spcPct val="100000"/>
              </a:lnSpc>
              <a:buNone/>
            </a:pPr>
            <a:r>
              <a:rPr lang="en-GB" sz="2000" dirty="0"/>
              <a:t>								</a:t>
            </a:r>
          </a:p>
        </p:txBody>
      </p:sp>
      <p:pic>
        <p:nvPicPr>
          <p:cNvPr id="6" name="Picture 5">
            <a:extLst>
              <a:ext uri="{FF2B5EF4-FFF2-40B4-BE49-F238E27FC236}">
                <a16:creationId xmlns:a16="http://schemas.microsoft.com/office/drawing/2014/main" xmlns="" id="{BBF37258-AD63-E94A-9B4B-74B5B86C4F8F}"/>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122081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838200" y="365126"/>
            <a:ext cx="8330968" cy="1254618"/>
          </a:xfrm>
        </p:spPr>
        <p:txBody>
          <a:bodyPr/>
          <a:lstStyle/>
          <a:p>
            <a:r>
              <a:rPr lang="en-GB" dirty="0"/>
              <a:t>Using interest compounding formulae</a:t>
            </a:r>
          </a:p>
        </p:txBody>
      </p:sp>
      <p:sp>
        <p:nvSpPr>
          <p:cNvPr id="8" name="Content Placeholder 2">
            <a:extLst>
              <a:ext uri="{FF2B5EF4-FFF2-40B4-BE49-F238E27FC236}">
                <a16:creationId xmlns:a16="http://schemas.microsoft.com/office/drawing/2014/main" xmlns="" id="{69EEEDD1-689D-BA4E-96F6-B3A39468512E}"/>
              </a:ext>
            </a:extLst>
          </p:cNvPr>
          <p:cNvSpPr>
            <a:spLocks noGrp="1"/>
          </p:cNvSpPr>
          <p:nvPr>
            <p:ph idx="1"/>
          </p:nvPr>
        </p:nvSpPr>
        <p:spPr>
          <a:xfrm>
            <a:off x="838199" y="2080459"/>
            <a:ext cx="9496963" cy="4351338"/>
          </a:xfrm>
        </p:spPr>
        <p:txBody>
          <a:bodyPr>
            <a:normAutofit/>
          </a:bodyPr>
          <a:lstStyle/>
          <a:p>
            <a:pPr marL="0" indent="0">
              <a:buNone/>
            </a:pPr>
            <a:r>
              <a:rPr lang="en-GB" dirty="0"/>
              <a:t>The response to part c is most efficiently worked out using the compounding formula:</a:t>
            </a:r>
          </a:p>
          <a:p>
            <a:endParaRPr lang="en-GB" dirty="0"/>
          </a:p>
          <a:p>
            <a:endParaRPr lang="en-GB" dirty="0"/>
          </a:p>
          <a:p>
            <a:endParaRPr lang="en-GB" dirty="0"/>
          </a:p>
          <a:p>
            <a:pPr marL="0" indent="0">
              <a:buNone/>
            </a:pPr>
            <a:r>
              <a:rPr lang="en-GB" dirty="0"/>
              <a:t/>
            </a:r>
            <a:br>
              <a:rPr lang="en-GB" dirty="0"/>
            </a:br>
            <a:r>
              <a:rPr lang="en-GB" dirty="0"/>
              <a:t>Where:</a:t>
            </a:r>
          </a:p>
          <a:p>
            <a:pPr marL="0" indent="0">
              <a:buNone/>
            </a:pPr>
            <a:r>
              <a:rPr lang="en-GB" sz="2000" b="1" i="1" dirty="0"/>
              <a:t>P </a:t>
            </a:r>
            <a:r>
              <a:rPr lang="en-GB" sz="2000" dirty="0"/>
              <a:t>= Principal = initial overdraft balance of £50; </a:t>
            </a:r>
          </a:p>
          <a:p>
            <a:pPr marL="0" indent="0">
              <a:buNone/>
            </a:pPr>
            <a:r>
              <a:rPr lang="en-GB" sz="2000" b="1" i="1" dirty="0"/>
              <a:t>r</a:t>
            </a:r>
            <a:r>
              <a:rPr lang="en-GB" sz="2000" dirty="0"/>
              <a:t> = interest rate = 2% per month; and</a:t>
            </a:r>
          </a:p>
          <a:p>
            <a:pPr marL="0" indent="0">
              <a:buNone/>
            </a:pPr>
            <a:r>
              <a:rPr lang="en-GB" sz="2000" b="1" i="1" dirty="0"/>
              <a:t>n</a:t>
            </a:r>
            <a:r>
              <a:rPr lang="en-GB" sz="2000" dirty="0"/>
              <a:t> = period of loan = 12 months.</a:t>
            </a:r>
          </a:p>
          <a:p>
            <a:endParaRPr lang="en-GB" dirty="0"/>
          </a:p>
        </p:txBody>
      </p:sp>
      <p:sp>
        <p:nvSpPr>
          <p:cNvPr id="17" name="TextBox 16">
            <a:extLst>
              <a:ext uri="{FF2B5EF4-FFF2-40B4-BE49-F238E27FC236}">
                <a16:creationId xmlns:a16="http://schemas.microsoft.com/office/drawing/2014/main" xmlns="" id="{CEE50DF5-1E52-6840-BE0A-8ABDEE2191CA}"/>
              </a:ext>
            </a:extLst>
          </p:cNvPr>
          <p:cNvSpPr txBox="1"/>
          <p:nvPr/>
        </p:nvSpPr>
        <p:spPr>
          <a:xfrm>
            <a:off x="807203" y="3487220"/>
            <a:ext cx="3757580" cy="400110"/>
          </a:xfrm>
          <a:prstGeom prst="rect">
            <a:avLst/>
          </a:prstGeom>
          <a:noFill/>
        </p:spPr>
        <p:txBody>
          <a:bodyPr wrap="square" rtlCol="0">
            <a:spAutoFit/>
          </a:bodyPr>
          <a:lstStyle/>
          <a:p>
            <a:r>
              <a:rPr lang="en-GB" sz="2000" dirty="0">
                <a:solidFill>
                  <a:srgbClr val="5E5E5E"/>
                </a:solidFill>
              </a:rPr>
              <a:t>Balance after 12 months = </a:t>
            </a:r>
            <a:r>
              <a:rPr lang="en-GB" sz="2000" i="1" dirty="0">
                <a:solidFill>
                  <a:srgbClr val="5E5E5E"/>
                </a:solidFill>
                <a:cs typeface="Times New Roman" panose="02020603050405020304" pitchFamily="18" charset="0"/>
              </a:rPr>
              <a:t>P</a:t>
            </a:r>
          </a:p>
        </p:txBody>
      </p:sp>
      <p:sp>
        <p:nvSpPr>
          <p:cNvPr id="18" name="TextBox 17">
            <a:extLst>
              <a:ext uri="{FF2B5EF4-FFF2-40B4-BE49-F238E27FC236}">
                <a16:creationId xmlns:a16="http://schemas.microsoft.com/office/drawing/2014/main" xmlns="" id="{DF9EFF66-7A4D-D841-B96D-619E2FF0345B}"/>
              </a:ext>
            </a:extLst>
          </p:cNvPr>
          <p:cNvSpPr txBox="1"/>
          <p:nvPr/>
        </p:nvSpPr>
        <p:spPr>
          <a:xfrm>
            <a:off x="4376670" y="3226978"/>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19" name="TextBox 18">
            <a:extLst>
              <a:ext uri="{FF2B5EF4-FFF2-40B4-BE49-F238E27FC236}">
                <a16:creationId xmlns:a16="http://schemas.microsoft.com/office/drawing/2014/main" xmlns="" id="{21D293E0-3CB7-DB45-8564-6F588EAD71AF}"/>
              </a:ext>
            </a:extLst>
          </p:cNvPr>
          <p:cNvSpPr txBox="1"/>
          <p:nvPr/>
        </p:nvSpPr>
        <p:spPr>
          <a:xfrm>
            <a:off x="4526575" y="3747462"/>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20" name="TextBox 19">
            <a:extLst>
              <a:ext uri="{FF2B5EF4-FFF2-40B4-BE49-F238E27FC236}">
                <a16:creationId xmlns:a16="http://schemas.microsoft.com/office/drawing/2014/main" xmlns="" id="{DDF73F4D-95EF-DC4B-8A83-567E6B068D8D}"/>
              </a:ext>
            </a:extLst>
          </p:cNvPr>
          <p:cNvSpPr txBox="1"/>
          <p:nvPr/>
        </p:nvSpPr>
        <p:spPr>
          <a:xfrm>
            <a:off x="5653700" y="3082613"/>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21" name="TextBox 20">
            <a:extLst>
              <a:ext uri="{FF2B5EF4-FFF2-40B4-BE49-F238E27FC236}">
                <a16:creationId xmlns:a16="http://schemas.microsoft.com/office/drawing/2014/main" xmlns="" id="{68388AC4-48DC-A944-9A23-A3EDFBBD4F17}"/>
              </a:ext>
            </a:extLst>
          </p:cNvPr>
          <p:cNvSpPr txBox="1"/>
          <p:nvPr/>
        </p:nvSpPr>
        <p:spPr>
          <a:xfrm>
            <a:off x="4120036" y="2944678"/>
            <a:ext cx="612688" cy="1323439"/>
          </a:xfrm>
          <a:prstGeom prst="rect">
            <a:avLst/>
          </a:prstGeom>
          <a:noFill/>
        </p:spPr>
        <p:txBody>
          <a:bodyPr wrap="square" rtlCol="0">
            <a:spAutoFit/>
          </a:bodyPr>
          <a:lstStyle/>
          <a:p>
            <a:r>
              <a:rPr lang="en-GB" sz="8000" dirty="0">
                <a:solidFill>
                  <a:srgbClr val="5E5E5E"/>
                </a:solidFill>
              </a:rPr>
              <a:t>(</a:t>
            </a:r>
          </a:p>
        </p:txBody>
      </p:sp>
      <p:sp>
        <p:nvSpPr>
          <p:cNvPr id="22" name="TextBox 21">
            <a:extLst>
              <a:ext uri="{FF2B5EF4-FFF2-40B4-BE49-F238E27FC236}">
                <a16:creationId xmlns:a16="http://schemas.microsoft.com/office/drawing/2014/main" xmlns="" id="{101BA455-AD06-584B-A372-662423CA9FE9}"/>
              </a:ext>
            </a:extLst>
          </p:cNvPr>
          <p:cNvSpPr txBox="1"/>
          <p:nvPr/>
        </p:nvSpPr>
        <p:spPr>
          <a:xfrm>
            <a:off x="5285383" y="2944678"/>
            <a:ext cx="612688" cy="1323439"/>
          </a:xfrm>
          <a:prstGeom prst="rect">
            <a:avLst/>
          </a:prstGeom>
          <a:noFill/>
        </p:spPr>
        <p:txBody>
          <a:bodyPr wrap="square" rtlCol="0">
            <a:spAutoFit/>
          </a:bodyPr>
          <a:lstStyle/>
          <a:p>
            <a:r>
              <a:rPr lang="en-GB" sz="8000" dirty="0">
                <a:solidFill>
                  <a:srgbClr val="5E5E5E"/>
                </a:solidFill>
              </a:rPr>
              <a:t>)</a:t>
            </a:r>
          </a:p>
        </p:txBody>
      </p:sp>
      <p:cxnSp>
        <p:nvCxnSpPr>
          <p:cNvPr id="23" name="Straight Connector 22">
            <a:extLst>
              <a:ext uri="{FF2B5EF4-FFF2-40B4-BE49-F238E27FC236}">
                <a16:creationId xmlns:a16="http://schemas.microsoft.com/office/drawing/2014/main" xmlns="" id="{8525EDB2-BE81-A445-A41D-801539202495}"/>
              </a:ext>
            </a:extLst>
          </p:cNvPr>
          <p:cNvCxnSpPr/>
          <p:nvPr/>
        </p:nvCxnSpPr>
        <p:spPr>
          <a:xfrm>
            <a:off x="4457376" y="3705795"/>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FDDAD55A-22FB-7542-9236-D60BC25370CE}"/>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76342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838200" y="365126"/>
            <a:ext cx="8330968" cy="1254618"/>
          </a:xfrm>
        </p:spPr>
        <p:txBody>
          <a:bodyPr>
            <a:normAutofit/>
          </a:bodyPr>
          <a:lstStyle/>
          <a:p>
            <a:r>
              <a:rPr lang="en-GB" dirty="0"/>
              <a:t>Task 2: bank accounts </a:t>
            </a:r>
            <a:br>
              <a:rPr lang="en-GB" dirty="0"/>
            </a:br>
            <a:r>
              <a:rPr lang="en-GB" sz="2400" i="0" cap="all" dirty="0">
                <a:solidFill>
                  <a:srgbClr val="5E5E5E"/>
                </a:solidFill>
                <a:latin typeface="Arial" panose="020B0604020202020204" pitchFamily="34" charset="0"/>
                <a:cs typeface="Arial" panose="020B0604020202020204" pitchFamily="34" charset="0"/>
              </a:rPr>
              <a:t>Answer to a and b using the formula</a:t>
            </a:r>
          </a:p>
        </p:txBody>
      </p:sp>
      <p:sp>
        <p:nvSpPr>
          <p:cNvPr id="3" name="TextBox 2">
            <a:extLst>
              <a:ext uri="{FF2B5EF4-FFF2-40B4-BE49-F238E27FC236}">
                <a16:creationId xmlns:a16="http://schemas.microsoft.com/office/drawing/2014/main" xmlns="" id="{67B54FF7-2A8A-684E-A2C6-A1320549C446}"/>
              </a:ext>
            </a:extLst>
          </p:cNvPr>
          <p:cNvSpPr txBox="1"/>
          <p:nvPr/>
        </p:nvSpPr>
        <p:spPr>
          <a:xfrm>
            <a:off x="807203" y="2851790"/>
            <a:ext cx="3757580" cy="400110"/>
          </a:xfrm>
          <a:prstGeom prst="rect">
            <a:avLst/>
          </a:prstGeom>
          <a:noFill/>
        </p:spPr>
        <p:txBody>
          <a:bodyPr wrap="square" rtlCol="0">
            <a:spAutoFit/>
          </a:bodyPr>
          <a:lstStyle/>
          <a:p>
            <a:r>
              <a:rPr lang="en-GB" sz="2000" dirty="0">
                <a:solidFill>
                  <a:srgbClr val="5E5E5E"/>
                </a:solidFill>
              </a:rPr>
              <a:t>Balance after 1 month = </a:t>
            </a:r>
            <a:r>
              <a:rPr lang="en-GB" sz="2000" i="1" dirty="0">
                <a:solidFill>
                  <a:srgbClr val="5E5E5E"/>
                </a:solidFill>
                <a:cs typeface="Times New Roman" panose="02020603050405020304" pitchFamily="18" charset="0"/>
              </a:rPr>
              <a:t>P</a:t>
            </a:r>
          </a:p>
        </p:txBody>
      </p:sp>
      <p:sp>
        <p:nvSpPr>
          <p:cNvPr id="9" name="TextBox 8">
            <a:extLst>
              <a:ext uri="{FF2B5EF4-FFF2-40B4-BE49-F238E27FC236}">
                <a16:creationId xmlns:a16="http://schemas.microsoft.com/office/drawing/2014/main" xmlns="" id="{1FA938DA-5C82-FF42-ABA2-CD258D46DB73}"/>
              </a:ext>
            </a:extLst>
          </p:cNvPr>
          <p:cNvSpPr txBox="1"/>
          <p:nvPr/>
        </p:nvSpPr>
        <p:spPr>
          <a:xfrm>
            <a:off x="4237188" y="2591548"/>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10" name="TextBox 9">
            <a:extLst>
              <a:ext uri="{FF2B5EF4-FFF2-40B4-BE49-F238E27FC236}">
                <a16:creationId xmlns:a16="http://schemas.microsoft.com/office/drawing/2014/main" xmlns="" id="{20576F11-E1F2-674D-88AD-50B259C0E4EB}"/>
              </a:ext>
            </a:extLst>
          </p:cNvPr>
          <p:cNvSpPr txBox="1"/>
          <p:nvPr/>
        </p:nvSpPr>
        <p:spPr>
          <a:xfrm>
            <a:off x="4387093" y="3112032"/>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1" name="TextBox 10">
            <a:extLst>
              <a:ext uri="{FF2B5EF4-FFF2-40B4-BE49-F238E27FC236}">
                <a16:creationId xmlns:a16="http://schemas.microsoft.com/office/drawing/2014/main" xmlns="" id="{D1996995-A6D4-C44D-92E9-405AB202539D}"/>
              </a:ext>
            </a:extLst>
          </p:cNvPr>
          <p:cNvSpPr txBox="1"/>
          <p:nvPr/>
        </p:nvSpPr>
        <p:spPr>
          <a:xfrm>
            <a:off x="5514218" y="2447183"/>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12" name="TextBox 11">
            <a:extLst>
              <a:ext uri="{FF2B5EF4-FFF2-40B4-BE49-F238E27FC236}">
                <a16:creationId xmlns:a16="http://schemas.microsoft.com/office/drawing/2014/main" xmlns="" id="{4DD54A16-5A73-0A4E-B0C3-B52BBB3B0B37}"/>
              </a:ext>
            </a:extLst>
          </p:cNvPr>
          <p:cNvSpPr txBox="1"/>
          <p:nvPr/>
        </p:nvSpPr>
        <p:spPr>
          <a:xfrm>
            <a:off x="3980554" y="2309248"/>
            <a:ext cx="612688" cy="1323439"/>
          </a:xfrm>
          <a:prstGeom prst="rect">
            <a:avLst/>
          </a:prstGeom>
          <a:noFill/>
        </p:spPr>
        <p:txBody>
          <a:bodyPr wrap="square" rtlCol="0">
            <a:spAutoFit/>
          </a:bodyPr>
          <a:lstStyle/>
          <a:p>
            <a:r>
              <a:rPr lang="en-GB" sz="8000" dirty="0">
                <a:solidFill>
                  <a:srgbClr val="5E5E5E"/>
                </a:solidFill>
              </a:rPr>
              <a:t>(</a:t>
            </a:r>
          </a:p>
        </p:txBody>
      </p:sp>
      <p:sp>
        <p:nvSpPr>
          <p:cNvPr id="13" name="TextBox 12">
            <a:extLst>
              <a:ext uri="{FF2B5EF4-FFF2-40B4-BE49-F238E27FC236}">
                <a16:creationId xmlns:a16="http://schemas.microsoft.com/office/drawing/2014/main" xmlns="" id="{244B551C-223C-2A40-9DDE-4D3900582657}"/>
              </a:ext>
            </a:extLst>
          </p:cNvPr>
          <p:cNvSpPr txBox="1"/>
          <p:nvPr/>
        </p:nvSpPr>
        <p:spPr>
          <a:xfrm>
            <a:off x="5145901" y="2309248"/>
            <a:ext cx="612688" cy="1323439"/>
          </a:xfrm>
          <a:prstGeom prst="rect">
            <a:avLst/>
          </a:prstGeom>
          <a:noFill/>
        </p:spPr>
        <p:txBody>
          <a:bodyPr wrap="square" rtlCol="0">
            <a:spAutoFit/>
          </a:bodyPr>
          <a:lstStyle/>
          <a:p>
            <a:r>
              <a:rPr lang="en-GB" sz="8000" dirty="0">
                <a:solidFill>
                  <a:srgbClr val="5E5E5E"/>
                </a:solidFill>
              </a:rPr>
              <a:t>)</a:t>
            </a:r>
          </a:p>
        </p:txBody>
      </p:sp>
      <p:cxnSp>
        <p:nvCxnSpPr>
          <p:cNvPr id="14" name="Straight Connector 13">
            <a:extLst>
              <a:ext uri="{FF2B5EF4-FFF2-40B4-BE49-F238E27FC236}">
                <a16:creationId xmlns:a16="http://schemas.microsoft.com/office/drawing/2014/main" xmlns="" id="{1F35BA6A-5DBC-2949-BFF8-ECB49583A5A0}"/>
              </a:ext>
            </a:extLst>
          </p:cNvPr>
          <p:cNvCxnSpPr/>
          <p:nvPr/>
        </p:nvCxnSpPr>
        <p:spPr>
          <a:xfrm>
            <a:off x="4317894" y="3070365"/>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6CD5DD1B-0412-4640-8287-93770C409408}"/>
              </a:ext>
            </a:extLst>
          </p:cNvPr>
          <p:cNvSpPr txBox="1"/>
          <p:nvPr/>
        </p:nvSpPr>
        <p:spPr>
          <a:xfrm>
            <a:off x="6709758" y="2591548"/>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xmlns="" id="{9621497C-4F8E-F444-B0DA-109BC89730EA}"/>
              </a:ext>
            </a:extLst>
          </p:cNvPr>
          <p:cNvSpPr txBox="1"/>
          <p:nvPr/>
        </p:nvSpPr>
        <p:spPr>
          <a:xfrm>
            <a:off x="6851913" y="3112032"/>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8" name="TextBox 17">
            <a:extLst>
              <a:ext uri="{FF2B5EF4-FFF2-40B4-BE49-F238E27FC236}">
                <a16:creationId xmlns:a16="http://schemas.microsoft.com/office/drawing/2014/main" xmlns="" id="{399F75F8-AA27-D042-A434-7B342E5B4113}"/>
              </a:ext>
            </a:extLst>
          </p:cNvPr>
          <p:cNvSpPr txBox="1"/>
          <p:nvPr/>
        </p:nvSpPr>
        <p:spPr>
          <a:xfrm>
            <a:off x="7986787" y="2447183"/>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1</a:t>
            </a:r>
          </a:p>
        </p:txBody>
      </p:sp>
      <p:sp>
        <p:nvSpPr>
          <p:cNvPr id="19" name="TextBox 18">
            <a:extLst>
              <a:ext uri="{FF2B5EF4-FFF2-40B4-BE49-F238E27FC236}">
                <a16:creationId xmlns:a16="http://schemas.microsoft.com/office/drawing/2014/main" xmlns="" id="{D7E01D01-0210-4C4A-BAD7-1C3AA80A339F}"/>
              </a:ext>
            </a:extLst>
          </p:cNvPr>
          <p:cNvSpPr txBox="1"/>
          <p:nvPr/>
        </p:nvSpPr>
        <p:spPr>
          <a:xfrm>
            <a:off x="6453123" y="2309248"/>
            <a:ext cx="612688" cy="1323439"/>
          </a:xfrm>
          <a:prstGeom prst="rect">
            <a:avLst/>
          </a:prstGeom>
          <a:noFill/>
        </p:spPr>
        <p:txBody>
          <a:bodyPr wrap="square" rtlCol="0">
            <a:spAutoFit/>
          </a:bodyPr>
          <a:lstStyle/>
          <a:p>
            <a:r>
              <a:rPr lang="en-GB" sz="8000" dirty="0">
                <a:solidFill>
                  <a:srgbClr val="5E5E5E"/>
                </a:solidFill>
              </a:rPr>
              <a:t>(</a:t>
            </a:r>
          </a:p>
        </p:txBody>
      </p:sp>
      <p:sp>
        <p:nvSpPr>
          <p:cNvPr id="20" name="TextBox 19">
            <a:extLst>
              <a:ext uri="{FF2B5EF4-FFF2-40B4-BE49-F238E27FC236}">
                <a16:creationId xmlns:a16="http://schemas.microsoft.com/office/drawing/2014/main" xmlns="" id="{6DE594CB-7A90-2441-BF94-69422663DF3B}"/>
              </a:ext>
            </a:extLst>
          </p:cNvPr>
          <p:cNvSpPr txBox="1"/>
          <p:nvPr/>
        </p:nvSpPr>
        <p:spPr>
          <a:xfrm>
            <a:off x="7618470" y="2309248"/>
            <a:ext cx="612688" cy="1323439"/>
          </a:xfrm>
          <a:prstGeom prst="rect">
            <a:avLst/>
          </a:prstGeom>
          <a:noFill/>
        </p:spPr>
        <p:txBody>
          <a:bodyPr wrap="square" rtlCol="0">
            <a:spAutoFit/>
          </a:bodyPr>
          <a:lstStyle/>
          <a:p>
            <a:r>
              <a:rPr lang="en-GB" sz="8000" dirty="0">
                <a:solidFill>
                  <a:srgbClr val="5E5E5E"/>
                </a:solidFill>
              </a:rPr>
              <a:t>)</a:t>
            </a:r>
          </a:p>
        </p:txBody>
      </p:sp>
      <p:cxnSp>
        <p:nvCxnSpPr>
          <p:cNvPr id="21" name="Straight Connector 20">
            <a:extLst>
              <a:ext uri="{FF2B5EF4-FFF2-40B4-BE49-F238E27FC236}">
                <a16:creationId xmlns:a16="http://schemas.microsoft.com/office/drawing/2014/main" xmlns="" id="{A42D1B48-EB2A-3E49-9A12-AA280B58E523}"/>
              </a:ext>
            </a:extLst>
          </p:cNvPr>
          <p:cNvCxnSpPr/>
          <p:nvPr/>
        </p:nvCxnSpPr>
        <p:spPr>
          <a:xfrm>
            <a:off x="6798212" y="3070365"/>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3F9D14FE-E1E8-B24B-84CD-D47C23ECC92D}"/>
              </a:ext>
            </a:extLst>
          </p:cNvPr>
          <p:cNvSpPr txBox="1"/>
          <p:nvPr/>
        </p:nvSpPr>
        <p:spPr>
          <a:xfrm>
            <a:off x="5801432" y="2813045"/>
            <a:ext cx="893508" cy="400110"/>
          </a:xfrm>
          <a:prstGeom prst="rect">
            <a:avLst/>
          </a:prstGeom>
          <a:noFill/>
        </p:spPr>
        <p:txBody>
          <a:bodyPr wrap="square" rtlCol="0">
            <a:spAutoFit/>
          </a:bodyPr>
          <a:lstStyle/>
          <a:p>
            <a:r>
              <a:rPr lang="en-GB" sz="2000" dirty="0">
                <a:solidFill>
                  <a:srgbClr val="5E5E5E"/>
                </a:solidFill>
              </a:rPr>
              <a:t>= 50</a:t>
            </a:r>
            <a:endParaRPr lang="en-GB" sz="2000" i="1" dirty="0">
              <a:solidFill>
                <a:srgbClr val="5E5E5E"/>
              </a:solidFill>
              <a:cs typeface="Times New Roman" panose="02020603050405020304" pitchFamily="18" charset="0"/>
            </a:endParaRPr>
          </a:p>
        </p:txBody>
      </p:sp>
      <p:sp>
        <p:nvSpPr>
          <p:cNvPr id="24" name="TextBox 23">
            <a:extLst>
              <a:ext uri="{FF2B5EF4-FFF2-40B4-BE49-F238E27FC236}">
                <a16:creationId xmlns:a16="http://schemas.microsoft.com/office/drawing/2014/main" xmlns="" id="{FD212EF7-0C2A-234D-B4F1-9EE7D5DB0FC9}"/>
              </a:ext>
            </a:extLst>
          </p:cNvPr>
          <p:cNvSpPr txBox="1"/>
          <p:nvPr/>
        </p:nvSpPr>
        <p:spPr>
          <a:xfrm>
            <a:off x="8439237" y="2813045"/>
            <a:ext cx="1455549" cy="400110"/>
          </a:xfrm>
          <a:prstGeom prst="rect">
            <a:avLst/>
          </a:prstGeom>
          <a:noFill/>
        </p:spPr>
        <p:txBody>
          <a:bodyPr wrap="square" rtlCol="0">
            <a:spAutoFit/>
          </a:bodyPr>
          <a:lstStyle/>
          <a:p>
            <a:r>
              <a:rPr lang="en-GB" sz="2000" dirty="0">
                <a:solidFill>
                  <a:srgbClr val="5E5E5E"/>
                </a:solidFill>
              </a:rPr>
              <a:t>= £51.00</a:t>
            </a:r>
            <a:endParaRPr lang="en-GB" sz="2000" i="1" dirty="0">
              <a:solidFill>
                <a:srgbClr val="5E5E5E"/>
              </a:solidFill>
              <a:cs typeface="Times New Roman" panose="02020603050405020304" pitchFamily="18" charset="0"/>
            </a:endParaRPr>
          </a:p>
        </p:txBody>
      </p:sp>
      <p:sp>
        <p:nvSpPr>
          <p:cNvPr id="40" name="TextBox 39">
            <a:extLst>
              <a:ext uri="{FF2B5EF4-FFF2-40B4-BE49-F238E27FC236}">
                <a16:creationId xmlns:a16="http://schemas.microsoft.com/office/drawing/2014/main" xmlns="" id="{744116D9-03D8-4E43-8BD2-777E34037441}"/>
              </a:ext>
            </a:extLst>
          </p:cNvPr>
          <p:cNvSpPr txBox="1"/>
          <p:nvPr/>
        </p:nvSpPr>
        <p:spPr>
          <a:xfrm>
            <a:off x="807203" y="4657339"/>
            <a:ext cx="3757580" cy="400110"/>
          </a:xfrm>
          <a:prstGeom prst="rect">
            <a:avLst/>
          </a:prstGeom>
          <a:noFill/>
        </p:spPr>
        <p:txBody>
          <a:bodyPr wrap="square" rtlCol="0">
            <a:spAutoFit/>
          </a:bodyPr>
          <a:lstStyle/>
          <a:p>
            <a:r>
              <a:rPr lang="en-GB" sz="2000" dirty="0">
                <a:solidFill>
                  <a:srgbClr val="5E5E5E"/>
                </a:solidFill>
              </a:rPr>
              <a:t>Balance after 2 months = </a:t>
            </a:r>
            <a:r>
              <a:rPr lang="en-GB" sz="2000" i="1" dirty="0">
                <a:solidFill>
                  <a:srgbClr val="5E5E5E"/>
                </a:solidFill>
                <a:cs typeface="Times New Roman" panose="02020603050405020304" pitchFamily="18" charset="0"/>
              </a:rPr>
              <a:t>P</a:t>
            </a:r>
          </a:p>
        </p:txBody>
      </p:sp>
      <p:sp>
        <p:nvSpPr>
          <p:cNvPr id="41" name="TextBox 40">
            <a:extLst>
              <a:ext uri="{FF2B5EF4-FFF2-40B4-BE49-F238E27FC236}">
                <a16:creationId xmlns:a16="http://schemas.microsoft.com/office/drawing/2014/main" xmlns="" id="{BFBC0824-4BE3-DD47-AD80-2AB0973B7D65}"/>
              </a:ext>
            </a:extLst>
          </p:cNvPr>
          <p:cNvSpPr txBox="1"/>
          <p:nvPr/>
        </p:nvSpPr>
        <p:spPr>
          <a:xfrm>
            <a:off x="4237188" y="4397097"/>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42" name="TextBox 41">
            <a:extLst>
              <a:ext uri="{FF2B5EF4-FFF2-40B4-BE49-F238E27FC236}">
                <a16:creationId xmlns:a16="http://schemas.microsoft.com/office/drawing/2014/main" xmlns="" id="{0CDA1DD4-D5CE-A947-B70F-612A4628AAB5}"/>
              </a:ext>
            </a:extLst>
          </p:cNvPr>
          <p:cNvSpPr txBox="1"/>
          <p:nvPr/>
        </p:nvSpPr>
        <p:spPr>
          <a:xfrm>
            <a:off x="4379344" y="4917581"/>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43" name="TextBox 42">
            <a:extLst>
              <a:ext uri="{FF2B5EF4-FFF2-40B4-BE49-F238E27FC236}">
                <a16:creationId xmlns:a16="http://schemas.microsoft.com/office/drawing/2014/main" xmlns="" id="{0C9D8F3E-7469-1248-8571-BB0DA40B7358}"/>
              </a:ext>
            </a:extLst>
          </p:cNvPr>
          <p:cNvSpPr txBox="1"/>
          <p:nvPr/>
        </p:nvSpPr>
        <p:spPr>
          <a:xfrm>
            <a:off x="5514218" y="4252732"/>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44" name="TextBox 43">
            <a:extLst>
              <a:ext uri="{FF2B5EF4-FFF2-40B4-BE49-F238E27FC236}">
                <a16:creationId xmlns:a16="http://schemas.microsoft.com/office/drawing/2014/main" xmlns="" id="{221904A4-77B2-2846-A5AD-1139B72204FE}"/>
              </a:ext>
            </a:extLst>
          </p:cNvPr>
          <p:cNvSpPr txBox="1"/>
          <p:nvPr/>
        </p:nvSpPr>
        <p:spPr>
          <a:xfrm>
            <a:off x="3980554" y="4114797"/>
            <a:ext cx="612688" cy="1323439"/>
          </a:xfrm>
          <a:prstGeom prst="rect">
            <a:avLst/>
          </a:prstGeom>
          <a:noFill/>
        </p:spPr>
        <p:txBody>
          <a:bodyPr wrap="square" rtlCol="0">
            <a:spAutoFit/>
          </a:bodyPr>
          <a:lstStyle/>
          <a:p>
            <a:r>
              <a:rPr lang="en-GB" sz="8000" dirty="0">
                <a:solidFill>
                  <a:srgbClr val="5E5E5E"/>
                </a:solidFill>
              </a:rPr>
              <a:t>(</a:t>
            </a:r>
          </a:p>
        </p:txBody>
      </p:sp>
      <p:sp>
        <p:nvSpPr>
          <p:cNvPr id="45" name="TextBox 44">
            <a:extLst>
              <a:ext uri="{FF2B5EF4-FFF2-40B4-BE49-F238E27FC236}">
                <a16:creationId xmlns:a16="http://schemas.microsoft.com/office/drawing/2014/main" xmlns="" id="{A910454E-3CF2-7F4F-89FD-1345982A2454}"/>
              </a:ext>
            </a:extLst>
          </p:cNvPr>
          <p:cNvSpPr txBox="1"/>
          <p:nvPr/>
        </p:nvSpPr>
        <p:spPr>
          <a:xfrm>
            <a:off x="5145901" y="4114797"/>
            <a:ext cx="612688" cy="1323439"/>
          </a:xfrm>
          <a:prstGeom prst="rect">
            <a:avLst/>
          </a:prstGeom>
          <a:noFill/>
        </p:spPr>
        <p:txBody>
          <a:bodyPr wrap="square" rtlCol="0">
            <a:spAutoFit/>
          </a:bodyPr>
          <a:lstStyle/>
          <a:p>
            <a:r>
              <a:rPr lang="en-GB" sz="8000" dirty="0">
                <a:solidFill>
                  <a:srgbClr val="5E5E5E"/>
                </a:solidFill>
              </a:rPr>
              <a:t>)</a:t>
            </a:r>
          </a:p>
        </p:txBody>
      </p:sp>
      <p:cxnSp>
        <p:nvCxnSpPr>
          <p:cNvPr id="46" name="Straight Connector 45">
            <a:extLst>
              <a:ext uri="{FF2B5EF4-FFF2-40B4-BE49-F238E27FC236}">
                <a16:creationId xmlns:a16="http://schemas.microsoft.com/office/drawing/2014/main" xmlns="" id="{A3F892FB-3049-2342-9BE7-27E683A2EBAA}"/>
              </a:ext>
            </a:extLst>
          </p:cNvPr>
          <p:cNvCxnSpPr/>
          <p:nvPr/>
        </p:nvCxnSpPr>
        <p:spPr>
          <a:xfrm>
            <a:off x="4317894" y="4875914"/>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E50C5529-DE1A-2B4A-B153-5E500509E6C9}"/>
              </a:ext>
            </a:extLst>
          </p:cNvPr>
          <p:cNvSpPr txBox="1"/>
          <p:nvPr/>
        </p:nvSpPr>
        <p:spPr>
          <a:xfrm>
            <a:off x="6709758" y="4397097"/>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2</a:t>
            </a:r>
          </a:p>
        </p:txBody>
      </p:sp>
      <p:sp>
        <p:nvSpPr>
          <p:cNvPr id="48" name="TextBox 47">
            <a:extLst>
              <a:ext uri="{FF2B5EF4-FFF2-40B4-BE49-F238E27FC236}">
                <a16:creationId xmlns:a16="http://schemas.microsoft.com/office/drawing/2014/main" xmlns="" id="{FFF44B6A-CD50-4841-8AD1-F77F9AED5868}"/>
              </a:ext>
            </a:extLst>
          </p:cNvPr>
          <p:cNvSpPr txBox="1"/>
          <p:nvPr/>
        </p:nvSpPr>
        <p:spPr>
          <a:xfrm>
            <a:off x="6851913" y="4917581"/>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49" name="TextBox 48">
            <a:extLst>
              <a:ext uri="{FF2B5EF4-FFF2-40B4-BE49-F238E27FC236}">
                <a16:creationId xmlns:a16="http://schemas.microsoft.com/office/drawing/2014/main" xmlns="" id="{B5B0A952-3768-1149-A922-24866C869D75}"/>
              </a:ext>
            </a:extLst>
          </p:cNvPr>
          <p:cNvSpPr txBox="1"/>
          <p:nvPr/>
        </p:nvSpPr>
        <p:spPr>
          <a:xfrm>
            <a:off x="7986787" y="4252732"/>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xmlns="" id="{F98922F6-B0E5-194D-BEF1-81763E1BF18C}"/>
              </a:ext>
            </a:extLst>
          </p:cNvPr>
          <p:cNvSpPr txBox="1"/>
          <p:nvPr/>
        </p:nvSpPr>
        <p:spPr>
          <a:xfrm>
            <a:off x="6453123" y="4114797"/>
            <a:ext cx="612688" cy="1323439"/>
          </a:xfrm>
          <a:prstGeom prst="rect">
            <a:avLst/>
          </a:prstGeom>
          <a:noFill/>
        </p:spPr>
        <p:txBody>
          <a:bodyPr wrap="square" rtlCol="0">
            <a:spAutoFit/>
          </a:bodyPr>
          <a:lstStyle/>
          <a:p>
            <a:r>
              <a:rPr lang="en-GB" sz="8000" dirty="0">
                <a:solidFill>
                  <a:srgbClr val="5E5E5E"/>
                </a:solidFill>
              </a:rPr>
              <a:t>(</a:t>
            </a:r>
          </a:p>
        </p:txBody>
      </p:sp>
      <p:sp>
        <p:nvSpPr>
          <p:cNvPr id="51" name="TextBox 50">
            <a:extLst>
              <a:ext uri="{FF2B5EF4-FFF2-40B4-BE49-F238E27FC236}">
                <a16:creationId xmlns:a16="http://schemas.microsoft.com/office/drawing/2014/main" xmlns="" id="{2852A616-D56E-A141-B39A-B7F21AEF2D74}"/>
              </a:ext>
            </a:extLst>
          </p:cNvPr>
          <p:cNvSpPr txBox="1"/>
          <p:nvPr/>
        </p:nvSpPr>
        <p:spPr>
          <a:xfrm>
            <a:off x="7618470" y="4114797"/>
            <a:ext cx="612688" cy="1323439"/>
          </a:xfrm>
          <a:prstGeom prst="rect">
            <a:avLst/>
          </a:prstGeom>
          <a:noFill/>
        </p:spPr>
        <p:txBody>
          <a:bodyPr wrap="square" rtlCol="0">
            <a:spAutoFit/>
          </a:bodyPr>
          <a:lstStyle/>
          <a:p>
            <a:r>
              <a:rPr lang="en-GB" sz="8000" dirty="0">
                <a:solidFill>
                  <a:srgbClr val="5E5E5E"/>
                </a:solidFill>
              </a:rPr>
              <a:t>)</a:t>
            </a:r>
          </a:p>
        </p:txBody>
      </p:sp>
      <p:cxnSp>
        <p:nvCxnSpPr>
          <p:cNvPr id="52" name="Straight Connector 51">
            <a:extLst>
              <a:ext uri="{FF2B5EF4-FFF2-40B4-BE49-F238E27FC236}">
                <a16:creationId xmlns:a16="http://schemas.microsoft.com/office/drawing/2014/main" xmlns="" id="{38410A78-B871-B240-A6E8-FAA8F090A1FD}"/>
              </a:ext>
            </a:extLst>
          </p:cNvPr>
          <p:cNvCxnSpPr/>
          <p:nvPr/>
        </p:nvCxnSpPr>
        <p:spPr>
          <a:xfrm>
            <a:off x="6782714" y="4875914"/>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F297F84-BD4A-B64D-8FE0-987F0ECAF5DE}"/>
              </a:ext>
            </a:extLst>
          </p:cNvPr>
          <p:cNvSpPr txBox="1"/>
          <p:nvPr/>
        </p:nvSpPr>
        <p:spPr>
          <a:xfrm>
            <a:off x="5801432" y="4618594"/>
            <a:ext cx="893508" cy="400110"/>
          </a:xfrm>
          <a:prstGeom prst="rect">
            <a:avLst/>
          </a:prstGeom>
          <a:noFill/>
        </p:spPr>
        <p:txBody>
          <a:bodyPr wrap="square" rtlCol="0">
            <a:spAutoFit/>
          </a:bodyPr>
          <a:lstStyle/>
          <a:p>
            <a:r>
              <a:rPr lang="en-GB" sz="2000" dirty="0">
                <a:solidFill>
                  <a:srgbClr val="5E5E5E"/>
                </a:solidFill>
              </a:rPr>
              <a:t>= 50</a:t>
            </a:r>
            <a:endParaRPr lang="en-GB" sz="2000" i="1" dirty="0">
              <a:solidFill>
                <a:srgbClr val="5E5E5E"/>
              </a:solidFill>
              <a:cs typeface="Times New Roman" panose="02020603050405020304" pitchFamily="18" charset="0"/>
            </a:endParaRPr>
          </a:p>
        </p:txBody>
      </p:sp>
      <p:sp>
        <p:nvSpPr>
          <p:cNvPr id="54" name="TextBox 53">
            <a:extLst>
              <a:ext uri="{FF2B5EF4-FFF2-40B4-BE49-F238E27FC236}">
                <a16:creationId xmlns:a16="http://schemas.microsoft.com/office/drawing/2014/main" xmlns="" id="{40485177-FEAE-8F48-9EC0-18BA93D9AD47}"/>
              </a:ext>
            </a:extLst>
          </p:cNvPr>
          <p:cNvSpPr txBox="1"/>
          <p:nvPr/>
        </p:nvSpPr>
        <p:spPr>
          <a:xfrm>
            <a:off x="8439237" y="4618594"/>
            <a:ext cx="1455549" cy="400110"/>
          </a:xfrm>
          <a:prstGeom prst="rect">
            <a:avLst/>
          </a:prstGeom>
          <a:noFill/>
        </p:spPr>
        <p:txBody>
          <a:bodyPr wrap="square" rtlCol="0">
            <a:spAutoFit/>
          </a:bodyPr>
          <a:lstStyle/>
          <a:p>
            <a:r>
              <a:rPr lang="en-GB" sz="2000" dirty="0">
                <a:solidFill>
                  <a:srgbClr val="5E5E5E"/>
                </a:solidFill>
              </a:rPr>
              <a:t>= £51.02</a:t>
            </a:r>
            <a:endParaRPr lang="en-GB" sz="2000" i="1" dirty="0">
              <a:solidFill>
                <a:srgbClr val="5E5E5E"/>
              </a:solidFill>
              <a:cs typeface="Times New Roman" panose="02020603050405020304" pitchFamily="18" charset="0"/>
            </a:endParaRPr>
          </a:p>
        </p:txBody>
      </p:sp>
      <p:pic>
        <p:nvPicPr>
          <p:cNvPr id="35" name="Picture 34">
            <a:extLst>
              <a:ext uri="{FF2B5EF4-FFF2-40B4-BE49-F238E27FC236}">
                <a16:creationId xmlns:a16="http://schemas.microsoft.com/office/drawing/2014/main" xmlns="" id="{1FBCA96C-97A1-9A41-8BA8-D7AED7B52800}"/>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121337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838200" y="365125"/>
            <a:ext cx="8314190" cy="1547565"/>
          </a:xfrm>
        </p:spPr>
        <p:txBody>
          <a:bodyPr>
            <a:normAutofit/>
          </a:bodyPr>
          <a:lstStyle/>
          <a:p>
            <a:r>
              <a:rPr lang="en-GB" dirty="0"/>
              <a:t>Task 2: bank accounts </a:t>
            </a:r>
            <a:br>
              <a:rPr lang="en-GB" dirty="0"/>
            </a:br>
            <a:r>
              <a:rPr lang="en-GB" sz="2400" i="0" cap="all" dirty="0">
                <a:solidFill>
                  <a:srgbClr val="5E5E5E"/>
                </a:solidFill>
                <a:latin typeface="Arial" panose="020B0604020202020204" pitchFamily="34" charset="0"/>
                <a:cs typeface="Arial" panose="020B0604020202020204" pitchFamily="34" charset="0"/>
              </a:rPr>
              <a:t>Answer to a and b – arithmetic approach</a:t>
            </a:r>
          </a:p>
        </p:txBody>
      </p:sp>
      <p:sp>
        <p:nvSpPr>
          <p:cNvPr id="8" name="Content Placeholder 2">
            <a:extLst>
              <a:ext uri="{FF2B5EF4-FFF2-40B4-BE49-F238E27FC236}">
                <a16:creationId xmlns:a16="http://schemas.microsoft.com/office/drawing/2014/main" xmlns="" id="{69EEEDD1-689D-BA4E-96F6-B3A39468512E}"/>
              </a:ext>
            </a:extLst>
          </p:cNvPr>
          <p:cNvSpPr>
            <a:spLocks noGrp="1"/>
          </p:cNvSpPr>
          <p:nvPr>
            <p:ph idx="1"/>
          </p:nvPr>
        </p:nvSpPr>
        <p:spPr>
          <a:xfrm>
            <a:off x="838199" y="2139193"/>
            <a:ext cx="10080357" cy="4053550"/>
          </a:xfrm>
        </p:spPr>
        <p:txBody>
          <a:bodyPr>
            <a:normAutofit/>
          </a:bodyPr>
          <a:lstStyle/>
          <a:p>
            <a:pPr marL="0" indent="0">
              <a:lnSpc>
                <a:spcPct val="100000"/>
              </a:lnSpc>
              <a:buNone/>
              <a:tabLst>
                <a:tab pos="8220075" algn="r"/>
              </a:tabLst>
            </a:pPr>
            <a:r>
              <a:rPr lang="en-GB" dirty="0"/>
              <a:t>Overdraft limit 	£100</a:t>
            </a:r>
          </a:p>
          <a:p>
            <a:pPr marL="0" indent="0">
              <a:lnSpc>
                <a:spcPct val="100000"/>
              </a:lnSpc>
              <a:buNone/>
              <a:tabLst>
                <a:tab pos="8220075" algn="r"/>
              </a:tabLst>
            </a:pPr>
            <a:r>
              <a:rPr lang="en-GB" dirty="0"/>
              <a:t>Current overdraft 	£50.00</a:t>
            </a:r>
          </a:p>
          <a:p>
            <a:pPr marL="0" indent="0">
              <a:lnSpc>
                <a:spcPct val="100000"/>
              </a:lnSpc>
              <a:buNone/>
              <a:tabLst>
                <a:tab pos="8220075" algn="r"/>
              </a:tabLst>
            </a:pPr>
            <a:r>
              <a:rPr lang="en-GB" dirty="0"/>
              <a:t>Overdraft interest rate  	2% per month</a:t>
            </a:r>
          </a:p>
          <a:p>
            <a:pPr marL="0" indent="0">
              <a:lnSpc>
                <a:spcPct val="100000"/>
              </a:lnSpc>
              <a:buNone/>
              <a:tabLst>
                <a:tab pos="8220075" algn="r"/>
              </a:tabLst>
            </a:pPr>
            <a:r>
              <a:rPr lang="en-GB" dirty="0"/>
              <a:t>Current overdraft balance	</a:t>
            </a:r>
            <a:r>
              <a:rPr lang="en-GB" b="1" dirty="0"/>
              <a:t>£50.00</a:t>
            </a:r>
          </a:p>
          <a:p>
            <a:pPr marL="0" indent="0">
              <a:lnSpc>
                <a:spcPct val="100000"/>
              </a:lnSpc>
              <a:buNone/>
              <a:tabLst>
                <a:tab pos="8220075" algn="r"/>
              </a:tabLst>
            </a:pPr>
            <a:r>
              <a:rPr lang="en-GB" dirty="0"/>
              <a:t>Interest charge 2%	£1.00</a:t>
            </a:r>
          </a:p>
          <a:p>
            <a:pPr marL="0" indent="0">
              <a:lnSpc>
                <a:spcPct val="100000"/>
              </a:lnSpc>
              <a:buNone/>
              <a:tabLst>
                <a:tab pos="8220075" algn="r"/>
              </a:tabLst>
            </a:pPr>
            <a:r>
              <a:rPr lang="en-GB" dirty="0"/>
              <a:t>Balance after 1 month 	</a:t>
            </a:r>
            <a:r>
              <a:rPr lang="en-GB" b="1" dirty="0"/>
              <a:t>£51.00</a:t>
            </a:r>
          </a:p>
          <a:p>
            <a:pPr marL="0" indent="0">
              <a:lnSpc>
                <a:spcPct val="100000"/>
              </a:lnSpc>
              <a:buNone/>
              <a:tabLst>
                <a:tab pos="8220075" algn="r"/>
              </a:tabLst>
            </a:pPr>
            <a:r>
              <a:rPr lang="en-GB" dirty="0"/>
              <a:t>Interest charge 2% 	£1.02</a:t>
            </a:r>
          </a:p>
          <a:p>
            <a:pPr marL="0" indent="0">
              <a:lnSpc>
                <a:spcPct val="100000"/>
              </a:lnSpc>
              <a:buNone/>
              <a:tabLst>
                <a:tab pos="8220075" algn="r"/>
              </a:tabLst>
            </a:pPr>
            <a:r>
              <a:rPr lang="en-GB" dirty="0"/>
              <a:t>Balance after 2 months 	</a:t>
            </a:r>
            <a:r>
              <a:rPr lang="en-GB" b="1" dirty="0"/>
              <a:t>£52.02</a:t>
            </a:r>
          </a:p>
        </p:txBody>
      </p:sp>
      <p:pic>
        <p:nvPicPr>
          <p:cNvPr id="7" name="Picture 6">
            <a:extLst>
              <a:ext uri="{FF2B5EF4-FFF2-40B4-BE49-F238E27FC236}">
                <a16:creationId xmlns:a16="http://schemas.microsoft.com/office/drawing/2014/main" xmlns="" id="{0C87EC47-2AEE-C548-85F0-B37111E0918D}"/>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92717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838200" y="365126"/>
            <a:ext cx="8330968" cy="1254618"/>
          </a:xfrm>
        </p:spPr>
        <p:txBody>
          <a:bodyPr/>
          <a:lstStyle/>
          <a:p>
            <a:r>
              <a:rPr lang="en-GB" dirty="0"/>
              <a:t>Task 2: bank accounts</a:t>
            </a:r>
            <a:br>
              <a:rPr lang="en-GB" dirty="0"/>
            </a:br>
            <a:r>
              <a:rPr lang="en-GB" sz="2400" i="0" cap="all" dirty="0">
                <a:solidFill>
                  <a:srgbClr val="5E5E5E"/>
                </a:solidFill>
                <a:latin typeface="Arial" panose="020B0604020202020204" pitchFamily="34" charset="0"/>
                <a:cs typeface="Arial" panose="020B0604020202020204" pitchFamily="34" charset="0"/>
              </a:rPr>
              <a:t>Answer to c</a:t>
            </a:r>
          </a:p>
        </p:txBody>
      </p:sp>
      <p:sp>
        <p:nvSpPr>
          <p:cNvPr id="16" name="TextBox 15">
            <a:extLst>
              <a:ext uri="{FF2B5EF4-FFF2-40B4-BE49-F238E27FC236}">
                <a16:creationId xmlns:a16="http://schemas.microsoft.com/office/drawing/2014/main" xmlns="" id="{50A97430-540E-7742-9C32-7ADF10FF3C9D}"/>
              </a:ext>
            </a:extLst>
          </p:cNvPr>
          <p:cNvSpPr txBox="1"/>
          <p:nvPr/>
        </p:nvSpPr>
        <p:spPr>
          <a:xfrm>
            <a:off x="807203" y="2851790"/>
            <a:ext cx="3757580" cy="400110"/>
          </a:xfrm>
          <a:prstGeom prst="rect">
            <a:avLst/>
          </a:prstGeom>
          <a:noFill/>
        </p:spPr>
        <p:txBody>
          <a:bodyPr wrap="square" rtlCol="0">
            <a:spAutoFit/>
          </a:bodyPr>
          <a:lstStyle/>
          <a:p>
            <a:r>
              <a:rPr lang="en-GB" sz="2000" dirty="0">
                <a:solidFill>
                  <a:srgbClr val="5E5E5E"/>
                </a:solidFill>
              </a:rPr>
              <a:t>Balance after 1 month = </a:t>
            </a:r>
            <a:r>
              <a:rPr lang="en-GB" sz="2000" i="1" dirty="0">
                <a:solidFill>
                  <a:srgbClr val="5E5E5E"/>
                </a:solidFill>
                <a:cs typeface="Times New Roman" panose="02020603050405020304" pitchFamily="18" charset="0"/>
              </a:rPr>
              <a:t>P</a:t>
            </a:r>
          </a:p>
        </p:txBody>
      </p:sp>
      <p:sp>
        <p:nvSpPr>
          <p:cNvPr id="17" name="TextBox 16">
            <a:extLst>
              <a:ext uri="{FF2B5EF4-FFF2-40B4-BE49-F238E27FC236}">
                <a16:creationId xmlns:a16="http://schemas.microsoft.com/office/drawing/2014/main" xmlns="" id="{098070F2-07BB-6341-8633-B919920BBC3B}"/>
              </a:ext>
            </a:extLst>
          </p:cNvPr>
          <p:cNvSpPr txBox="1"/>
          <p:nvPr/>
        </p:nvSpPr>
        <p:spPr>
          <a:xfrm>
            <a:off x="4237188" y="2591548"/>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18" name="TextBox 17">
            <a:extLst>
              <a:ext uri="{FF2B5EF4-FFF2-40B4-BE49-F238E27FC236}">
                <a16:creationId xmlns:a16="http://schemas.microsoft.com/office/drawing/2014/main" xmlns="" id="{C917C790-5635-5344-9F9A-3E34869DCE44}"/>
              </a:ext>
            </a:extLst>
          </p:cNvPr>
          <p:cNvSpPr txBox="1"/>
          <p:nvPr/>
        </p:nvSpPr>
        <p:spPr>
          <a:xfrm>
            <a:off x="4387093" y="3112032"/>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9" name="TextBox 18">
            <a:extLst>
              <a:ext uri="{FF2B5EF4-FFF2-40B4-BE49-F238E27FC236}">
                <a16:creationId xmlns:a16="http://schemas.microsoft.com/office/drawing/2014/main" xmlns="" id="{46CAFFA1-ABC0-3349-9E10-B7DF8A28F000}"/>
              </a:ext>
            </a:extLst>
          </p:cNvPr>
          <p:cNvSpPr txBox="1"/>
          <p:nvPr/>
        </p:nvSpPr>
        <p:spPr>
          <a:xfrm>
            <a:off x="5514218" y="2447183"/>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20" name="TextBox 19">
            <a:extLst>
              <a:ext uri="{FF2B5EF4-FFF2-40B4-BE49-F238E27FC236}">
                <a16:creationId xmlns:a16="http://schemas.microsoft.com/office/drawing/2014/main" xmlns="" id="{B53DB952-69C1-3640-8877-D037E9BF2819}"/>
              </a:ext>
            </a:extLst>
          </p:cNvPr>
          <p:cNvSpPr txBox="1"/>
          <p:nvPr/>
        </p:nvSpPr>
        <p:spPr>
          <a:xfrm>
            <a:off x="3980554" y="2309248"/>
            <a:ext cx="612688" cy="1323439"/>
          </a:xfrm>
          <a:prstGeom prst="rect">
            <a:avLst/>
          </a:prstGeom>
          <a:noFill/>
        </p:spPr>
        <p:txBody>
          <a:bodyPr wrap="square" rtlCol="0">
            <a:spAutoFit/>
          </a:bodyPr>
          <a:lstStyle/>
          <a:p>
            <a:r>
              <a:rPr lang="en-GB" sz="8000" dirty="0">
                <a:solidFill>
                  <a:srgbClr val="5E5E5E"/>
                </a:solidFill>
              </a:rPr>
              <a:t>(</a:t>
            </a:r>
          </a:p>
        </p:txBody>
      </p:sp>
      <p:sp>
        <p:nvSpPr>
          <p:cNvPr id="21" name="TextBox 20">
            <a:extLst>
              <a:ext uri="{FF2B5EF4-FFF2-40B4-BE49-F238E27FC236}">
                <a16:creationId xmlns:a16="http://schemas.microsoft.com/office/drawing/2014/main" xmlns="" id="{022FB4C0-AA96-574C-A40A-39175FEB9A3E}"/>
              </a:ext>
            </a:extLst>
          </p:cNvPr>
          <p:cNvSpPr txBox="1"/>
          <p:nvPr/>
        </p:nvSpPr>
        <p:spPr>
          <a:xfrm>
            <a:off x="5145901" y="2309248"/>
            <a:ext cx="612688" cy="1323439"/>
          </a:xfrm>
          <a:prstGeom prst="rect">
            <a:avLst/>
          </a:prstGeom>
          <a:noFill/>
        </p:spPr>
        <p:txBody>
          <a:bodyPr wrap="square" rtlCol="0">
            <a:spAutoFit/>
          </a:bodyPr>
          <a:lstStyle/>
          <a:p>
            <a:r>
              <a:rPr lang="en-GB" sz="8000" dirty="0">
                <a:solidFill>
                  <a:srgbClr val="5E5E5E"/>
                </a:solidFill>
              </a:rPr>
              <a:t>)</a:t>
            </a:r>
          </a:p>
        </p:txBody>
      </p:sp>
      <p:cxnSp>
        <p:nvCxnSpPr>
          <p:cNvPr id="22" name="Straight Connector 21">
            <a:extLst>
              <a:ext uri="{FF2B5EF4-FFF2-40B4-BE49-F238E27FC236}">
                <a16:creationId xmlns:a16="http://schemas.microsoft.com/office/drawing/2014/main" xmlns="" id="{82965D90-C0AC-6E45-8B69-AECFC31D7977}"/>
              </a:ext>
            </a:extLst>
          </p:cNvPr>
          <p:cNvCxnSpPr/>
          <p:nvPr/>
        </p:nvCxnSpPr>
        <p:spPr>
          <a:xfrm>
            <a:off x="4317894" y="3070365"/>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A96902B7-10D4-F445-A699-9E26344C7D70}"/>
              </a:ext>
            </a:extLst>
          </p:cNvPr>
          <p:cNvSpPr txBox="1"/>
          <p:nvPr/>
        </p:nvSpPr>
        <p:spPr>
          <a:xfrm>
            <a:off x="6709758" y="2591548"/>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2</a:t>
            </a:r>
          </a:p>
        </p:txBody>
      </p:sp>
      <p:sp>
        <p:nvSpPr>
          <p:cNvPr id="24" name="TextBox 23">
            <a:extLst>
              <a:ext uri="{FF2B5EF4-FFF2-40B4-BE49-F238E27FC236}">
                <a16:creationId xmlns:a16="http://schemas.microsoft.com/office/drawing/2014/main" xmlns="" id="{E37FFB47-DA99-FD46-A5AC-A5D8D1EDCE50}"/>
              </a:ext>
            </a:extLst>
          </p:cNvPr>
          <p:cNvSpPr txBox="1"/>
          <p:nvPr/>
        </p:nvSpPr>
        <p:spPr>
          <a:xfrm>
            <a:off x="6851913" y="3112032"/>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25" name="TextBox 24">
            <a:extLst>
              <a:ext uri="{FF2B5EF4-FFF2-40B4-BE49-F238E27FC236}">
                <a16:creationId xmlns:a16="http://schemas.microsoft.com/office/drawing/2014/main" xmlns="" id="{BA29A239-8DDA-784D-BEBA-61C0DE38A92E}"/>
              </a:ext>
            </a:extLst>
          </p:cNvPr>
          <p:cNvSpPr txBox="1"/>
          <p:nvPr/>
        </p:nvSpPr>
        <p:spPr>
          <a:xfrm>
            <a:off x="7986787" y="2447183"/>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12</a:t>
            </a:r>
          </a:p>
        </p:txBody>
      </p:sp>
      <p:sp>
        <p:nvSpPr>
          <p:cNvPr id="26" name="TextBox 25">
            <a:extLst>
              <a:ext uri="{FF2B5EF4-FFF2-40B4-BE49-F238E27FC236}">
                <a16:creationId xmlns:a16="http://schemas.microsoft.com/office/drawing/2014/main" xmlns="" id="{9BAA1BA7-21DA-1443-AE70-442676A564FA}"/>
              </a:ext>
            </a:extLst>
          </p:cNvPr>
          <p:cNvSpPr txBox="1"/>
          <p:nvPr/>
        </p:nvSpPr>
        <p:spPr>
          <a:xfrm>
            <a:off x="6453123" y="2309248"/>
            <a:ext cx="612688" cy="1323439"/>
          </a:xfrm>
          <a:prstGeom prst="rect">
            <a:avLst/>
          </a:prstGeom>
          <a:noFill/>
        </p:spPr>
        <p:txBody>
          <a:bodyPr wrap="square" rtlCol="0">
            <a:spAutoFit/>
          </a:bodyPr>
          <a:lstStyle/>
          <a:p>
            <a:r>
              <a:rPr lang="en-GB" sz="8000" dirty="0">
                <a:solidFill>
                  <a:srgbClr val="5E5E5E"/>
                </a:solidFill>
              </a:rPr>
              <a:t>(</a:t>
            </a:r>
          </a:p>
        </p:txBody>
      </p:sp>
      <p:sp>
        <p:nvSpPr>
          <p:cNvPr id="27" name="TextBox 26">
            <a:extLst>
              <a:ext uri="{FF2B5EF4-FFF2-40B4-BE49-F238E27FC236}">
                <a16:creationId xmlns:a16="http://schemas.microsoft.com/office/drawing/2014/main" xmlns="" id="{0239FB3F-DFF3-314C-A759-A4FABF527204}"/>
              </a:ext>
            </a:extLst>
          </p:cNvPr>
          <p:cNvSpPr txBox="1"/>
          <p:nvPr/>
        </p:nvSpPr>
        <p:spPr>
          <a:xfrm>
            <a:off x="7618470" y="2309248"/>
            <a:ext cx="612688" cy="1323439"/>
          </a:xfrm>
          <a:prstGeom prst="rect">
            <a:avLst/>
          </a:prstGeom>
          <a:noFill/>
        </p:spPr>
        <p:txBody>
          <a:bodyPr wrap="square" rtlCol="0">
            <a:spAutoFit/>
          </a:bodyPr>
          <a:lstStyle/>
          <a:p>
            <a:r>
              <a:rPr lang="en-GB" sz="8000" dirty="0">
                <a:solidFill>
                  <a:srgbClr val="5E5E5E"/>
                </a:solidFill>
              </a:rPr>
              <a:t>)</a:t>
            </a:r>
          </a:p>
        </p:txBody>
      </p:sp>
      <p:cxnSp>
        <p:nvCxnSpPr>
          <p:cNvPr id="28" name="Straight Connector 27">
            <a:extLst>
              <a:ext uri="{FF2B5EF4-FFF2-40B4-BE49-F238E27FC236}">
                <a16:creationId xmlns:a16="http://schemas.microsoft.com/office/drawing/2014/main" xmlns="" id="{D3FC51AB-27D0-5A43-892A-9D6A6349E63E}"/>
              </a:ext>
            </a:extLst>
          </p:cNvPr>
          <p:cNvCxnSpPr/>
          <p:nvPr/>
        </p:nvCxnSpPr>
        <p:spPr>
          <a:xfrm>
            <a:off x="6798212" y="3070365"/>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09D62187-1ECF-154C-9EAC-94BF36F71F4C}"/>
              </a:ext>
            </a:extLst>
          </p:cNvPr>
          <p:cNvSpPr txBox="1"/>
          <p:nvPr/>
        </p:nvSpPr>
        <p:spPr>
          <a:xfrm>
            <a:off x="5801432" y="2813045"/>
            <a:ext cx="893508" cy="400110"/>
          </a:xfrm>
          <a:prstGeom prst="rect">
            <a:avLst/>
          </a:prstGeom>
          <a:noFill/>
        </p:spPr>
        <p:txBody>
          <a:bodyPr wrap="square" rtlCol="0">
            <a:spAutoFit/>
          </a:bodyPr>
          <a:lstStyle/>
          <a:p>
            <a:r>
              <a:rPr lang="en-GB" sz="2000" dirty="0">
                <a:solidFill>
                  <a:srgbClr val="5E5E5E"/>
                </a:solidFill>
              </a:rPr>
              <a:t>= 50</a:t>
            </a:r>
            <a:endParaRPr lang="en-GB" sz="2000" i="1" dirty="0">
              <a:solidFill>
                <a:srgbClr val="5E5E5E"/>
              </a:solidFill>
              <a:cs typeface="Times New Roman" panose="02020603050405020304" pitchFamily="18" charset="0"/>
            </a:endParaRPr>
          </a:p>
        </p:txBody>
      </p:sp>
      <p:sp>
        <p:nvSpPr>
          <p:cNvPr id="30" name="TextBox 29">
            <a:extLst>
              <a:ext uri="{FF2B5EF4-FFF2-40B4-BE49-F238E27FC236}">
                <a16:creationId xmlns:a16="http://schemas.microsoft.com/office/drawing/2014/main" xmlns="" id="{09D49404-DCEF-C445-B42D-AA4855F59BD5}"/>
              </a:ext>
            </a:extLst>
          </p:cNvPr>
          <p:cNvSpPr txBox="1"/>
          <p:nvPr/>
        </p:nvSpPr>
        <p:spPr>
          <a:xfrm>
            <a:off x="8439237" y="2813045"/>
            <a:ext cx="1455549" cy="400110"/>
          </a:xfrm>
          <a:prstGeom prst="rect">
            <a:avLst/>
          </a:prstGeom>
          <a:noFill/>
        </p:spPr>
        <p:txBody>
          <a:bodyPr wrap="square" rtlCol="0">
            <a:spAutoFit/>
          </a:bodyPr>
          <a:lstStyle/>
          <a:p>
            <a:r>
              <a:rPr lang="en-GB" sz="2000" dirty="0">
                <a:solidFill>
                  <a:srgbClr val="5E5E5E"/>
                </a:solidFill>
              </a:rPr>
              <a:t>= £63.41</a:t>
            </a:r>
            <a:endParaRPr lang="en-GB" sz="2000" i="1" dirty="0">
              <a:solidFill>
                <a:srgbClr val="5E5E5E"/>
              </a:solidFill>
              <a:cs typeface="Times New Roman" panose="02020603050405020304" pitchFamily="18" charset="0"/>
            </a:endParaRPr>
          </a:p>
        </p:txBody>
      </p:sp>
      <p:pic>
        <p:nvPicPr>
          <p:cNvPr id="31" name="Picture 30">
            <a:extLst>
              <a:ext uri="{FF2B5EF4-FFF2-40B4-BE49-F238E27FC236}">
                <a16:creationId xmlns:a16="http://schemas.microsoft.com/office/drawing/2014/main" xmlns="" id="{CD70FD66-0EAE-914B-988B-60B1F377AC4C}"/>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62407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B2227-C5CB-D248-8293-0D59CB3684A1}"/>
              </a:ext>
            </a:extLst>
          </p:cNvPr>
          <p:cNvSpPr>
            <a:spLocks noGrp="1"/>
          </p:cNvSpPr>
          <p:nvPr>
            <p:ph type="title"/>
          </p:nvPr>
        </p:nvSpPr>
        <p:spPr>
          <a:xfrm>
            <a:off x="717541" y="466725"/>
            <a:ext cx="9186645" cy="1547565"/>
          </a:xfrm>
        </p:spPr>
        <p:txBody>
          <a:bodyPr>
            <a:normAutofit/>
          </a:bodyPr>
          <a:lstStyle/>
          <a:p>
            <a:r>
              <a:rPr lang="en-GB" dirty="0"/>
              <a:t>Interest costs for any period</a:t>
            </a:r>
          </a:p>
        </p:txBody>
      </p:sp>
      <p:pic>
        <p:nvPicPr>
          <p:cNvPr id="7" name="Picture 6">
            <a:extLst>
              <a:ext uri="{FF2B5EF4-FFF2-40B4-BE49-F238E27FC236}">
                <a16:creationId xmlns:a16="http://schemas.microsoft.com/office/drawing/2014/main" xmlns="" id="{D59C03FF-5271-E545-A1ED-FF30662BA0DA}"/>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24429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Interest per period</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0" y="1825625"/>
            <a:ext cx="10294258" cy="4351338"/>
          </a:xfrm>
        </p:spPr>
        <p:txBody>
          <a:bodyPr>
            <a:normAutofit/>
          </a:bodyPr>
          <a:lstStyle/>
          <a:p>
            <a:pPr marL="0" indent="0">
              <a:lnSpc>
                <a:spcPct val="110000"/>
              </a:lnSpc>
              <a:buNone/>
            </a:pPr>
            <a:r>
              <a:rPr lang="en-GB" dirty="0"/>
              <a:t>In the example used to calculate the interest on the overdraft, the interest used was 2% per month.</a:t>
            </a:r>
          </a:p>
          <a:p>
            <a:pPr marL="0" indent="0">
              <a:lnSpc>
                <a:spcPct val="110000"/>
              </a:lnSpc>
              <a:buNone/>
            </a:pPr>
            <a:r>
              <a:rPr lang="en-GB" dirty="0"/>
              <a:t>Interest rates are always based on a period of time. They are based on days, months, or for one year typically.</a:t>
            </a:r>
          </a:p>
          <a:p>
            <a:pPr marL="0" indent="0">
              <a:lnSpc>
                <a:spcPct val="110000"/>
              </a:lnSpc>
              <a:buNone/>
            </a:pPr>
            <a:r>
              <a:rPr lang="en-GB" dirty="0"/>
              <a:t>It is always important to understand what period of time an interest rate is based on because that will affect the total interest cost paid (for a loan) or earned (for savings).</a:t>
            </a:r>
          </a:p>
          <a:p>
            <a:pPr marL="0" indent="0">
              <a:lnSpc>
                <a:spcPct val="110000"/>
              </a:lnSpc>
              <a:buNone/>
            </a:pPr>
            <a:endParaRPr lang="en-GB" dirty="0"/>
          </a:p>
        </p:txBody>
      </p:sp>
    </p:spTree>
    <p:extLst>
      <p:ext uri="{BB962C8B-B14F-4D97-AF65-F5344CB8AC3E}">
        <p14:creationId xmlns:p14="http://schemas.microsoft.com/office/powerpoint/2010/main" val="145489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0" y="1825625"/>
            <a:ext cx="10294258" cy="4351338"/>
          </a:xfrm>
        </p:spPr>
        <p:txBody>
          <a:bodyPr>
            <a:normAutofit/>
          </a:bodyPr>
          <a:lstStyle/>
          <a:p>
            <a:pPr marL="0" indent="0">
              <a:lnSpc>
                <a:spcPct val="110000"/>
              </a:lnSpc>
              <a:buNone/>
            </a:pPr>
            <a:r>
              <a:rPr lang="en-GB" sz="2000" dirty="0"/>
              <a:t>Joanna is considering getting a loan to pay for a car. She has been quoted for two different types of loan:</a:t>
            </a:r>
          </a:p>
          <a:p>
            <a:pPr>
              <a:lnSpc>
                <a:spcPct val="110000"/>
              </a:lnSpc>
            </a:pPr>
            <a:r>
              <a:rPr lang="en-GB" sz="2000" dirty="0"/>
              <a:t>Loan 1: borrow £1,000 at an </a:t>
            </a:r>
            <a:r>
              <a:rPr lang="en-GB" sz="2000" b="1" dirty="0"/>
              <a:t>annual</a:t>
            </a:r>
            <a:r>
              <a:rPr lang="en-GB" sz="2000" dirty="0"/>
              <a:t> interest cost of 12%</a:t>
            </a:r>
          </a:p>
          <a:p>
            <a:pPr>
              <a:lnSpc>
                <a:spcPct val="110000"/>
              </a:lnSpc>
            </a:pPr>
            <a:r>
              <a:rPr lang="en-GB" sz="2000" dirty="0"/>
              <a:t>Loan 2: borrow £1,000 at a </a:t>
            </a:r>
            <a:r>
              <a:rPr lang="en-GB" sz="2000" b="1" dirty="0"/>
              <a:t>monthly</a:t>
            </a:r>
            <a:r>
              <a:rPr lang="en-GB" sz="2000" dirty="0"/>
              <a:t> interest cost of 1%</a:t>
            </a:r>
          </a:p>
          <a:p>
            <a:pPr marL="0" indent="0">
              <a:lnSpc>
                <a:spcPct val="110000"/>
              </a:lnSpc>
              <a:buNone/>
            </a:pPr>
            <a:endParaRPr lang="en-GB" sz="2000" dirty="0"/>
          </a:p>
          <a:p>
            <a:pPr marL="0" indent="0">
              <a:lnSpc>
                <a:spcPct val="110000"/>
              </a:lnSpc>
              <a:buNone/>
            </a:pPr>
            <a:r>
              <a:rPr lang="en-GB" sz="2000" dirty="0"/>
              <a:t>The loan is going to be outstanding for one year and will be repaid in full at the end of the year (there will be no repayments during the year).</a:t>
            </a:r>
          </a:p>
          <a:p>
            <a:pPr marL="0" indent="0">
              <a:lnSpc>
                <a:spcPct val="110000"/>
              </a:lnSpc>
              <a:buNone/>
            </a:pPr>
            <a:endParaRPr lang="en-GB" sz="2000" dirty="0"/>
          </a:p>
        </p:txBody>
      </p:sp>
    </p:spTree>
    <p:extLst>
      <p:ext uri="{BB962C8B-B14F-4D97-AF65-F5344CB8AC3E}">
        <p14:creationId xmlns:p14="http://schemas.microsoft.com/office/powerpoint/2010/main" val="273327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0" y="1825625"/>
            <a:ext cx="9158207" cy="4351338"/>
          </a:xfrm>
        </p:spPr>
        <p:txBody>
          <a:bodyPr>
            <a:normAutofit/>
          </a:bodyPr>
          <a:lstStyle/>
          <a:p>
            <a:pPr marL="0" indent="0">
              <a:buNone/>
            </a:pPr>
            <a:r>
              <a:rPr lang="en-GB" sz="2000" dirty="0"/>
              <a:t>On the face of it, the two loans look equivalent since 1% per month seems to be equal to 12% per year. But they’re not. Look at the calculations to see why …</a:t>
            </a:r>
          </a:p>
          <a:p>
            <a:pPr marL="0" indent="0">
              <a:buNone/>
            </a:pPr>
            <a:endParaRPr lang="en-GB" sz="2000" dirty="0"/>
          </a:p>
          <a:p>
            <a:pPr marL="0" indent="0">
              <a:buNone/>
            </a:pPr>
            <a:r>
              <a:rPr lang="en-GB" sz="2000" b="1" dirty="0"/>
              <a:t>Loan 1: </a:t>
            </a:r>
            <a:r>
              <a:rPr lang="en-GB" sz="2000" dirty="0"/>
              <a:t>Interest cost = 12% x £1,000 = 0.12 x £1,000 = £120</a:t>
            </a:r>
          </a:p>
          <a:p>
            <a:pPr marL="0" indent="0">
              <a:buNone/>
            </a:pPr>
            <a:endParaRPr lang="en-GB" sz="2000" dirty="0"/>
          </a:p>
          <a:p>
            <a:pPr marL="0" indent="0">
              <a:buNone/>
            </a:pPr>
            <a:r>
              <a:rPr lang="en-GB" sz="2000" dirty="0"/>
              <a:t>This answer assumes that none of the loan is paid back during the 12 months.</a:t>
            </a:r>
          </a:p>
        </p:txBody>
      </p:sp>
    </p:spTree>
    <p:extLst>
      <p:ext uri="{BB962C8B-B14F-4D97-AF65-F5344CB8AC3E}">
        <p14:creationId xmlns:p14="http://schemas.microsoft.com/office/powerpoint/2010/main" val="30424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0" y="1825625"/>
            <a:ext cx="9010973" cy="4351338"/>
          </a:xfrm>
        </p:spPr>
        <p:txBody>
          <a:bodyPr>
            <a:normAutofit fontScale="92500" lnSpcReduction="10000"/>
          </a:bodyPr>
          <a:lstStyle/>
          <a:p>
            <a:pPr marL="0" indent="0">
              <a:buNone/>
            </a:pPr>
            <a:r>
              <a:rPr lang="en-GB" sz="2000" b="1" dirty="0"/>
              <a:t>Loan 2: </a:t>
            </a:r>
            <a:r>
              <a:rPr lang="en-GB" sz="2000" dirty="0"/>
              <a:t>use the compounding formula:</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Where </a:t>
            </a:r>
            <a:r>
              <a:rPr lang="en-GB" sz="2000" i="1" dirty="0"/>
              <a:t>n</a:t>
            </a:r>
            <a:r>
              <a:rPr lang="en-GB" sz="2000" dirty="0"/>
              <a:t> is the number of periods of time compounded, in this case 12 months. And so, the loan balance after 12 months if nothing is paid back will be:</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 interest cost is then £1,126.83 - £1,000 = £126.83</a:t>
            </a:r>
          </a:p>
          <a:p>
            <a:pPr marL="0" indent="0">
              <a:buNone/>
            </a:pPr>
            <a:endParaRPr lang="en-GB" sz="2000" dirty="0"/>
          </a:p>
        </p:txBody>
      </p:sp>
      <p:sp>
        <p:nvSpPr>
          <p:cNvPr id="5" name="TextBox 4">
            <a:extLst>
              <a:ext uri="{FF2B5EF4-FFF2-40B4-BE49-F238E27FC236}">
                <a16:creationId xmlns:a16="http://schemas.microsoft.com/office/drawing/2014/main" xmlns="" id="{D20F01D3-30E1-A74C-9387-3FAA6820BE46}"/>
              </a:ext>
            </a:extLst>
          </p:cNvPr>
          <p:cNvSpPr txBox="1"/>
          <p:nvPr/>
        </p:nvSpPr>
        <p:spPr>
          <a:xfrm>
            <a:off x="807202" y="2479831"/>
            <a:ext cx="4171409" cy="400110"/>
          </a:xfrm>
          <a:prstGeom prst="rect">
            <a:avLst/>
          </a:prstGeom>
          <a:noFill/>
        </p:spPr>
        <p:txBody>
          <a:bodyPr wrap="square" rtlCol="0">
            <a:spAutoFit/>
          </a:bodyPr>
          <a:lstStyle/>
          <a:p>
            <a:r>
              <a:rPr lang="en-GB" sz="2000" dirty="0">
                <a:solidFill>
                  <a:srgbClr val="5E5E5E"/>
                </a:solidFill>
              </a:rPr>
              <a:t>Loan balance after n periods = </a:t>
            </a:r>
            <a:r>
              <a:rPr lang="en-GB" sz="2000" i="1" dirty="0">
                <a:solidFill>
                  <a:srgbClr val="5E5E5E"/>
                </a:solidFill>
              </a:rPr>
              <a:t>P</a:t>
            </a:r>
            <a:endParaRPr lang="en-GB" sz="2000" i="1" dirty="0">
              <a:solidFill>
                <a:srgbClr val="5E5E5E"/>
              </a:solidFill>
              <a:cs typeface="Times New Roman" panose="02020603050405020304" pitchFamily="18" charset="0"/>
            </a:endParaRPr>
          </a:p>
        </p:txBody>
      </p:sp>
      <p:sp>
        <p:nvSpPr>
          <p:cNvPr id="6" name="TextBox 5">
            <a:extLst>
              <a:ext uri="{FF2B5EF4-FFF2-40B4-BE49-F238E27FC236}">
                <a16:creationId xmlns:a16="http://schemas.microsoft.com/office/drawing/2014/main" xmlns="" id="{E6BB0B3B-0B5A-7D4D-B4DA-CFA602F3D3C2}"/>
              </a:ext>
            </a:extLst>
          </p:cNvPr>
          <p:cNvSpPr txBox="1"/>
          <p:nvPr/>
        </p:nvSpPr>
        <p:spPr>
          <a:xfrm>
            <a:off x="4903290" y="2219589"/>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7" name="TextBox 6">
            <a:extLst>
              <a:ext uri="{FF2B5EF4-FFF2-40B4-BE49-F238E27FC236}">
                <a16:creationId xmlns:a16="http://schemas.microsoft.com/office/drawing/2014/main" xmlns="" id="{4DE13330-31D7-2E44-BDE1-F270707EA538}"/>
              </a:ext>
            </a:extLst>
          </p:cNvPr>
          <p:cNvSpPr txBox="1"/>
          <p:nvPr/>
        </p:nvSpPr>
        <p:spPr>
          <a:xfrm>
            <a:off x="5053195" y="2740073"/>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8" name="TextBox 7">
            <a:extLst>
              <a:ext uri="{FF2B5EF4-FFF2-40B4-BE49-F238E27FC236}">
                <a16:creationId xmlns:a16="http://schemas.microsoft.com/office/drawing/2014/main" xmlns="" id="{830FF156-BF6A-2543-B795-D504FB031616}"/>
              </a:ext>
            </a:extLst>
          </p:cNvPr>
          <p:cNvSpPr txBox="1"/>
          <p:nvPr/>
        </p:nvSpPr>
        <p:spPr>
          <a:xfrm>
            <a:off x="6180320" y="2075224"/>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9" name="TextBox 8">
            <a:extLst>
              <a:ext uri="{FF2B5EF4-FFF2-40B4-BE49-F238E27FC236}">
                <a16:creationId xmlns:a16="http://schemas.microsoft.com/office/drawing/2014/main" xmlns="" id="{A618CCC1-2D26-664D-BB4D-52C3E1F27585}"/>
              </a:ext>
            </a:extLst>
          </p:cNvPr>
          <p:cNvSpPr txBox="1"/>
          <p:nvPr/>
        </p:nvSpPr>
        <p:spPr>
          <a:xfrm>
            <a:off x="4646656" y="1937289"/>
            <a:ext cx="612688" cy="1323439"/>
          </a:xfrm>
          <a:prstGeom prst="rect">
            <a:avLst/>
          </a:prstGeom>
          <a:noFill/>
        </p:spPr>
        <p:txBody>
          <a:bodyPr wrap="square" rtlCol="0">
            <a:spAutoFit/>
          </a:bodyPr>
          <a:lstStyle/>
          <a:p>
            <a:r>
              <a:rPr lang="en-GB" sz="8000" dirty="0">
                <a:solidFill>
                  <a:srgbClr val="5E5E5E"/>
                </a:solidFill>
              </a:rPr>
              <a:t>(</a:t>
            </a:r>
          </a:p>
        </p:txBody>
      </p:sp>
      <p:sp>
        <p:nvSpPr>
          <p:cNvPr id="10" name="TextBox 9">
            <a:extLst>
              <a:ext uri="{FF2B5EF4-FFF2-40B4-BE49-F238E27FC236}">
                <a16:creationId xmlns:a16="http://schemas.microsoft.com/office/drawing/2014/main" xmlns="" id="{731CA9F8-2039-8149-8CB7-F9376C98F284}"/>
              </a:ext>
            </a:extLst>
          </p:cNvPr>
          <p:cNvSpPr txBox="1"/>
          <p:nvPr/>
        </p:nvSpPr>
        <p:spPr>
          <a:xfrm>
            <a:off x="5812003" y="1937289"/>
            <a:ext cx="612688" cy="1323439"/>
          </a:xfrm>
          <a:prstGeom prst="rect">
            <a:avLst/>
          </a:prstGeom>
          <a:noFill/>
        </p:spPr>
        <p:txBody>
          <a:bodyPr wrap="square" rtlCol="0">
            <a:spAutoFit/>
          </a:bodyPr>
          <a:lstStyle/>
          <a:p>
            <a:r>
              <a:rPr lang="en-GB" sz="8000" dirty="0">
                <a:solidFill>
                  <a:srgbClr val="5E5E5E"/>
                </a:solidFill>
              </a:rPr>
              <a:t>)</a:t>
            </a:r>
          </a:p>
        </p:txBody>
      </p:sp>
      <p:cxnSp>
        <p:nvCxnSpPr>
          <p:cNvPr id="11" name="Straight Connector 10">
            <a:extLst>
              <a:ext uri="{FF2B5EF4-FFF2-40B4-BE49-F238E27FC236}">
                <a16:creationId xmlns:a16="http://schemas.microsoft.com/office/drawing/2014/main" xmlns="" id="{BFDC25DF-FE3F-AE4D-BBD8-BDBFF70D3441}"/>
              </a:ext>
            </a:extLst>
          </p:cNvPr>
          <p:cNvCxnSpPr/>
          <p:nvPr/>
        </p:nvCxnSpPr>
        <p:spPr>
          <a:xfrm>
            <a:off x="4983996" y="2698406"/>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5A4E2790-C488-064C-8BD8-5FCC401B52E0}"/>
              </a:ext>
            </a:extLst>
          </p:cNvPr>
          <p:cNvSpPr txBox="1"/>
          <p:nvPr/>
        </p:nvSpPr>
        <p:spPr>
          <a:xfrm>
            <a:off x="807202" y="4750333"/>
            <a:ext cx="4171409" cy="400110"/>
          </a:xfrm>
          <a:prstGeom prst="rect">
            <a:avLst/>
          </a:prstGeom>
          <a:noFill/>
        </p:spPr>
        <p:txBody>
          <a:bodyPr wrap="square" rtlCol="0">
            <a:spAutoFit/>
          </a:bodyPr>
          <a:lstStyle/>
          <a:p>
            <a:r>
              <a:rPr lang="en-GB" sz="2000" dirty="0">
                <a:solidFill>
                  <a:srgbClr val="5E5E5E"/>
                </a:solidFill>
              </a:rPr>
              <a:t>1000</a:t>
            </a:r>
            <a:endParaRPr lang="en-GB" sz="2000" i="1" dirty="0">
              <a:solidFill>
                <a:srgbClr val="5E5E5E"/>
              </a:solidFill>
              <a:cs typeface="Times New Roman" panose="02020603050405020304" pitchFamily="18" charset="0"/>
            </a:endParaRPr>
          </a:p>
        </p:txBody>
      </p:sp>
      <p:sp>
        <p:nvSpPr>
          <p:cNvPr id="21" name="TextBox 20">
            <a:extLst>
              <a:ext uri="{FF2B5EF4-FFF2-40B4-BE49-F238E27FC236}">
                <a16:creationId xmlns:a16="http://schemas.microsoft.com/office/drawing/2014/main" xmlns="" id="{25EBA951-DE43-9B48-B7F0-8E7DD51D63DF}"/>
              </a:ext>
            </a:extLst>
          </p:cNvPr>
          <p:cNvSpPr txBox="1"/>
          <p:nvPr/>
        </p:nvSpPr>
        <p:spPr>
          <a:xfrm>
            <a:off x="1722498" y="4490091"/>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xmlns="" id="{92EEECA5-CD8E-D146-BF2A-D2E22EBFC2E2}"/>
              </a:ext>
            </a:extLst>
          </p:cNvPr>
          <p:cNvSpPr txBox="1"/>
          <p:nvPr/>
        </p:nvSpPr>
        <p:spPr>
          <a:xfrm>
            <a:off x="1872403" y="5010575"/>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23" name="TextBox 22">
            <a:extLst>
              <a:ext uri="{FF2B5EF4-FFF2-40B4-BE49-F238E27FC236}">
                <a16:creationId xmlns:a16="http://schemas.microsoft.com/office/drawing/2014/main" xmlns="" id="{3C5D2A3F-C94F-B042-8410-5E72EEE07A0D}"/>
              </a:ext>
            </a:extLst>
          </p:cNvPr>
          <p:cNvSpPr txBox="1"/>
          <p:nvPr/>
        </p:nvSpPr>
        <p:spPr>
          <a:xfrm>
            <a:off x="2999528" y="4345726"/>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12</a:t>
            </a:r>
          </a:p>
        </p:txBody>
      </p:sp>
      <p:sp>
        <p:nvSpPr>
          <p:cNvPr id="24" name="TextBox 23">
            <a:extLst>
              <a:ext uri="{FF2B5EF4-FFF2-40B4-BE49-F238E27FC236}">
                <a16:creationId xmlns:a16="http://schemas.microsoft.com/office/drawing/2014/main" xmlns="" id="{A72F0397-1D40-8C48-BED6-15E4838664AA}"/>
              </a:ext>
            </a:extLst>
          </p:cNvPr>
          <p:cNvSpPr txBox="1"/>
          <p:nvPr/>
        </p:nvSpPr>
        <p:spPr>
          <a:xfrm>
            <a:off x="1465864" y="4207791"/>
            <a:ext cx="612688" cy="1323439"/>
          </a:xfrm>
          <a:prstGeom prst="rect">
            <a:avLst/>
          </a:prstGeom>
          <a:noFill/>
        </p:spPr>
        <p:txBody>
          <a:bodyPr wrap="square" rtlCol="0">
            <a:spAutoFit/>
          </a:bodyPr>
          <a:lstStyle/>
          <a:p>
            <a:r>
              <a:rPr lang="en-GB" sz="8000" dirty="0">
                <a:solidFill>
                  <a:srgbClr val="5E5E5E"/>
                </a:solidFill>
              </a:rPr>
              <a:t>(</a:t>
            </a:r>
          </a:p>
        </p:txBody>
      </p:sp>
      <p:sp>
        <p:nvSpPr>
          <p:cNvPr id="25" name="TextBox 24">
            <a:extLst>
              <a:ext uri="{FF2B5EF4-FFF2-40B4-BE49-F238E27FC236}">
                <a16:creationId xmlns:a16="http://schemas.microsoft.com/office/drawing/2014/main" xmlns="" id="{0B301D00-13FD-C74A-B39C-12EB00C26896}"/>
              </a:ext>
            </a:extLst>
          </p:cNvPr>
          <p:cNvSpPr txBox="1"/>
          <p:nvPr/>
        </p:nvSpPr>
        <p:spPr>
          <a:xfrm>
            <a:off x="2631211" y="4207791"/>
            <a:ext cx="612688" cy="1323439"/>
          </a:xfrm>
          <a:prstGeom prst="rect">
            <a:avLst/>
          </a:prstGeom>
          <a:noFill/>
        </p:spPr>
        <p:txBody>
          <a:bodyPr wrap="square" rtlCol="0">
            <a:spAutoFit/>
          </a:bodyPr>
          <a:lstStyle/>
          <a:p>
            <a:r>
              <a:rPr lang="en-GB" sz="8000" dirty="0">
                <a:solidFill>
                  <a:srgbClr val="5E5E5E"/>
                </a:solidFill>
              </a:rPr>
              <a:t>)</a:t>
            </a:r>
          </a:p>
        </p:txBody>
      </p:sp>
      <p:cxnSp>
        <p:nvCxnSpPr>
          <p:cNvPr id="26" name="Straight Connector 25">
            <a:extLst>
              <a:ext uri="{FF2B5EF4-FFF2-40B4-BE49-F238E27FC236}">
                <a16:creationId xmlns:a16="http://schemas.microsoft.com/office/drawing/2014/main" xmlns="" id="{563B60D1-DBAC-E74B-AA9F-5D183EB57744}"/>
              </a:ext>
            </a:extLst>
          </p:cNvPr>
          <p:cNvCxnSpPr/>
          <p:nvPr/>
        </p:nvCxnSpPr>
        <p:spPr>
          <a:xfrm>
            <a:off x="1803204" y="4968908"/>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29F56753-4EF1-7D40-8F30-4D2D22102037}"/>
              </a:ext>
            </a:extLst>
          </p:cNvPr>
          <p:cNvSpPr txBox="1"/>
          <p:nvPr/>
        </p:nvSpPr>
        <p:spPr>
          <a:xfrm>
            <a:off x="3286741" y="4711588"/>
            <a:ext cx="1622581" cy="400110"/>
          </a:xfrm>
          <a:prstGeom prst="rect">
            <a:avLst/>
          </a:prstGeom>
          <a:noFill/>
        </p:spPr>
        <p:txBody>
          <a:bodyPr wrap="square" rtlCol="0">
            <a:spAutoFit/>
          </a:bodyPr>
          <a:lstStyle/>
          <a:p>
            <a:r>
              <a:rPr lang="en-GB" sz="2000" dirty="0">
                <a:solidFill>
                  <a:srgbClr val="5E5E5E"/>
                </a:solidFill>
              </a:rPr>
              <a:t>= £1,126.83</a:t>
            </a:r>
            <a:endParaRPr lang="en-GB" sz="2000" i="1" dirty="0">
              <a:solidFill>
                <a:srgbClr val="5E5E5E"/>
              </a:solidFill>
              <a:cs typeface="Times New Roman" panose="02020603050405020304" pitchFamily="18" charset="0"/>
            </a:endParaRPr>
          </a:p>
        </p:txBody>
      </p:sp>
    </p:spTree>
    <p:extLst>
      <p:ext uri="{BB962C8B-B14F-4D97-AF65-F5344CB8AC3E}">
        <p14:creationId xmlns:p14="http://schemas.microsoft.com/office/powerpoint/2010/main" val="170251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6417" y="1791936"/>
            <a:ext cx="8135566" cy="2387600"/>
          </a:xfrm>
        </p:spPr>
        <p:txBody>
          <a:bodyPr>
            <a:normAutofit/>
          </a:bodyPr>
          <a:lstStyle/>
          <a:p>
            <a:r>
              <a:rPr lang="en-GB" sz="4800" dirty="0"/>
              <a:t>Managing savings and loans</a:t>
            </a:r>
            <a:endParaRPr lang="en-US" sz="4800" dirty="0"/>
          </a:p>
        </p:txBody>
      </p:sp>
      <p:sp>
        <p:nvSpPr>
          <p:cNvPr id="3" name="Subtitle 2"/>
          <p:cNvSpPr>
            <a:spLocks noGrp="1"/>
          </p:cNvSpPr>
          <p:nvPr>
            <p:ph type="subTitle" idx="1"/>
          </p:nvPr>
        </p:nvSpPr>
        <p:spPr>
          <a:xfrm>
            <a:off x="2866417" y="4440062"/>
            <a:ext cx="9144000" cy="1655762"/>
          </a:xfrm>
        </p:spPr>
        <p:txBody>
          <a:bodyPr>
            <a:normAutofit/>
          </a:bodyPr>
          <a:lstStyle/>
          <a:p>
            <a:r>
              <a:rPr lang="en-GB" sz="2000" dirty="0">
                <a:solidFill>
                  <a:schemeClr val="bg1"/>
                </a:solidFill>
              </a:rPr>
              <a:t>MULTIPLICATIVE REASONING – KEY STAGE 4</a:t>
            </a:r>
            <a:endParaRPr lang="en-US" sz="2000" dirty="0">
              <a:solidFill>
                <a:schemeClr val="bg1"/>
              </a:solidFill>
            </a:endParaRPr>
          </a:p>
        </p:txBody>
      </p:sp>
      <p:pic>
        <p:nvPicPr>
          <p:cNvPr id="5" name="Picture 4">
            <a:extLst>
              <a:ext uri="{FF2B5EF4-FFF2-40B4-BE49-F238E27FC236}">
                <a16:creationId xmlns:a16="http://schemas.microsoft.com/office/drawing/2014/main" xmlns="" id="{84DE3C30-FEEA-9342-A20A-BDF49250C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02" y="2350414"/>
            <a:ext cx="1283438" cy="2877663"/>
          </a:xfrm>
          <a:prstGeom prst="rect">
            <a:avLst/>
          </a:prstGeom>
        </p:spPr>
      </p:pic>
    </p:spTree>
    <p:extLst>
      <p:ext uri="{BB962C8B-B14F-4D97-AF65-F5344CB8AC3E}">
        <p14:creationId xmlns:p14="http://schemas.microsoft.com/office/powerpoint/2010/main" val="133047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0" y="1825625"/>
            <a:ext cx="9010973" cy="4351338"/>
          </a:xfrm>
        </p:spPr>
        <p:txBody>
          <a:bodyPr>
            <a:normAutofit/>
          </a:bodyPr>
          <a:lstStyle/>
          <a:p>
            <a:pPr marL="0" indent="0">
              <a:buNone/>
            </a:pPr>
            <a:r>
              <a:rPr lang="en-GB" sz="2000" dirty="0"/>
              <a:t>For comparison we can see that the interest costs are:</a:t>
            </a:r>
          </a:p>
          <a:p>
            <a:r>
              <a:rPr lang="en-GB" sz="2000" b="1" dirty="0"/>
              <a:t>Loan 1: </a:t>
            </a:r>
            <a:r>
              <a:rPr lang="en-GB" sz="2000" dirty="0"/>
              <a:t>£120.00</a:t>
            </a:r>
          </a:p>
          <a:p>
            <a:r>
              <a:rPr lang="en-GB" sz="2000" b="1" dirty="0"/>
              <a:t>Loan 2: </a:t>
            </a:r>
            <a:r>
              <a:rPr lang="en-GB" sz="2000" dirty="0"/>
              <a:t>£126.83</a:t>
            </a:r>
          </a:p>
          <a:p>
            <a:pPr marL="0" indent="0">
              <a:buNone/>
            </a:pPr>
            <a:endParaRPr lang="en-GB" sz="2000" dirty="0"/>
          </a:p>
          <a:p>
            <a:pPr marL="0" indent="0">
              <a:buNone/>
            </a:pPr>
            <a:r>
              <a:rPr lang="en-GB" sz="2000" dirty="0"/>
              <a:t>There is a difference of £6.83. This difference will grow:</a:t>
            </a:r>
          </a:p>
          <a:p>
            <a:r>
              <a:rPr lang="en-GB" sz="2000" dirty="0"/>
              <a:t>the </a:t>
            </a:r>
            <a:r>
              <a:rPr lang="en-GB" sz="2000" b="1" dirty="0"/>
              <a:t>greater</a:t>
            </a:r>
            <a:r>
              <a:rPr lang="en-GB" sz="2000" dirty="0"/>
              <a:t> the amount borrowed</a:t>
            </a:r>
          </a:p>
          <a:p>
            <a:r>
              <a:rPr lang="en-GB" sz="2000" dirty="0"/>
              <a:t>the </a:t>
            </a:r>
            <a:r>
              <a:rPr lang="en-GB" sz="2000" b="1" dirty="0"/>
              <a:t>longer</a:t>
            </a:r>
            <a:r>
              <a:rPr lang="en-GB" sz="2000" dirty="0"/>
              <a:t> the loan is left outstanding</a:t>
            </a:r>
          </a:p>
          <a:p>
            <a:r>
              <a:rPr lang="en-GB" sz="2000" dirty="0"/>
              <a:t>the </a:t>
            </a:r>
            <a:r>
              <a:rPr lang="en-GB" sz="2000" b="1" dirty="0"/>
              <a:t>higher</a:t>
            </a:r>
            <a:r>
              <a:rPr lang="en-GB" sz="2000" dirty="0"/>
              <a:t> the interest rate; and</a:t>
            </a:r>
          </a:p>
          <a:p>
            <a:r>
              <a:rPr lang="en-GB" sz="2000" dirty="0"/>
              <a:t>the </a:t>
            </a:r>
            <a:r>
              <a:rPr lang="en-GB" sz="2000" b="1" dirty="0"/>
              <a:t>more</a:t>
            </a:r>
            <a:r>
              <a:rPr lang="en-GB" sz="2000" dirty="0"/>
              <a:t> frequently the interest is compounded.</a:t>
            </a:r>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25184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 with a repayment</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1" y="1825625"/>
            <a:ext cx="8212810" cy="4351338"/>
          </a:xfrm>
        </p:spPr>
        <p:txBody>
          <a:bodyPr>
            <a:normAutofit/>
          </a:bodyPr>
          <a:lstStyle/>
          <a:p>
            <a:pPr marL="0" indent="0">
              <a:buNone/>
            </a:pPr>
            <a:r>
              <a:rPr lang="en-GB" sz="2000" dirty="0"/>
              <a:t>We can work out what the loan will cost if we have a repayment. Suppose for Loan 2 that a repayment of £500 is made after six months. In this case there are effectively </a:t>
            </a:r>
            <a:r>
              <a:rPr lang="en-GB" sz="2000" b="1" dirty="0"/>
              <a:t>two loans</a:t>
            </a:r>
            <a:r>
              <a:rPr lang="en-GB" sz="2000" dirty="0"/>
              <a:t>: one for the first six months and one for the second six months. Let’s see how this works.</a:t>
            </a:r>
          </a:p>
          <a:p>
            <a:pPr marL="0" indent="0">
              <a:buNone/>
            </a:pPr>
            <a:endParaRPr lang="en-GB" sz="2000" dirty="0"/>
          </a:p>
          <a:p>
            <a:pPr marL="0" indent="0">
              <a:buNone/>
            </a:pPr>
            <a:r>
              <a:rPr lang="en-GB" sz="2000" b="1" dirty="0"/>
              <a:t>Revised loan terms</a:t>
            </a:r>
          </a:p>
          <a:p>
            <a:pPr marL="0" indent="0">
              <a:buNone/>
            </a:pPr>
            <a:r>
              <a:rPr lang="en-GB" sz="2000" dirty="0"/>
              <a:t>Loan 2: borrow £1,000 at a monthly interest cost of 1% with two repayments (one after six months of £500 and a final repayment after 12 months that settles the balance).</a:t>
            </a:r>
          </a:p>
        </p:txBody>
      </p:sp>
    </p:spTree>
    <p:extLst>
      <p:ext uri="{BB962C8B-B14F-4D97-AF65-F5344CB8AC3E}">
        <p14:creationId xmlns:p14="http://schemas.microsoft.com/office/powerpoint/2010/main" val="426705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1" y="1825625"/>
            <a:ext cx="8972226" cy="4351338"/>
          </a:xfrm>
        </p:spPr>
        <p:txBody>
          <a:bodyPr>
            <a:normAutofit/>
          </a:bodyPr>
          <a:lstStyle/>
          <a:p>
            <a:pPr marL="0" indent="0">
              <a:buNone/>
            </a:pPr>
            <a:r>
              <a:rPr lang="en-GB" sz="2000" b="1" dirty="0"/>
              <a:t>Loan 2</a:t>
            </a:r>
            <a:r>
              <a:rPr lang="en-GB" sz="2000" dirty="0"/>
              <a:t>: finding the balance after six months − use the compounding formula:</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 interest cost is then £1,061.52 - £1,000 = £61.52</a:t>
            </a:r>
          </a:p>
          <a:p>
            <a:pPr marL="0" indent="0">
              <a:buNone/>
            </a:pPr>
            <a:endParaRPr lang="en-GB" sz="2000" dirty="0"/>
          </a:p>
        </p:txBody>
      </p:sp>
      <p:sp>
        <p:nvSpPr>
          <p:cNvPr id="5" name="TextBox 4">
            <a:extLst>
              <a:ext uri="{FF2B5EF4-FFF2-40B4-BE49-F238E27FC236}">
                <a16:creationId xmlns:a16="http://schemas.microsoft.com/office/drawing/2014/main" xmlns="" id="{B041E777-859A-5844-85EE-E4372DD2E743}"/>
              </a:ext>
            </a:extLst>
          </p:cNvPr>
          <p:cNvSpPr txBox="1"/>
          <p:nvPr/>
        </p:nvSpPr>
        <p:spPr>
          <a:xfrm>
            <a:off x="807203" y="2975774"/>
            <a:ext cx="3757580" cy="400110"/>
          </a:xfrm>
          <a:prstGeom prst="rect">
            <a:avLst/>
          </a:prstGeom>
          <a:noFill/>
        </p:spPr>
        <p:txBody>
          <a:bodyPr wrap="square" rtlCol="0">
            <a:spAutoFit/>
          </a:bodyPr>
          <a:lstStyle/>
          <a:p>
            <a:r>
              <a:rPr lang="en-GB" sz="2000" dirty="0">
                <a:solidFill>
                  <a:srgbClr val="5E5E5E"/>
                </a:solidFill>
              </a:rPr>
              <a:t>Balance after 6 months = </a:t>
            </a:r>
            <a:r>
              <a:rPr lang="en-GB" sz="2000" i="1" dirty="0">
                <a:solidFill>
                  <a:srgbClr val="5E5E5E"/>
                </a:solidFill>
                <a:cs typeface="Times New Roman" panose="02020603050405020304" pitchFamily="18" charset="0"/>
              </a:rPr>
              <a:t>P</a:t>
            </a:r>
          </a:p>
        </p:txBody>
      </p:sp>
      <p:sp>
        <p:nvSpPr>
          <p:cNvPr id="6" name="TextBox 5">
            <a:extLst>
              <a:ext uri="{FF2B5EF4-FFF2-40B4-BE49-F238E27FC236}">
                <a16:creationId xmlns:a16="http://schemas.microsoft.com/office/drawing/2014/main" xmlns="" id="{56795ACC-F409-B748-99B6-6231AAD96D66}"/>
              </a:ext>
            </a:extLst>
          </p:cNvPr>
          <p:cNvSpPr txBox="1"/>
          <p:nvPr/>
        </p:nvSpPr>
        <p:spPr>
          <a:xfrm>
            <a:off x="4237188" y="2715532"/>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7" name="TextBox 6">
            <a:extLst>
              <a:ext uri="{FF2B5EF4-FFF2-40B4-BE49-F238E27FC236}">
                <a16:creationId xmlns:a16="http://schemas.microsoft.com/office/drawing/2014/main" xmlns="" id="{62591ED0-9F3E-924D-8AE5-D22DA23D00D3}"/>
              </a:ext>
            </a:extLst>
          </p:cNvPr>
          <p:cNvSpPr txBox="1"/>
          <p:nvPr/>
        </p:nvSpPr>
        <p:spPr>
          <a:xfrm>
            <a:off x="4387093" y="3236016"/>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8" name="TextBox 7">
            <a:extLst>
              <a:ext uri="{FF2B5EF4-FFF2-40B4-BE49-F238E27FC236}">
                <a16:creationId xmlns:a16="http://schemas.microsoft.com/office/drawing/2014/main" xmlns="" id="{2194ECB0-7C4C-404A-A5F1-34DE11579BE5}"/>
              </a:ext>
            </a:extLst>
          </p:cNvPr>
          <p:cNvSpPr txBox="1"/>
          <p:nvPr/>
        </p:nvSpPr>
        <p:spPr>
          <a:xfrm>
            <a:off x="5514218" y="2571167"/>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9" name="TextBox 8">
            <a:extLst>
              <a:ext uri="{FF2B5EF4-FFF2-40B4-BE49-F238E27FC236}">
                <a16:creationId xmlns:a16="http://schemas.microsoft.com/office/drawing/2014/main" xmlns="" id="{B2B5FBE2-73E5-014D-BDB7-4A0FEBBFD663}"/>
              </a:ext>
            </a:extLst>
          </p:cNvPr>
          <p:cNvSpPr txBox="1"/>
          <p:nvPr/>
        </p:nvSpPr>
        <p:spPr>
          <a:xfrm>
            <a:off x="3980554" y="2433232"/>
            <a:ext cx="612688" cy="1323439"/>
          </a:xfrm>
          <a:prstGeom prst="rect">
            <a:avLst/>
          </a:prstGeom>
          <a:noFill/>
        </p:spPr>
        <p:txBody>
          <a:bodyPr wrap="square" rtlCol="0">
            <a:spAutoFit/>
          </a:bodyPr>
          <a:lstStyle/>
          <a:p>
            <a:r>
              <a:rPr lang="en-GB" sz="8000" dirty="0">
                <a:solidFill>
                  <a:srgbClr val="5E5E5E"/>
                </a:solidFill>
              </a:rPr>
              <a:t>(</a:t>
            </a:r>
          </a:p>
        </p:txBody>
      </p:sp>
      <p:sp>
        <p:nvSpPr>
          <p:cNvPr id="10" name="TextBox 9">
            <a:extLst>
              <a:ext uri="{FF2B5EF4-FFF2-40B4-BE49-F238E27FC236}">
                <a16:creationId xmlns:a16="http://schemas.microsoft.com/office/drawing/2014/main" xmlns="" id="{79585EF7-6B29-F04D-9B7B-6BEEBD8AF4FE}"/>
              </a:ext>
            </a:extLst>
          </p:cNvPr>
          <p:cNvSpPr txBox="1"/>
          <p:nvPr/>
        </p:nvSpPr>
        <p:spPr>
          <a:xfrm>
            <a:off x="5145901" y="2433232"/>
            <a:ext cx="612688" cy="1323439"/>
          </a:xfrm>
          <a:prstGeom prst="rect">
            <a:avLst/>
          </a:prstGeom>
          <a:noFill/>
        </p:spPr>
        <p:txBody>
          <a:bodyPr wrap="square" rtlCol="0">
            <a:spAutoFit/>
          </a:bodyPr>
          <a:lstStyle/>
          <a:p>
            <a:r>
              <a:rPr lang="en-GB" sz="8000" dirty="0">
                <a:solidFill>
                  <a:srgbClr val="5E5E5E"/>
                </a:solidFill>
              </a:rPr>
              <a:t>)</a:t>
            </a:r>
          </a:p>
        </p:txBody>
      </p:sp>
      <p:cxnSp>
        <p:nvCxnSpPr>
          <p:cNvPr id="11" name="Straight Connector 10">
            <a:extLst>
              <a:ext uri="{FF2B5EF4-FFF2-40B4-BE49-F238E27FC236}">
                <a16:creationId xmlns:a16="http://schemas.microsoft.com/office/drawing/2014/main" xmlns="" id="{C7102760-9DC7-8A48-B7D6-590E3C1D784C}"/>
              </a:ext>
            </a:extLst>
          </p:cNvPr>
          <p:cNvCxnSpPr/>
          <p:nvPr/>
        </p:nvCxnSpPr>
        <p:spPr>
          <a:xfrm>
            <a:off x="4317894" y="3194349"/>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441D1FFD-A9B5-0542-8CD8-C865C0D8AEDE}"/>
              </a:ext>
            </a:extLst>
          </p:cNvPr>
          <p:cNvSpPr txBox="1"/>
          <p:nvPr/>
        </p:nvSpPr>
        <p:spPr>
          <a:xfrm>
            <a:off x="6918983" y="2715532"/>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+ 1</a:t>
            </a:r>
            <a:endParaRPr lang="en-GB" sz="2000" i="1" dirty="0">
              <a:solidFill>
                <a:srgbClr val="5E5E5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2FB77B49-AACD-BE4A-A75E-4CFFC5DF224C}"/>
              </a:ext>
            </a:extLst>
          </p:cNvPr>
          <p:cNvSpPr txBox="1"/>
          <p:nvPr/>
        </p:nvSpPr>
        <p:spPr>
          <a:xfrm>
            <a:off x="7061138" y="3236016"/>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4" name="TextBox 13">
            <a:extLst>
              <a:ext uri="{FF2B5EF4-FFF2-40B4-BE49-F238E27FC236}">
                <a16:creationId xmlns:a16="http://schemas.microsoft.com/office/drawing/2014/main" xmlns="" id="{C95D4236-B30B-B742-8CCA-DD5FBA3B3A49}"/>
              </a:ext>
            </a:extLst>
          </p:cNvPr>
          <p:cNvSpPr txBox="1"/>
          <p:nvPr/>
        </p:nvSpPr>
        <p:spPr>
          <a:xfrm>
            <a:off x="8196012" y="2571167"/>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6</a:t>
            </a:r>
          </a:p>
        </p:txBody>
      </p:sp>
      <p:sp>
        <p:nvSpPr>
          <p:cNvPr id="15" name="TextBox 14">
            <a:extLst>
              <a:ext uri="{FF2B5EF4-FFF2-40B4-BE49-F238E27FC236}">
                <a16:creationId xmlns:a16="http://schemas.microsoft.com/office/drawing/2014/main" xmlns="" id="{25266635-A0EF-4A42-9465-0F8FC53C057D}"/>
              </a:ext>
            </a:extLst>
          </p:cNvPr>
          <p:cNvSpPr txBox="1"/>
          <p:nvPr/>
        </p:nvSpPr>
        <p:spPr>
          <a:xfrm>
            <a:off x="6662348" y="2433232"/>
            <a:ext cx="612688" cy="1323439"/>
          </a:xfrm>
          <a:prstGeom prst="rect">
            <a:avLst/>
          </a:prstGeom>
          <a:noFill/>
        </p:spPr>
        <p:txBody>
          <a:bodyPr wrap="square" rtlCol="0">
            <a:spAutoFit/>
          </a:bodyPr>
          <a:lstStyle/>
          <a:p>
            <a:r>
              <a:rPr lang="en-GB" sz="8000" dirty="0">
                <a:solidFill>
                  <a:srgbClr val="5E5E5E"/>
                </a:solidFill>
              </a:rPr>
              <a:t>(</a:t>
            </a:r>
          </a:p>
        </p:txBody>
      </p:sp>
      <p:sp>
        <p:nvSpPr>
          <p:cNvPr id="16" name="TextBox 15">
            <a:extLst>
              <a:ext uri="{FF2B5EF4-FFF2-40B4-BE49-F238E27FC236}">
                <a16:creationId xmlns:a16="http://schemas.microsoft.com/office/drawing/2014/main" xmlns="" id="{7C94B9E1-EDCB-B04D-842C-D130AC8EBC1F}"/>
              </a:ext>
            </a:extLst>
          </p:cNvPr>
          <p:cNvSpPr txBox="1"/>
          <p:nvPr/>
        </p:nvSpPr>
        <p:spPr>
          <a:xfrm>
            <a:off x="7827695" y="2433232"/>
            <a:ext cx="612688" cy="1323439"/>
          </a:xfrm>
          <a:prstGeom prst="rect">
            <a:avLst/>
          </a:prstGeom>
          <a:noFill/>
        </p:spPr>
        <p:txBody>
          <a:bodyPr wrap="square" rtlCol="0">
            <a:spAutoFit/>
          </a:bodyPr>
          <a:lstStyle/>
          <a:p>
            <a:r>
              <a:rPr lang="en-GB" sz="8000" dirty="0">
                <a:solidFill>
                  <a:srgbClr val="5E5E5E"/>
                </a:solidFill>
              </a:rPr>
              <a:t>)</a:t>
            </a:r>
          </a:p>
        </p:txBody>
      </p:sp>
      <p:cxnSp>
        <p:nvCxnSpPr>
          <p:cNvPr id="17" name="Straight Connector 16">
            <a:extLst>
              <a:ext uri="{FF2B5EF4-FFF2-40B4-BE49-F238E27FC236}">
                <a16:creationId xmlns:a16="http://schemas.microsoft.com/office/drawing/2014/main" xmlns="" id="{975A4A0D-A333-D845-88EE-33B7F390C28E}"/>
              </a:ext>
            </a:extLst>
          </p:cNvPr>
          <p:cNvCxnSpPr/>
          <p:nvPr/>
        </p:nvCxnSpPr>
        <p:spPr>
          <a:xfrm>
            <a:off x="7007437" y="3194349"/>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5B1988C4-57C0-B54D-8F23-71342AEE366F}"/>
              </a:ext>
            </a:extLst>
          </p:cNvPr>
          <p:cNvSpPr txBox="1"/>
          <p:nvPr/>
        </p:nvSpPr>
        <p:spPr>
          <a:xfrm>
            <a:off x="5753867" y="2937029"/>
            <a:ext cx="1214825" cy="400110"/>
          </a:xfrm>
          <a:prstGeom prst="rect">
            <a:avLst/>
          </a:prstGeom>
          <a:noFill/>
        </p:spPr>
        <p:txBody>
          <a:bodyPr wrap="square" rtlCol="0">
            <a:spAutoFit/>
          </a:bodyPr>
          <a:lstStyle/>
          <a:p>
            <a:r>
              <a:rPr lang="en-GB" sz="2000" dirty="0">
                <a:solidFill>
                  <a:srgbClr val="5E5E5E"/>
                </a:solidFill>
              </a:rPr>
              <a:t>= 1000</a:t>
            </a:r>
            <a:endParaRPr lang="en-GB" sz="2000" i="1" dirty="0">
              <a:solidFill>
                <a:srgbClr val="5E5E5E"/>
              </a:solidFill>
              <a:cs typeface="Times New Roman" panose="02020603050405020304" pitchFamily="18" charset="0"/>
            </a:endParaRPr>
          </a:p>
        </p:txBody>
      </p:sp>
      <p:sp>
        <p:nvSpPr>
          <p:cNvPr id="19" name="TextBox 18">
            <a:extLst>
              <a:ext uri="{FF2B5EF4-FFF2-40B4-BE49-F238E27FC236}">
                <a16:creationId xmlns:a16="http://schemas.microsoft.com/office/drawing/2014/main" xmlns="" id="{2E68F35D-FE52-4242-9191-6ED19C3DB8A8}"/>
              </a:ext>
            </a:extLst>
          </p:cNvPr>
          <p:cNvSpPr txBox="1"/>
          <p:nvPr/>
        </p:nvSpPr>
        <p:spPr>
          <a:xfrm>
            <a:off x="8474723" y="2937029"/>
            <a:ext cx="1714624" cy="400110"/>
          </a:xfrm>
          <a:prstGeom prst="rect">
            <a:avLst/>
          </a:prstGeom>
          <a:noFill/>
        </p:spPr>
        <p:txBody>
          <a:bodyPr wrap="square" rtlCol="0">
            <a:spAutoFit/>
          </a:bodyPr>
          <a:lstStyle/>
          <a:p>
            <a:r>
              <a:rPr lang="en-GB" sz="2000" dirty="0">
                <a:solidFill>
                  <a:srgbClr val="5E5E5E"/>
                </a:solidFill>
              </a:rPr>
              <a:t>= £1,061.52</a:t>
            </a:r>
            <a:endParaRPr lang="en-GB" sz="2000" i="1" dirty="0">
              <a:solidFill>
                <a:srgbClr val="5E5E5E"/>
              </a:solidFill>
              <a:cs typeface="Times New Roman" panose="02020603050405020304" pitchFamily="18" charset="0"/>
            </a:endParaRPr>
          </a:p>
        </p:txBody>
      </p:sp>
    </p:spTree>
    <p:extLst>
      <p:ext uri="{BB962C8B-B14F-4D97-AF65-F5344CB8AC3E}">
        <p14:creationId xmlns:p14="http://schemas.microsoft.com/office/powerpoint/2010/main" val="3172931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1" y="1825625"/>
            <a:ext cx="8972226" cy="4351338"/>
          </a:xfrm>
        </p:spPr>
        <p:txBody>
          <a:bodyPr>
            <a:normAutofit/>
          </a:bodyPr>
          <a:lstStyle/>
          <a:p>
            <a:pPr marL="0" indent="0">
              <a:buNone/>
            </a:pPr>
            <a:r>
              <a:rPr lang="en-GB" sz="2000" b="1" dirty="0"/>
              <a:t>Loan 2: </a:t>
            </a:r>
            <a:r>
              <a:rPr lang="en-GB" sz="2000" dirty="0"/>
              <a:t>finding the balance after 12 months − use the compounding formula:</a:t>
            </a:r>
          </a:p>
          <a:p>
            <a:pPr marL="0" indent="0">
              <a:buNone/>
            </a:pPr>
            <a:r>
              <a:rPr lang="en-GB" sz="2000" dirty="0"/>
              <a:t>A repayment is made of £500. So, at the start of the second period of six months the loan balance will be £1,061.52 - £500 = £561.52. And so, the loan balance after the second six-month period will be: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 interest cost for the second six-month period is then </a:t>
            </a:r>
          </a:p>
          <a:p>
            <a:pPr marL="0" indent="0">
              <a:buNone/>
            </a:pPr>
            <a:r>
              <a:rPr lang="en-GB" sz="2000" dirty="0"/>
              <a:t>596.06 - £561.52 = £34.54</a:t>
            </a:r>
          </a:p>
          <a:p>
            <a:pPr marL="0" indent="0">
              <a:buNone/>
            </a:pPr>
            <a:endParaRPr lang="en-GB" sz="2000" dirty="0"/>
          </a:p>
          <a:p>
            <a:pPr marL="0" indent="0">
              <a:buNone/>
            </a:pPr>
            <a:endParaRPr lang="en-GB" sz="2000" dirty="0"/>
          </a:p>
        </p:txBody>
      </p:sp>
      <p:sp>
        <p:nvSpPr>
          <p:cNvPr id="5" name="TextBox 4">
            <a:extLst>
              <a:ext uri="{FF2B5EF4-FFF2-40B4-BE49-F238E27FC236}">
                <a16:creationId xmlns:a16="http://schemas.microsoft.com/office/drawing/2014/main" xmlns="" id="{B041E777-859A-5844-85EE-E4372DD2E743}"/>
              </a:ext>
            </a:extLst>
          </p:cNvPr>
          <p:cNvSpPr txBox="1"/>
          <p:nvPr/>
        </p:nvSpPr>
        <p:spPr>
          <a:xfrm>
            <a:off x="807203" y="3804934"/>
            <a:ext cx="3757580" cy="400110"/>
          </a:xfrm>
          <a:prstGeom prst="rect">
            <a:avLst/>
          </a:prstGeom>
          <a:noFill/>
        </p:spPr>
        <p:txBody>
          <a:bodyPr wrap="square" rtlCol="0">
            <a:spAutoFit/>
          </a:bodyPr>
          <a:lstStyle/>
          <a:p>
            <a:r>
              <a:rPr lang="en-GB" sz="2000" dirty="0">
                <a:solidFill>
                  <a:srgbClr val="5E5E5E"/>
                </a:solidFill>
              </a:rPr>
              <a:t>Balance after 6 months = </a:t>
            </a:r>
            <a:r>
              <a:rPr lang="en-GB" sz="2000" i="1" dirty="0">
                <a:solidFill>
                  <a:srgbClr val="5E5E5E"/>
                </a:solidFill>
                <a:cs typeface="Times New Roman" panose="02020603050405020304" pitchFamily="18" charset="0"/>
              </a:rPr>
              <a:t>P</a:t>
            </a:r>
          </a:p>
        </p:txBody>
      </p:sp>
      <p:sp>
        <p:nvSpPr>
          <p:cNvPr id="6" name="TextBox 5">
            <a:extLst>
              <a:ext uri="{FF2B5EF4-FFF2-40B4-BE49-F238E27FC236}">
                <a16:creationId xmlns:a16="http://schemas.microsoft.com/office/drawing/2014/main" xmlns="" id="{56795ACC-F409-B748-99B6-6231AAD96D66}"/>
              </a:ext>
            </a:extLst>
          </p:cNvPr>
          <p:cNvSpPr txBox="1"/>
          <p:nvPr/>
        </p:nvSpPr>
        <p:spPr>
          <a:xfrm>
            <a:off x="4237188" y="3544692"/>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7" name="TextBox 6">
            <a:extLst>
              <a:ext uri="{FF2B5EF4-FFF2-40B4-BE49-F238E27FC236}">
                <a16:creationId xmlns:a16="http://schemas.microsoft.com/office/drawing/2014/main" xmlns="" id="{62591ED0-9F3E-924D-8AE5-D22DA23D00D3}"/>
              </a:ext>
            </a:extLst>
          </p:cNvPr>
          <p:cNvSpPr txBox="1"/>
          <p:nvPr/>
        </p:nvSpPr>
        <p:spPr>
          <a:xfrm>
            <a:off x="4387093" y="4065176"/>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8" name="TextBox 7">
            <a:extLst>
              <a:ext uri="{FF2B5EF4-FFF2-40B4-BE49-F238E27FC236}">
                <a16:creationId xmlns:a16="http://schemas.microsoft.com/office/drawing/2014/main" xmlns="" id="{2194ECB0-7C4C-404A-A5F1-34DE11579BE5}"/>
              </a:ext>
            </a:extLst>
          </p:cNvPr>
          <p:cNvSpPr txBox="1"/>
          <p:nvPr/>
        </p:nvSpPr>
        <p:spPr>
          <a:xfrm>
            <a:off x="5514218" y="3400327"/>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9" name="TextBox 8">
            <a:extLst>
              <a:ext uri="{FF2B5EF4-FFF2-40B4-BE49-F238E27FC236}">
                <a16:creationId xmlns:a16="http://schemas.microsoft.com/office/drawing/2014/main" xmlns="" id="{B2B5FBE2-73E5-014D-BDB7-4A0FEBBFD663}"/>
              </a:ext>
            </a:extLst>
          </p:cNvPr>
          <p:cNvSpPr txBox="1"/>
          <p:nvPr/>
        </p:nvSpPr>
        <p:spPr>
          <a:xfrm>
            <a:off x="3980554" y="3262392"/>
            <a:ext cx="612688" cy="1323439"/>
          </a:xfrm>
          <a:prstGeom prst="rect">
            <a:avLst/>
          </a:prstGeom>
          <a:noFill/>
        </p:spPr>
        <p:txBody>
          <a:bodyPr wrap="square" rtlCol="0">
            <a:spAutoFit/>
          </a:bodyPr>
          <a:lstStyle/>
          <a:p>
            <a:r>
              <a:rPr lang="en-GB" sz="8000" dirty="0">
                <a:solidFill>
                  <a:srgbClr val="5E5E5E"/>
                </a:solidFill>
              </a:rPr>
              <a:t>(</a:t>
            </a:r>
          </a:p>
        </p:txBody>
      </p:sp>
      <p:sp>
        <p:nvSpPr>
          <p:cNvPr id="10" name="TextBox 9">
            <a:extLst>
              <a:ext uri="{FF2B5EF4-FFF2-40B4-BE49-F238E27FC236}">
                <a16:creationId xmlns:a16="http://schemas.microsoft.com/office/drawing/2014/main" xmlns="" id="{79585EF7-6B29-F04D-9B7B-6BEEBD8AF4FE}"/>
              </a:ext>
            </a:extLst>
          </p:cNvPr>
          <p:cNvSpPr txBox="1"/>
          <p:nvPr/>
        </p:nvSpPr>
        <p:spPr>
          <a:xfrm>
            <a:off x="5145901" y="3262392"/>
            <a:ext cx="612688" cy="1323439"/>
          </a:xfrm>
          <a:prstGeom prst="rect">
            <a:avLst/>
          </a:prstGeom>
          <a:noFill/>
        </p:spPr>
        <p:txBody>
          <a:bodyPr wrap="square" rtlCol="0">
            <a:spAutoFit/>
          </a:bodyPr>
          <a:lstStyle/>
          <a:p>
            <a:r>
              <a:rPr lang="en-GB" sz="8000" dirty="0">
                <a:solidFill>
                  <a:srgbClr val="5E5E5E"/>
                </a:solidFill>
              </a:rPr>
              <a:t>)</a:t>
            </a:r>
          </a:p>
        </p:txBody>
      </p:sp>
      <p:cxnSp>
        <p:nvCxnSpPr>
          <p:cNvPr id="11" name="Straight Connector 10">
            <a:extLst>
              <a:ext uri="{FF2B5EF4-FFF2-40B4-BE49-F238E27FC236}">
                <a16:creationId xmlns:a16="http://schemas.microsoft.com/office/drawing/2014/main" xmlns="" id="{C7102760-9DC7-8A48-B7D6-590E3C1D784C}"/>
              </a:ext>
            </a:extLst>
          </p:cNvPr>
          <p:cNvCxnSpPr/>
          <p:nvPr/>
        </p:nvCxnSpPr>
        <p:spPr>
          <a:xfrm>
            <a:off x="4317894" y="4023509"/>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441D1FFD-A9B5-0542-8CD8-C865C0D8AEDE}"/>
              </a:ext>
            </a:extLst>
          </p:cNvPr>
          <p:cNvSpPr txBox="1"/>
          <p:nvPr/>
        </p:nvSpPr>
        <p:spPr>
          <a:xfrm>
            <a:off x="7120461" y="3544692"/>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+ 1</a:t>
            </a:r>
            <a:endParaRPr lang="en-GB" sz="2000" i="1" dirty="0">
              <a:solidFill>
                <a:srgbClr val="5E5E5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2FB77B49-AACD-BE4A-A75E-4CFFC5DF224C}"/>
              </a:ext>
            </a:extLst>
          </p:cNvPr>
          <p:cNvSpPr txBox="1"/>
          <p:nvPr/>
        </p:nvSpPr>
        <p:spPr>
          <a:xfrm>
            <a:off x="7262616" y="4065176"/>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4" name="TextBox 13">
            <a:extLst>
              <a:ext uri="{FF2B5EF4-FFF2-40B4-BE49-F238E27FC236}">
                <a16:creationId xmlns:a16="http://schemas.microsoft.com/office/drawing/2014/main" xmlns="" id="{C95D4236-B30B-B742-8CCA-DD5FBA3B3A49}"/>
              </a:ext>
            </a:extLst>
          </p:cNvPr>
          <p:cNvSpPr txBox="1"/>
          <p:nvPr/>
        </p:nvSpPr>
        <p:spPr>
          <a:xfrm>
            <a:off x="8397490" y="3400327"/>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6</a:t>
            </a:r>
          </a:p>
        </p:txBody>
      </p:sp>
      <p:sp>
        <p:nvSpPr>
          <p:cNvPr id="15" name="TextBox 14">
            <a:extLst>
              <a:ext uri="{FF2B5EF4-FFF2-40B4-BE49-F238E27FC236}">
                <a16:creationId xmlns:a16="http://schemas.microsoft.com/office/drawing/2014/main" xmlns="" id="{25266635-A0EF-4A42-9465-0F8FC53C057D}"/>
              </a:ext>
            </a:extLst>
          </p:cNvPr>
          <p:cNvSpPr txBox="1"/>
          <p:nvPr/>
        </p:nvSpPr>
        <p:spPr>
          <a:xfrm>
            <a:off x="6863826" y="3262392"/>
            <a:ext cx="612688" cy="1323439"/>
          </a:xfrm>
          <a:prstGeom prst="rect">
            <a:avLst/>
          </a:prstGeom>
          <a:noFill/>
        </p:spPr>
        <p:txBody>
          <a:bodyPr wrap="square" rtlCol="0">
            <a:spAutoFit/>
          </a:bodyPr>
          <a:lstStyle/>
          <a:p>
            <a:r>
              <a:rPr lang="en-GB" sz="8000" dirty="0">
                <a:solidFill>
                  <a:srgbClr val="5E5E5E"/>
                </a:solidFill>
              </a:rPr>
              <a:t>(</a:t>
            </a:r>
          </a:p>
        </p:txBody>
      </p:sp>
      <p:sp>
        <p:nvSpPr>
          <p:cNvPr id="16" name="TextBox 15">
            <a:extLst>
              <a:ext uri="{FF2B5EF4-FFF2-40B4-BE49-F238E27FC236}">
                <a16:creationId xmlns:a16="http://schemas.microsoft.com/office/drawing/2014/main" xmlns="" id="{7C94B9E1-EDCB-B04D-842C-D130AC8EBC1F}"/>
              </a:ext>
            </a:extLst>
          </p:cNvPr>
          <p:cNvSpPr txBox="1"/>
          <p:nvPr/>
        </p:nvSpPr>
        <p:spPr>
          <a:xfrm>
            <a:off x="8029173" y="3262392"/>
            <a:ext cx="612688" cy="1323439"/>
          </a:xfrm>
          <a:prstGeom prst="rect">
            <a:avLst/>
          </a:prstGeom>
          <a:noFill/>
        </p:spPr>
        <p:txBody>
          <a:bodyPr wrap="square" rtlCol="0">
            <a:spAutoFit/>
          </a:bodyPr>
          <a:lstStyle/>
          <a:p>
            <a:r>
              <a:rPr lang="en-GB" sz="8000" dirty="0">
                <a:solidFill>
                  <a:srgbClr val="5E5E5E"/>
                </a:solidFill>
              </a:rPr>
              <a:t>)</a:t>
            </a:r>
          </a:p>
        </p:txBody>
      </p:sp>
      <p:cxnSp>
        <p:nvCxnSpPr>
          <p:cNvPr id="17" name="Straight Connector 16">
            <a:extLst>
              <a:ext uri="{FF2B5EF4-FFF2-40B4-BE49-F238E27FC236}">
                <a16:creationId xmlns:a16="http://schemas.microsoft.com/office/drawing/2014/main" xmlns="" id="{975A4A0D-A333-D845-88EE-33B7F390C28E}"/>
              </a:ext>
            </a:extLst>
          </p:cNvPr>
          <p:cNvCxnSpPr/>
          <p:nvPr/>
        </p:nvCxnSpPr>
        <p:spPr>
          <a:xfrm>
            <a:off x="7208915" y="4023509"/>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5B1988C4-57C0-B54D-8F23-71342AEE366F}"/>
              </a:ext>
            </a:extLst>
          </p:cNvPr>
          <p:cNvSpPr txBox="1"/>
          <p:nvPr/>
        </p:nvSpPr>
        <p:spPr>
          <a:xfrm>
            <a:off x="5717760" y="3766189"/>
            <a:ext cx="1214825" cy="400110"/>
          </a:xfrm>
          <a:prstGeom prst="rect">
            <a:avLst/>
          </a:prstGeom>
          <a:noFill/>
        </p:spPr>
        <p:txBody>
          <a:bodyPr wrap="square" rtlCol="0">
            <a:spAutoFit/>
          </a:bodyPr>
          <a:lstStyle/>
          <a:p>
            <a:r>
              <a:rPr lang="en-GB" sz="2000" dirty="0">
                <a:solidFill>
                  <a:srgbClr val="5E5E5E"/>
                </a:solidFill>
              </a:rPr>
              <a:t>= 561.52</a:t>
            </a:r>
            <a:endParaRPr lang="en-GB" sz="2000" i="1" dirty="0">
              <a:solidFill>
                <a:srgbClr val="5E5E5E"/>
              </a:solidFill>
              <a:cs typeface="Times New Roman" panose="02020603050405020304" pitchFamily="18" charset="0"/>
            </a:endParaRPr>
          </a:p>
        </p:txBody>
      </p:sp>
      <p:sp>
        <p:nvSpPr>
          <p:cNvPr id="19" name="TextBox 18">
            <a:extLst>
              <a:ext uri="{FF2B5EF4-FFF2-40B4-BE49-F238E27FC236}">
                <a16:creationId xmlns:a16="http://schemas.microsoft.com/office/drawing/2014/main" xmlns="" id="{2E68F35D-FE52-4242-9191-6ED19C3DB8A8}"/>
              </a:ext>
            </a:extLst>
          </p:cNvPr>
          <p:cNvSpPr txBox="1"/>
          <p:nvPr/>
        </p:nvSpPr>
        <p:spPr>
          <a:xfrm>
            <a:off x="8680086" y="3766189"/>
            <a:ext cx="1714624" cy="400110"/>
          </a:xfrm>
          <a:prstGeom prst="rect">
            <a:avLst/>
          </a:prstGeom>
          <a:noFill/>
        </p:spPr>
        <p:txBody>
          <a:bodyPr wrap="square" rtlCol="0">
            <a:spAutoFit/>
          </a:bodyPr>
          <a:lstStyle/>
          <a:p>
            <a:r>
              <a:rPr lang="en-GB" sz="2000" dirty="0">
                <a:solidFill>
                  <a:srgbClr val="5E5E5E"/>
                </a:solidFill>
              </a:rPr>
              <a:t>= £596.06</a:t>
            </a:r>
            <a:endParaRPr lang="en-GB" sz="2000" i="1" dirty="0">
              <a:solidFill>
                <a:srgbClr val="5E5E5E"/>
              </a:solidFill>
              <a:cs typeface="Times New Roman" panose="02020603050405020304" pitchFamily="18" charset="0"/>
            </a:endParaRPr>
          </a:p>
        </p:txBody>
      </p:sp>
    </p:spTree>
    <p:extLst>
      <p:ext uri="{BB962C8B-B14F-4D97-AF65-F5344CB8AC3E}">
        <p14:creationId xmlns:p14="http://schemas.microsoft.com/office/powerpoint/2010/main" val="209702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8A29-A9B4-3841-AE14-CBE01D913D2D}"/>
              </a:ext>
            </a:extLst>
          </p:cNvPr>
          <p:cNvSpPr>
            <a:spLocks noGrp="1"/>
          </p:cNvSpPr>
          <p:nvPr>
            <p:ph type="title"/>
          </p:nvPr>
        </p:nvSpPr>
        <p:spPr/>
        <p:txBody>
          <a:bodyPr>
            <a:normAutofit/>
          </a:bodyPr>
          <a:lstStyle/>
          <a:p>
            <a:r>
              <a:rPr lang="en-GB" dirty="0"/>
              <a:t>Example summary</a:t>
            </a:r>
          </a:p>
        </p:txBody>
      </p:sp>
      <p:sp>
        <p:nvSpPr>
          <p:cNvPr id="3" name="Content Placeholder 2">
            <a:extLst>
              <a:ext uri="{FF2B5EF4-FFF2-40B4-BE49-F238E27FC236}">
                <a16:creationId xmlns:a16="http://schemas.microsoft.com/office/drawing/2014/main" xmlns="" id="{4D05734C-D807-A842-980D-0593DE457B94}"/>
              </a:ext>
            </a:extLst>
          </p:cNvPr>
          <p:cNvSpPr>
            <a:spLocks noGrp="1"/>
          </p:cNvSpPr>
          <p:nvPr>
            <p:ph idx="1"/>
          </p:nvPr>
        </p:nvSpPr>
        <p:spPr>
          <a:xfrm>
            <a:off x="838201" y="1825625"/>
            <a:ext cx="8972226" cy="4351338"/>
          </a:xfrm>
        </p:spPr>
        <p:txBody>
          <a:bodyPr>
            <a:normAutofit/>
          </a:bodyPr>
          <a:lstStyle/>
          <a:p>
            <a:pPr marL="0" indent="0">
              <a:buNone/>
            </a:pPr>
            <a:r>
              <a:rPr lang="en-GB" sz="2000" dirty="0"/>
              <a:t>Loan balance after six months = 	£1,061.52				</a:t>
            </a:r>
          </a:p>
          <a:p>
            <a:pPr marL="0" indent="0">
              <a:buNone/>
            </a:pPr>
            <a:endParaRPr lang="en-GB" sz="2000" dirty="0"/>
          </a:p>
          <a:p>
            <a:pPr marL="0" indent="0">
              <a:buNone/>
            </a:pPr>
            <a:r>
              <a:rPr lang="en-GB" sz="2000" dirty="0"/>
              <a:t>Loan balance after 12 months with a repayment of £500 is £596.06</a:t>
            </a:r>
          </a:p>
          <a:p>
            <a:pPr marL="0" indent="0">
              <a:buNone/>
            </a:pPr>
            <a:endParaRPr lang="en-GB" sz="2000" dirty="0"/>
          </a:p>
          <a:p>
            <a:pPr marL="0" indent="0">
              <a:buNone/>
            </a:pPr>
            <a:r>
              <a:rPr lang="en-GB" sz="2000" dirty="0"/>
              <a:t>Interest paid for first six months =         	£61.52				</a:t>
            </a:r>
          </a:p>
          <a:p>
            <a:pPr marL="0" indent="0">
              <a:buNone/>
            </a:pPr>
            <a:r>
              <a:rPr lang="en-GB" sz="2000" dirty="0"/>
              <a:t>Interest paid for second six months = 	£34.54			</a:t>
            </a:r>
          </a:p>
          <a:p>
            <a:pPr marL="0" indent="0">
              <a:buNone/>
            </a:pPr>
            <a:r>
              <a:rPr lang="en-GB" sz="2000" dirty="0"/>
              <a:t>Total interest paid			</a:t>
            </a:r>
            <a:r>
              <a:rPr lang="en-GB" sz="2000" b="1" dirty="0"/>
              <a:t>£96.06</a:t>
            </a:r>
            <a:r>
              <a:rPr lang="en-GB" sz="2000" dirty="0"/>
              <a:t>				</a:t>
            </a:r>
          </a:p>
          <a:p>
            <a:pPr marL="0" indent="0">
              <a:buNone/>
            </a:pPr>
            <a:endParaRPr lang="en-GB" sz="2000" dirty="0"/>
          </a:p>
        </p:txBody>
      </p:sp>
    </p:spTree>
    <p:extLst>
      <p:ext uri="{BB962C8B-B14F-4D97-AF65-F5344CB8AC3E}">
        <p14:creationId xmlns:p14="http://schemas.microsoft.com/office/powerpoint/2010/main" val="121105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Part 1</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0" indent="0">
              <a:lnSpc>
                <a:spcPct val="110000"/>
              </a:lnSpc>
              <a:buNone/>
            </a:pPr>
            <a:r>
              <a:rPr lang="en-GB" sz="2000" dirty="0"/>
              <a:t>Joanna has heard about payday loans where interest rates can become very high, as much as </a:t>
            </a:r>
            <a:r>
              <a:rPr lang="en-GB" sz="2000" b="1" dirty="0"/>
              <a:t>40% per month</a:t>
            </a:r>
            <a:r>
              <a:rPr lang="en-GB" sz="2000" dirty="0"/>
              <a:t>. Joanna is not considering taking out a payday loan but was wondering how mathematics could help her understand the implications of taking out one of the following loans:</a:t>
            </a:r>
          </a:p>
          <a:p>
            <a:pPr marL="0" indent="0">
              <a:lnSpc>
                <a:spcPct val="110000"/>
              </a:lnSpc>
              <a:buNone/>
            </a:pPr>
            <a:r>
              <a:rPr lang="en-GB" sz="2000" b="1" dirty="0"/>
              <a:t>Loan 1</a:t>
            </a:r>
            <a:r>
              <a:rPr lang="en-GB" sz="2000" dirty="0"/>
              <a:t>:</a:t>
            </a:r>
            <a:r>
              <a:rPr lang="en-GB" sz="2000" b="1" dirty="0"/>
              <a:t> </a:t>
            </a:r>
            <a:r>
              <a:rPr lang="en-GB" sz="2000" dirty="0"/>
              <a:t>borrow £200 at a monthly interest cost of 40%. Loan 1 is taken out on 1 July and will be repaid over a two-month period. The first repayment instalment due on 31 July will repay half of the original loan: £100, plus outstanding interest at that time. The second instalment will settle the outstanding loan and interest balance on 31 August.</a:t>
            </a:r>
          </a:p>
          <a:p>
            <a:pPr marL="914400" lvl="1" indent="-457200">
              <a:lnSpc>
                <a:spcPct val="110000"/>
              </a:lnSpc>
              <a:buFont typeface="+mj-lt"/>
              <a:buAutoNum type="arabicPeriod"/>
            </a:pPr>
            <a:r>
              <a:rPr lang="en-GB" sz="1800" dirty="0"/>
              <a:t>What is the amount of the second instalment payment?</a:t>
            </a:r>
          </a:p>
          <a:p>
            <a:pPr marL="914400" lvl="1" indent="-457200">
              <a:lnSpc>
                <a:spcPct val="110000"/>
              </a:lnSpc>
              <a:buFont typeface="+mj-lt"/>
              <a:buAutoNum type="arabicPeriod"/>
            </a:pPr>
            <a:r>
              <a:rPr lang="en-GB" sz="1800" dirty="0"/>
              <a:t>What is the total interest cost in £ of the loan?</a:t>
            </a:r>
          </a:p>
        </p:txBody>
      </p:sp>
      <p:pic>
        <p:nvPicPr>
          <p:cNvPr id="6" name="Picture 5">
            <a:extLst>
              <a:ext uri="{FF2B5EF4-FFF2-40B4-BE49-F238E27FC236}">
                <a16:creationId xmlns:a16="http://schemas.microsoft.com/office/drawing/2014/main" xmlns="" id="{8DE189DB-28E2-6040-A440-BE1ECBE9FD7D}"/>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2847383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Part 2</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0" indent="0">
              <a:lnSpc>
                <a:spcPct val="110000"/>
              </a:lnSpc>
              <a:buNone/>
            </a:pPr>
            <a:r>
              <a:rPr lang="en-GB" sz="2000" dirty="0"/>
              <a:t>Joanna is considering a different loan. </a:t>
            </a:r>
          </a:p>
          <a:p>
            <a:pPr marL="0" indent="0">
              <a:lnSpc>
                <a:spcPct val="110000"/>
              </a:lnSpc>
              <a:buNone/>
            </a:pPr>
            <a:r>
              <a:rPr lang="en-GB" sz="2000" b="1" dirty="0"/>
              <a:t>Loan 2: </a:t>
            </a:r>
            <a:r>
              <a:rPr lang="en-GB" sz="2000" dirty="0"/>
              <a:t>borrow £200 at a daily interest cost of 1.5%. Loan 2 is taken out on 1 July and will be repaid over a two-week period. The first repayment instalment due on 8 July will repay half of the original loan: £100 plus outstanding interest at that time. The second instalment will settle the outstanding loan and interest balance on 15 July.</a:t>
            </a:r>
          </a:p>
          <a:p>
            <a:pPr marL="914400" lvl="1" indent="-457200">
              <a:lnSpc>
                <a:spcPct val="110000"/>
              </a:lnSpc>
              <a:buFont typeface="+mj-lt"/>
              <a:buAutoNum type="arabicPeriod"/>
            </a:pPr>
            <a:r>
              <a:rPr lang="en-GB" sz="1800" dirty="0"/>
              <a:t>What is the amount of the final instalment payment?</a:t>
            </a:r>
          </a:p>
          <a:p>
            <a:pPr marL="914400" lvl="1" indent="-457200">
              <a:lnSpc>
                <a:spcPct val="110000"/>
              </a:lnSpc>
              <a:buFont typeface="+mj-lt"/>
              <a:buAutoNum type="arabicPeriod"/>
            </a:pPr>
            <a:r>
              <a:rPr lang="en-GB" sz="1800" dirty="0"/>
              <a:t>What is the total interest cost in £ of the loan?</a:t>
            </a:r>
            <a:endParaRPr lang="en-GB" sz="2400" dirty="0"/>
          </a:p>
        </p:txBody>
      </p:sp>
      <p:pic>
        <p:nvPicPr>
          <p:cNvPr id="6" name="Picture 5">
            <a:extLst>
              <a:ext uri="{FF2B5EF4-FFF2-40B4-BE49-F238E27FC236}">
                <a16:creationId xmlns:a16="http://schemas.microsoft.com/office/drawing/2014/main" xmlns="" id="{B76DABCA-CF0C-9640-92BA-E38D6FC1FCD1}"/>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90043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FAB7B01A-12DD-F747-85A6-17F7616D142F}"/>
              </a:ext>
            </a:extLst>
          </p:cNvPr>
          <p:cNvSpPr>
            <a:spLocks noGrp="1"/>
          </p:cNvSpPr>
          <p:nvPr>
            <p:ph type="ctrTitle"/>
          </p:nvPr>
        </p:nvSpPr>
        <p:spPr>
          <a:xfrm>
            <a:off x="2866417" y="1791936"/>
            <a:ext cx="8135566" cy="2387600"/>
          </a:xfrm>
        </p:spPr>
        <p:txBody>
          <a:bodyPr>
            <a:normAutofit/>
          </a:bodyPr>
          <a:lstStyle/>
          <a:p>
            <a:r>
              <a:rPr lang="en-GB" sz="4800" dirty="0"/>
              <a:t>Managing savings and loans</a:t>
            </a:r>
            <a:endParaRPr lang="en-US" sz="4800" dirty="0"/>
          </a:p>
        </p:txBody>
      </p:sp>
      <p:sp>
        <p:nvSpPr>
          <p:cNvPr id="14" name="Subtitle 2">
            <a:extLst>
              <a:ext uri="{FF2B5EF4-FFF2-40B4-BE49-F238E27FC236}">
                <a16:creationId xmlns:a16="http://schemas.microsoft.com/office/drawing/2014/main" xmlns="" id="{1E873845-797B-B647-AD8F-50870A42804F}"/>
              </a:ext>
            </a:extLst>
          </p:cNvPr>
          <p:cNvSpPr>
            <a:spLocks noGrp="1"/>
          </p:cNvSpPr>
          <p:nvPr>
            <p:ph type="subTitle" idx="1"/>
          </p:nvPr>
        </p:nvSpPr>
        <p:spPr>
          <a:xfrm>
            <a:off x="2866417" y="4440062"/>
            <a:ext cx="9144000" cy="1655762"/>
          </a:xfrm>
        </p:spPr>
        <p:txBody>
          <a:bodyPr>
            <a:normAutofit/>
          </a:bodyPr>
          <a:lstStyle/>
          <a:p>
            <a:r>
              <a:rPr lang="en-GB" sz="2000" dirty="0">
                <a:solidFill>
                  <a:schemeClr val="bg1"/>
                </a:solidFill>
              </a:rPr>
              <a:t>MULTIPLICATIVE REASONING – KEY STAGE 4</a:t>
            </a:r>
            <a:endParaRPr lang="en-US" sz="2000" dirty="0">
              <a:solidFill>
                <a:schemeClr val="bg1"/>
              </a:solidFill>
            </a:endParaRPr>
          </a:p>
        </p:txBody>
      </p:sp>
      <p:pic>
        <p:nvPicPr>
          <p:cNvPr id="15" name="Picture 14">
            <a:extLst>
              <a:ext uri="{FF2B5EF4-FFF2-40B4-BE49-F238E27FC236}">
                <a16:creationId xmlns:a16="http://schemas.microsoft.com/office/drawing/2014/main" xmlns="" id="{D81A7B4D-8DBE-D44C-ACCD-4BAA8473C6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5402" y="2350414"/>
            <a:ext cx="1283438" cy="2877663"/>
          </a:xfrm>
          <a:prstGeom prst="rect">
            <a:avLst/>
          </a:prstGeom>
        </p:spPr>
      </p:pic>
    </p:spTree>
    <p:extLst>
      <p:ext uri="{BB962C8B-B14F-4D97-AF65-F5344CB8AC3E}">
        <p14:creationId xmlns:p14="http://schemas.microsoft.com/office/powerpoint/2010/main" val="4107566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Part 1</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0" indent="0">
              <a:lnSpc>
                <a:spcPct val="110000"/>
              </a:lnSpc>
              <a:buNone/>
            </a:pPr>
            <a:r>
              <a:rPr lang="en-GB" sz="2000" dirty="0"/>
              <a:t>Joanna has heard about payday loans where interest rates can become very high, as much as</a:t>
            </a:r>
            <a:r>
              <a:rPr lang="en-GB" sz="2000" b="1" dirty="0"/>
              <a:t> 40% per month</a:t>
            </a:r>
            <a:r>
              <a:rPr lang="en-GB" sz="2000" dirty="0"/>
              <a:t>. Joanna is not considering taking out a payday loan but was wondering how mathematics could help her understand the implications of taking out one of the following loans:</a:t>
            </a:r>
          </a:p>
          <a:p>
            <a:pPr marL="0" indent="0">
              <a:lnSpc>
                <a:spcPct val="110000"/>
              </a:lnSpc>
              <a:buNone/>
            </a:pPr>
            <a:r>
              <a:rPr lang="en-GB" sz="2000" b="1" dirty="0"/>
              <a:t>Loan 1</a:t>
            </a:r>
            <a:r>
              <a:rPr lang="en-GB" sz="2000" dirty="0"/>
              <a:t>: borrow £200 at a monthly interest cost of 40%. Loan 1 is taken out on 1 July and will be repaid over a two-month period. The first repayment instalment due on 31 July will repay half of the original loan, only: £100. The second instalment will settle the outstanding loan and interest balance on 31 August.</a:t>
            </a:r>
          </a:p>
          <a:p>
            <a:pPr marL="914400" lvl="1" indent="-457200">
              <a:lnSpc>
                <a:spcPct val="110000"/>
              </a:lnSpc>
              <a:buFont typeface="+mj-lt"/>
              <a:buAutoNum type="arabicPeriod"/>
            </a:pPr>
            <a:r>
              <a:rPr lang="en-GB" sz="1800" dirty="0"/>
              <a:t>What is the amount of the second instalment payment?</a:t>
            </a:r>
          </a:p>
          <a:p>
            <a:pPr marL="914400" lvl="1" indent="-457200">
              <a:lnSpc>
                <a:spcPct val="110000"/>
              </a:lnSpc>
              <a:buFont typeface="+mj-lt"/>
              <a:buAutoNum type="arabicPeriod"/>
            </a:pPr>
            <a:r>
              <a:rPr lang="en-GB" sz="1800" dirty="0"/>
              <a:t>What is the total interest cost in £ of the loan?</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p:txBody>
      </p:sp>
      <p:pic>
        <p:nvPicPr>
          <p:cNvPr id="6" name="Picture 5">
            <a:extLst>
              <a:ext uri="{FF2B5EF4-FFF2-40B4-BE49-F238E27FC236}">
                <a16:creationId xmlns:a16="http://schemas.microsoft.com/office/drawing/2014/main" xmlns="" id="{C77E62D2-0D2A-B24C-9B52-79592EA11A26}"/>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61201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CDCCA83-AD8D-FB42-B1BB-7013AD06C3E7}"/>
              </a:ext>
            </a:extLst>
          </p:cNvPr>
          <p:cNvSpPr>
            <a:spLocks noGrp="1"/>
          </p:cNvSpPr>
          <p:nvPr>
            <p:ph type="title"/>
          </p:nvPr>
        </p:nvSpPr>
        <p:spPr>
          <a:xfrm>
            <a:off x="838199" y="365125"/>
            <a:ext cx="10935789" cy="1325563"/>
          </a:xfrm>
        </p:spPr>
        <p:txBody>
          <a:bodyPr>
            <a:normAutofit/>
          </a:bodyPr>
          <a:lstStyle/>
          <a:p>
            <a:r>
              <a:rPr lang="en-GB" dirty="0"/>
              <a:t>Homework B</a:t>
            </a:r>
            <a:br>
              <a:rPr lang="en-GB" dirty="0"/>
            </a:br>
            <a:r>
              <a:rPr lang="en-GB" dirty="0"/>
              <a:t>Part 2</a:t>
            </a:r>
          </a:p>
        </p:txBody>
      </p:sp>
      <p:sp>
        <p:nvSpPr>
          <p:cNvPr id="6" name="Content Placeholder 2">
            <a:extLst>
              <a:ext uri="{FF2B5EF4-FFF2-40B4-BE49-F238E27FC236}">
                <a16:creationId xmlns:a16="http://schemas.microsoft.com/office/drawing/2014/main" xmlns="" id="{AF90FD12-612A-924D-9F56-FD0791F34C87}"/>
              </a:ext>
            </a:extLst>
          </p:cNvPr>
          <p:cNvSpPr>
            <a:spLocks noGrp="1"/>
          </p:cNvSpPr>
          <p:nvPr>
            <p:ph idx="1"/>
          </p:nvPr>
        </p:nvSpPr>
        <p:spPr>
          <a:xfrm>
            <a:off x="838199" y="1825625"/>
            <a:ext cx="9438315" cy="4351338"/>
          </a:xfrm>
        </p:spPr>
        <p:txBody>
          <a:bodyPr>
            <a:normAutofit/>
          </a:bodyPr>
          <a:lstStyle/>
          <a:p>
            <a:pPr marL="0" indent="0">
              <a:lnSpc>
                <a:spcPct val="110000"/>
              </a:lnSpc>
              <a:buNone/>
            </a:pPr>
            <a:r>
              <a:rPr lang="en-GB" sz="2000" dirty="0"/>
              <a:t>Joanna is considering a different loan. </a:t>
            </a:r>
          </a:p>
          <a:p>
            <a:pPr marL="0" indent="0">
              <a:lnSpc>
                <a:spcPct val="110000"/>
              </a:lnSpc>
              <a:buNone/>
            </a:pPr>
            <a:r>
              <a:rPr lang="en-GB" sz="2000" b="1" dirty="0"/>
              <a:t>Loan 2: </a:t>
            </a:r>
            <a:r>
              <a:rPr lang="en-GB" sz="2000" dirty="0"/>
              <a:t>borrow £200 at a daily interest cost of 1.5%. Loan 2 is taken out on 1 July and will be repaid over a two-week period. The first repayment instalment due on 8 July will repay half</a:t>
            </a:r>
            <a:r>
              <a:rPr lang="en-GB" sz="2000" i="1" dirty="0"/>
              <a:t> </a:t>
            </a:r>
            <a:r>
              <a:rPr lang="en-GB" sz="2000" dirty="0"/>
              <a:t>of the original loan, only: £100. The second instalment will settle the outstanding loan and interest balance on 15 July.</a:t>
            </a:r>
          </a:p>
          <a:p>
            <a:pPr marL="914400" lvl="1" indent="-457200">
              <a:lnSpc>
                <a:spcPct val="110000"/>
              </a:lnSpc>
              <a:buFont typeface="+mj-lt"/>
              <a:buAutoNum type="arabicPeriod"/>
            </a:pPr>
            <a:r>
              <a:rPr lang="en-GB" sz="1800" dirty="0"/>
              <a:t>What is the amount of the final instalment payment?</a:t>
            </a:r>
          </a:p>
          <a:p>
            <a:pPr marL="914400" lvl="1" indent="-457200">
              <a:lnSpc>
                <a:spcPct val="110000"/>
              </a:lnSpc>
              <a:buFont typeface="+mj-lt"/>
              <a:buAutoNum type="arabicPeriod"/>
            </a:pPr>
            <a:r>
              <a:rPr lang="en-GB" sz="1800" dirty="0"/>
              <a:t>What is the total interest cost in £ of the loan?</a:t>
            </a:r>
          </a:p>
        </p:txBody>
      </p:sp>
      <p:pic>
        <p:nvPicPr>
          <p:cNvPr id="8" name="Picture 7">
            <a:extLst>
              <a:ext uri="{FF2B5EF4-FFF2-40B4-BE49-F238E27FC236}">
                <a16:creationId xmlns:a16="http://schemas.microsoft.com/office/drawing/2014/main" xmlns="" id="{1C6057BD-BD46-7545-AC80-537401EF39EB}"/>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61679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968AA-43C4-A942-ABAF-2182052BE677}"/>
              </a:ext>
            </a:extLst>
          </p:cNvPr>
          <p:cNvSpPr>
            <a:spLocks noGrp="1"/>
          </p:cNvSpPr>
          <p:nvPr>
            <p:ph type="title"/>
          </p:nvPr>
        </p:nvSpPr>
        <p:spPr/>
        <p:txBody>
          <a:bodyPr>
            <a:normAutofit/>
          </a:bodyPr>
          <a:lstStyle/>
          <a:p>
            <a:r>
              <a:rPr lang="en-GB" dirty="0"/>
              <a:t>Mathematics content in this presentation</a:t>
            </a:r>
          </a:p>
        </p:txBody>
      </p:sp>
      <p:sp>
        <p:nvSpPr>
          <p:cNvPr id="3" name="Content Placeholder 2">
            <a:extLst>
              <a:ext uri="{FF2B5EF4-FFF2-40B4-BE49-F238E27FC236}">
                <a16:creationId xmlns:a16="http://schemas.microsoft.com/office/drawing/2014/main" xmlns="" id="{A97E4FAF-2331-5D49-B928-9B45BE132B44}"/>
              </a:ext>
            </a:extLst>
          </p:cNvPr>
          <p:cNvSpPr>
            <a:spLocks noGrp="1"/>
          </p:cNvSpPr>
          <p:nvPr>
            <p:ph idx="1"/>
          </p:nvPr>
        </p:nvSpPr>
        <p:spPr>
          <a:xfrm>
            <a:off x="838200" y="1825625"/>
            <a:ext cx="9134959" cy="4351338"/>
          </a:xfrm>
        </p:spPr>
        <p:txBody>
          <a:bodyPr>
            <a:normAutofit/>
          </a:bodyPr>
          <a:lstStyle/>
          <a:p>
            <a:pPr marL="6350" indent="-6350">
              <a:lnSpc>
                <a:spcPct val="100000"/>
              </a:lnSpc>
              <a:buNone/>
            </a:pPr>
            <a:r>
              <a:rPr lang="en-GB" sz="1600" dirty="0"/>
              <a:t>This slide is for information only and is hidden from the presentation. The mathematical content specifications in this presentation are those used in the Mathematics GCSE Subject content and assessment objectives and are identified in </a:t>
            </a:r>
            <a:r>
              <a:rPr lang="en-GB" sz="1600" dirty="0">
                <a:solidFill>
                  <a:srgbClr val="D9222A"/>
                </a:solidFill>
              </a:rPr>
              <a:t>red</a:t>
            </a:r>
            <a:r>
              <a:rPr lang="en-GB" sz="1600" dirty="0"/>
              <a:t>.</a:t>
            </a:r>
          </a:p>
          <a:p>
            <a:pPr marL="446088" indent="-446088">
              <a:lnSpc>
                <a:spcPct val="100000"/>
              </a:lnSpc>
              <a:buNone/>
            </a:pPr>
            <a:endParaRPr lang="en-GB" sz="1400" dirty="0"/>
          </a:p>
          <a:p>
            <a:pPr marL="446088" indent="-446088">
              <a:lnSpc>
                <a:spcPct val="100000"/>
              </a:lnSpc>
              <a:buNone/>
              <a:tabLst>
                <a:tab pos="438150" algn="l"/>
              </a:tabLst>
            </a:pPr>
            <a:r>
              <a:rPr lang="en-GB" sz="1600" b="1" dirty="0"/>
              <a:t>R1:  </a:t>
            </a:r>
            <a:r>
              <a:rPr lang="en-GB" sz="1600" dirty="0">
                <a:solidFill>
                  <a:srgbClr val="D9222A"/>
                </a:solidFill>
              </a:rPr>
              <a:t>change freely between related standard units </a:t>
            </a:r>
            <a:r>
              <a:rPr lang="en-GB" sz="1600" dirty="0"/>
              <a:t>(</a:t>
            </a:r>
            <a:r>
              <a:rPr lang="en-GB" sz="1600" dirty="0" err="1"/>
              <a:t>eg</a:t>
            </a:r>
            <a:r>
              <a:rPr lang="en-GB" sz="1600" dirty="0"/>
              <a:t>, time, length, area, volume/capacity, mass)</a:t>
            </a:r>
            <a:r>
              <a:rPr lang="en-GB" sz="1600" dirty="0">
                <a:solidFill>
                  <a:srgbClr val="D9222A"/>
                </a:solidFill>
              </a:rPr>
              <a:t> and compound units </a:t>
            </a:r>
            <a:r>
              <a:rPr lang="en-GB" sz="1600" dirty="0"/>
              <a:t>(</a:t>
            </a:r>
            <a:r>
              <a:rPr lang="en-GB" sz="1600" dirty="0" err="1"/>
              <a:t>eg</a:t>
            </a:r>
            <a:r>
              <a:rPr lang="en-GB" sz="1600" dirty="0"/>
              <a:t>, speed, rates of pay, prices, </a:t>
            </a:r>
            <a:r>
              <a:rPr lang="en-GB" sz="1600" u="sng" dirty="0"/>
              <a:t>density, pressure</a:t>
            </a:r>
            <a:r>
              <a:rPr lang="en-GB" sz="1600" dirty="0"/>
              <a:t>) </a:t>
            </a:r>
            <a:r>
              <a:rPr lang="en-GB" sz="1600" dirty="0">
                <a:solidFill>
                  <a:srgbClr val="D9222A"/>
                </a:solidFill>
              </a:rPr>
              <a:t>in numerical </a:t>
            </a:r>
            <a:r>
              <a:rPr lang="en-GB" sz="1600" u="sng" dirty="0"/>
              <a:t>and algebraic</a:t>
            </a:r>
            <a:r>
              <a:rPr lang="en-GB" sz="1600" dirty="0"/>
              <a:t> </a:t>
            </a:r>
            <a:r>
              <a:rPr lang="en-GB" sz="1600" dirty="0">
                <a:solidFill>
                  <a:srgbClr val="D9222A"/>
                </a:solidFill>
              </a:rPr>
              <a:t>contexts</a:t>
            </a:r>
          </a:p>
          <a:p>
            <a:pPr marL="446088" indent="-446088">
              <a:lnSpc>
                <a:spcPct val="100000"/>
              </a:lnSpc>
              <a:buNone/>
            </a:pPr>
            <a:endParaRPr lang="en-GB" sz="1600" b="1" dirty="0"/>
          </a:p>
          <a:p>
            <a:pPr marL="446088" indent="-446088">
              <a:lnSpc>
                <a:spcPct val="100000"/>
              </a:lnSpc>
              <a:buNone/>
            </a:pPr>
            <a:r>
              <a:rPr lang="en-GB" sz="1600" b="1" dirty="0"/>
              <a:t>R6: </a:t>
            </a:r>
            <a:r>
              <a:rPr lang="en-GB" sz="1600" dirty="0"/>
              <a:t>express a multiplicative relationship between two quantities as a ratio or a fraction</a:t>
            </a:r>
          </a:p>
          <a:p>
            <a:pPr marL="446088" indent="-446088">
              <a:lnSpc>
                <a:spcPct val="100000"/>
              </a:lnSpc>
              <a:buNone/>
            </a:pPr>
            <a:endParaRPr lang="en-GB" sz="1600" b="1" dirty="0"/>
          </a:p>
          <a:p>
            <a:pPr marL="446088" indent="-446088">
              <a:lnSpc>
                <a:spcPct val="100000"/>
              </a:lnSpc>
              <a:buNone/>
            </a:pPr>
            <a:r>
              <a:rPr lang="en-GB" sz="1600" b="1" dirty="0"/>
              <a:t>R16: </a:t>
            </a:r>
            <a:r>
              <a:rPr lang="en-GB" sz="1600" u="sng" dirty="0">
                <a:solidFill>
                  <a:srgbClr val="D9222A"/>
                </a:solidFill>
              </a:rPr>
              <a:t>set up, solve and interpret the answers in growth and decay problems, including compound   interest</a:t>
            </a:r>
            <a:r>
              <a:rPr lang="en-GB" sz="1600" dirty="0">
                <a:solidFill>
                  <a:srgbClr val="D9222A"/>
                </a:solidFill>
              </a:rPr>
              <a:t> </a:t>
            </a:r>
            <a:r>
              <a:rPr lang="en-GB" sz="1600" dirty="0"/>
              <a:t>and work with general iterative processes</a:t>
            </a:r>
          </a:p>
        </p:txBody>
      </p:sp>
    </p:spTree>
    <p:extLst>
      <p:ext uri="{BB962C8B-B14F-4D97-AF65-F5344CB8AC3E}">
        <p14:creationId xmlns:p14="http://schemas.microsoft.com/office/powerpoint/2010/main" val="2963628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8CDCCA83-AD8D-FB42-B1BB-7013AD06C3E7}"/>
              </a:ext>
            </a:extLst>
          </p:cNvPr>
          <p:cNvSpPr>
            <a:spLocks noGrp="1"/>
          </p:cNvSpPr>
          <p:nvPr>
            <p:ph type="title"/>
          </p:nvPr>
        </p:nvSpPr>
        <p:spPr>
          <a:xfrm>
            <a:off x="838199" y="365125"/>
            <a:ext cx="10935789" cy="1325563"/>
          </a:xfrm>
        </p:spPr>
        <p:txBody>
          <a:bodyPr>
            <a:normAutofit/>
          </a:bodyPr>
          <a:lstStyle/>
          <a:p>
            <a:r>
              <a:rPr lang="en-GB" dirty="0"/>
              <a:t>Homework B</a:t>
            </a:r>
            <a:br>
              <a:rPr lang="en-GB" dirty="0"/>
            </a:br>
            <a:r>
              <a:rPr lang="en-GB" dirty="0"/>
              <a:t>Class discussion</a:t>
            </a:r>
          </a:p>
        </p:txBody>
      </p:sp>
      <p:sp>
        <p:nvSpPr>
          <p:cNvPr id="6" name="Content Placeholder 2">
            <a:extLst>
              <a:ext uri="{FF2B5EF4-FFF2-40B4-BE49-F238E27FC236}">
                <a16:creationId xmlns:a16="http://schemas.microsoft.com/office/drawing/2014/main" xmlns="" id="{AF90FD12-612A-924D-9F56-FD0791F34C87}"/>
              </a:ext>
            </a:extLst>
          </p:cNvPr>
          <p:cNvSpPr>
            <a:spLocks noGrp="1"/>
          </p:cNvSpPr>
          <p:nvPr>
            <p:ph idx="1"/>
          </p:nvPr>
        </p:nvSpPr>
        <p:spPr>
          <a:xfrm>
            <a:off x="838200" y="1825625"/>
            <a:ext cx="7164898" cy="4351338"/>
          </a:xfrm>
        </p:spPr>
        <p:txBody>
          <a:bodyPr>
            <a:normAutofit/>
          </a:bodyPr>
          <a:lstStyle/>
          <a:p>
            <a:pPr marL="0" indent="0">
              <a:lnSpc>
                <a:spcPct val="110000"/>
              </a:lnSpc>
              <a:buNone/>
            </a:pPr>
            <a:endParaRPr lang="en-GB" dirty="0"/>
          </a:p>
        </p:txBody>
      </p:sp>
      <p:pic>
        <p:nvPicPr>
          <p:cNvPr id="8" name="Picture 7">
            <a:extLst>
              <a:ext uri="{FF2B5EF4-FFF2-40B4-BE49-F238E27FC236}">
                <a16:creationId xmlns:a16="http://schemas.microsoft.com/office/drawing/2014/main" xmlns="" id="{A5482F59-97D6-0642-8CDB-3B954284D60A}"/>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211464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Answer, part 1</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0" indent="0">
              <a:lnSpc>
                <a:spcPct val="110000"/>
              </a:lnSpc>
              <a:buNone/>
            </a:pPr>
            <a:r>
              <a:rPr lang="en-GB" sz="2000" dirty="0"/>
              <a:t>Using the formula approach, here is the loan balance after one month</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r>
              <a:rPr lang="en-GB" sz="2000" dirty="0"/>
              <a:t>A repayment of £100 is made to bring the loan balance down to:</a:t>
            </a:r>
          </a:p>
          <a:p>
            <a:pPr marL="0" indent="0">
              <a:lnSpc>
                <a:spcPct val="110000"/>
              </a:lnSpc>
              <a:buNone/>
            </a:pPr>
            <a:r>
              <a:rPr lang="en-GB" sz="2000" dirty="0"/>
              <a:t>£280 - £100 = £180.</a:t>
            </a:r>
          </a:p>
          <a:p>
            <a:pPr marL="0" indent="0">
              <a:lnSpc>
                <a:spcPct val="110000"/>
              </a:lnSpc>
              <a:buNone/>
            </a:pPr>
            <a:r>
              <a:rPr lang="en-GB" sz="2000" dirty="0"/>
              <a:t>This becomes the new balance to begin the second period of the loan</a:t>
            </a:r>
          </a:p>
          <a:p>
            <a:pPr marL="0" indent="0">
              <a:lnSpc>
                <a:spcPct val="110000"/>
              </a:lnSpc>
              <a:buNone/>
            </a:pPr>
            <a:r>
              <a:rPr lang="en-GB" sz="2000" dirty="0"/>
              <a:t>Interest costs for the first 1 month period are therefore £280 - £200 = £80</a:t>
            </a:r>
          </a:p>
          <a:p>
            <a:pPr marL="0" indent="0">
              <a:lnSpc>
                <a:spcPct val="110000"/>
              </a:lnSpc>
              <a:buNone/>
            </a:pPr>
            <a:endParaRPr lang="en-GB" sz="2000" dirty="0"/>
          </a:p>
        </p:txBody>
      </p:sp>
      <p:sp>
        <p:nvSpPr>
          <p:cNvPr id="21" name="TextBox 20">
            <a:extLst>
              <a:ext uri="{FF2B5EF4-FFF2-40B4-BE49-F238E27FC236}">
                <a16:creationId xmlns:a16="http://schemas.microsoft.com/office/drawing/2014/main" xmlns="" id="{AAEE00EC-21CF-D846-9D15-28C61DE50882}"/>
              </a:ext>
            </a:extLst>
          </p:cNvPr>
          <p:cNvSpPr txBox="1"/>
          <p:nvPr/>
        </p:nvSpPr>
        <p:spPr>
          <a:xfrm>
            <a:off x="807203" y="2758798"/>
            <a:ext cx="3757580" cy="400110"/>
          </a:xfrm>
          <a:prstGeom prst="rect">
            <a:avLst/>
          </a:prstGeom>
          <a:noFill/>
        </p:spPr>
        <p:txBody>
          <a:bodyPr wrap="square" rtlCol="0">
            <a:spAutoFit/>
          </a:bodyPr>
          <a:lstStyle/>
          <a:p>
            <a:r>
              <a:rPr lang="en-GB" sz="2000" dirty="0">
                <a:solidFill>
                  <a:srgbClr val="5E5E5E"/>
                </a:solidFill>
              </a:rPr>
              <a:t>Balance after 1 month = </a:t>
            </a:r>
            <a:r>
              <a:rPr lang="en-GB" sz="2000" i="1" dirty="0">
                <a:solidFill>
                  <a:srgbClr val="5E5E5E"/>
                </a:solidFill>
                <a:cs typeface="Times New Roman" panose="02020603050405020304" pitchFamily="18" charset="0"/>
              </a:rPr>
              <a:t>P</a:t>
            </a:r>
          </a:p>
        </p:txBody>
      </p:sp>
      <p:sp>
        <p:nvSpPr>
          <p:cNvPr id="22" name="TextBox 21">
            <a:extLst>
              <a:ext uri="{FF2B5EF4-FFF2-40B4-BE49-F238E27FC236}">
                <a16:creationId xmlns:a16="http://schemas.microsoft.com/office/drawing/2014/main" xmlns="" id="{01AD8CC8-D071-3949-9F8E-F03816A3C795}"/>
              </a:ext>
            </a:extLst>
          </p:cNvPr>
          <p:cNvSpPr txBox="1"/>
          <p:nvPr/>
        </p:nvSpPr>
        <p:spPr>
          <a:xfrm>
            <a:off x="4237188" y="2498556"/>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23" name="TextBox 22">
            <a:extLst>
              <a:ext uri="{FF2B5EF4-FFF2-40B4-BE49-F238E27FC236}">
                <a16:creationId xmlns:a16="http://schemas.microsoft.com/office/drawing/2014/main" xmlns="" id="{55420F76-8B77-4441-B925-43841D1B6E2E}"/>
              </a:ext>
            </a:extLst>
          </p:cNvPr>
          <p:cNvSpPr txBox="1"/>
          <p:nvPr/>
        </p:nvSpPr>
        <p:spPr>
          <a:xfrm>
            <a:off x="4387093" y="3019040"/>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24" name="TextBox 23">
            <a:extLst>
              <a:ext uri="{FF2B5EF4-FFF2-40B4-BE49-F238E27FC236}">
                <a16:creationId xmlns:a16="http://schemas.microsoft.com/office/drawing/2014/main" xmlns="" id="{D23DB671-7E6E-8741-90D3-64CDE859C42A}"/>
              </a:ext>
            </a:extLst>
          </p:cNvPr>
          <p:cNvSpPr txBox="1"/>
          <p:nvPr/>
        </p:nvSpPr>
        <p:spPr>
          <a:xfrm>
            <a:off x="5514218" y="2354191"/>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25" name="TextBox 24">
            <a:extLst>
              <a:ext uri="{FF2B5EF4-FFF2-40B4-BE49-F238E27FC236}">
                <a16:creationId xmlns:a16="http://schemas.microsoft.com/office/drawing/2014/main" xmlns="" id="{BD12E632-0EDC-EA45-8270-D97FC8DEE887}"/>
              </a:ext>
            </a:extLst>
          </p:cNvPr>
          <p:cNvSpPr txBox="1"/>
          <p:nvPr/>
        </p:nvSpPr>
        <p:spPr>
          <a:xfrm>
            <a:off x="3980554" y="2216256"/>
            <a:ext cx="612688" cy="1323439"/>
          </a:xfrm>
          <a:prstGeom prst="rect">
            <a:avLst/>
          </a:prstGeom>
          <a:noFill/>
        </p:spPr>
        <p:txBody>
          <a:bodyPr wrap="square" rtlCol="0">
            <a:spAutoFit/>
          </a:bodyPr>
          <a:lstStyle/>
          <a:p>
            <a:r>
              <a:rPr lang="en-GB" sz="8000" dirty="0">
                <a:solidFill>
                  <a:srgbClr val="5E5E5E"/>
                </a:solidFill>
              </a:rPr>
              <a:t>(</a:t>
            </a:r>
          </a:p>
        </p:txBody>
      </p:sp>
      <p:sp>
        <p:nvSpPr>
          <p:cNvPr id="26" name="TextBox 25">
            <a:extLst>
              <a:ext uri="{FF2B5EF4-FFF2-40B4-BE49-F238E27FC236}">
                <a16:creationId xmlns:a16="http://schemas.microsoft.com/office/drawing/2014/main" xmlns="" id="{7BFC025E-6851-0745-80D7-500CAC3E5453}"/>
              </a:ext>
            </a:extLst>
          </p:cNvPr>
          <p:cNvSpPr txBox="1"/>
          <p:nvPr/>
        </p:nvSpPr>
        <p:spPr>
          <a:xfrm>
            <a:off x="5145901" y="2216256"/>
            <a:ext cx="612688" cy="1323439"/>
          </a:xfrm>
          <a:prstGeom prst="rect">
            <a:avLst/>
          </a:prstGeom>
          <a:noFill/>
        </p:spPr>
        <p:txBody>
          <a:bodyPr wrap="square" rtlCol="0">
            <a:spAutoFit/>
          </a:bodyPr>
          <a:lstStyle/>
          <a:p>
            <a:r>
              <a:rPr lang="en-GB" sz="8000" dirty="0">
                <a:solidFill>
                  <a:srgbClr val="5E5E5E"/>
                </a:solidFill>
              </a:rPr>
              <a:t>)</a:t>
            </a:r>
          </a:p>
        </p:txBody>
      </p:sp>
      <p:cxnSp>
        <p:nvCxnSpPr>
          <p:cNvPr id="27" name="Straight Connector 26">
            <a:extLst>
              <a:ext uri="{FF2B5EF4-FFF2-40B4-BE49-F238E27FC236}">
                <a16:creationId xmlns:a16="http://schemas.microsoft.com/office/drawing/2014/main" xmlns="" id="{4E961CD8-BA4B-DE4E-B8DB-22DCCF554572}"/>
              </a:ext>
            </a:extLst>
          </p:cNvPr>
          <p:cNvCxnSpPr/>
          <p:nvPr/>
        </p:nvCxnSpPr>
        <p:spPr>
          <a:xfrm>
            <a:off x="4317894" y="2977373"/>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52250DE7-C31E-544E-B724-E02D0EF4AAC3}"/>
              </a:ext>
            </a:extLst>
          </p:cNvPr>
          <p:cNvSpPr txBox="1"/>
          <p:nvPr/>
        </p:nvSpPr>
        <p:spPr>
          <a:xfrm>
            <a:off x="6702006" y="2498556"/>
            <a:ext cx="1214825"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+ 40</a:t>
            </a:r>
            <a:endParaRPr lang="en-GB" sz="2000" i="1" dirty="0">
              <a:solidFill>
                <a:srgbClr val="5E5E5E"/>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BB7EE82C-C28A-0F4B-A4FC-8CC2D6F8651F}"/>
              </a:ext>
            </a:extLst>
          </p:cNvPr>
          <p:cNvSpPr txBox="1"/>
          <p:nvPr/>
        </p:nvSpPr>
        <p:spPr>
          <a:xfrm>
            <a:off x="6882907" y="3019040"/>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30" name="TextBox 29">
            <a:extLst>
              <a:ext uri="{FF2B5EF4-FFF2-40B4-BE49-F238E27FC236}">
                <a16:creationId xmlns:a16="http://schemas.microsoft.com/office/drawing/2014/main" xmlns="" id="{46771B5E-44F7-B840-80EB-B92942D2847B}"/>
              </a:ext>
            </a:extLst>
          </p:cNvPr>
          <p:cNvSpPr txBox="1"/>
          <p:nvPr/>
        </p:nvSpPr>
        <p:spPr>
          <a:xfrm>
            <a:off x="7979036" y="2354191"/>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1</a:t>
            </a:r>
          </a:p>
        </p:txBody>
      </p:sp>
      <p:sp>
        <p:nvSpPr>
          <p:cNvPr id="31" name="TextBox 30">
            <a:extLst>
              <a:ext uri="{FF2B5EF4-FFF2-40B4-BE49-F238E27FC236}">
                <a16:creationId xmlns:a16="http://schemas.microsoft.com/office/drawing/2014/main" xmlns="" id="{F94E3074-634F-984C-951E-0CFC0B746B36}"/>
              </a:ext>
            </a:extLst>
          </p:cNvPr>
          <p:cNvSpPr txBox="1"/>
          <p:nvPr/>
        </p:nvSpPr>
        <p:spPr>
          <a:xfrm>
            <a:off x="6445372" y="2216256"/>
            <a:ext cx="612688" cy="1323439"/>
          </a:xfrm>
          <a:prstGeom prst="rect">
            <a:avLst/>
          </a:prstGeom>
          <a:noFill/>
        </p:spPr>
        <p:txBody>
          <a:bodyPr wrap="square" rtlCol="0">
            <a:spAutoFit/>
          </a:bodyPr>
          <a:lstStyle/>
          <a:p>
            <a:r>
              <a:rPr lang="en-GB" sz="8000" dirty="0">
                <a:solidFill>
                  <a:srgbClr val="5E5E5E"/>
                </a:solidFill>
              </a:rPr>
              <a:t>(</a:t>
            </a:r>
          </a:p>
        </p:txBody>
      </p:sp>
      <p:sp>
        <p:nvSpPr>
          <p:cNvPr id="32" name="TextBox 31">
            <a:extLst>
              <a:ext uri="{FF2B5EF4-FFF2-40B4-BE49-F238E27FC236}">
                <a16:creationId xmlns:a16="http://schemas.microsoft.com/office/drawing/2014/main" xmlns="" id="{73B35B8E-5EE5-F745-B34D-FC04CC26C1DD}"/>
              </a:ext>
            </a:extLst>
          </p:cNvPr>
          <p:cNvSpPr txBox="1"/>
          <p:nvPr/>
        </p:nvSpPr>
        <p:spPr>
          <a:xfrm>
            <a:off x="7657213" y="2216256"/>
            <a:ext cx="612688" cy="1323439"/>
          </a:xfrm>
          <a:prstGeom prst="rect">
            <a:avLst/>
          </a:prstGeom>
          <a:noFill/>
        </p:spPr>
        <p:txBody>
          <a:bodyPr wrap="square" rtlCol="0">
            <a:spAutoFit/>
          </a:bodyPr>
          <a:lstStyle/>
          <a:p>
            <a:r>
              <a:rPr lang="en-GB" sz="8000" dirty="0">
                <a:solidFill>
                  <a:srgbClr val="5E5E5E"/>
                </a:solidFill>
              </a:rPr>
              <a:t>)</a:t>
            </a:r>
          </a:p>
        </p:txBody>
      </p:sp>
      <p:cxnSp>
        <p:nvCxnSpPr>
          <p:cNvPr id="33" name="Straight Connector 32">
            <a:extLst>
              <a:ext uri="{FF2B5EF4-FFF2-40B4-BE49-F238E27FC236}">
                <a16:creationId xmlns:a16="http://schemas.microsoft.com/office/drawing/2014/main" xmlns="" id="{ED560811-2B65-C34B-94C6-F2B01CBEBEF2}"/>
              </a:ext>
            </a:extLst>
          </p:cNvPr>
          <p:cNvCxnSpPr/>
          <p:nvPr/>
        </p:nvCxnSpPr>
        <p:spPr>
          <a:xfrm>
            <a:off x="6813708" y="2977373"/>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0B3D170C-49E9-3740-8377-A7C42BD0D5EB}"/>
              </a:ext>
            </a:extLst>
          </p:cNvPr>
          <p:cNvSpPr txBox="1"/>
          <p:nvPr/>
        </p:nvSpPr>
        <p:spPr>
          <a:xfrm>
            <a:off x="5717760" y="2720053"/>
            <a:ext cx="1214825" cy="400110"/>
          </a:xfrm>
          <a:prstGeom prst="rect">
            <a:avLst/>
          </a:prstGeom>
          <a:noFill/>
        </p:spPr>
        <p:txBody>
          <a:bodyPr wrap="square" rtlCol="0">
            <a:spAutoFit/>
          </a:bodyPr>
          <a:lstStyle/>
          <a:p>
            <a:r>
              <a:rPr lang="en-GB" sz="2000" dirty="0">
                <a:solidFill>
                  <a:srgbClr val="5E5E5E"/>
                </a:solidFill>
              </a:rPr>
              <a:t>= 200</a:t>
            </a:r>
            <a:endParaRPr lang="en-GB" sz="2000" i="1" dirty="0">
              <a:solidFill>
                <a:srgbClr val="5E5E5E"/>
              </a:solidFill>
              <a:cs typeface="Times New Roman" panose="02020603050405020304" pitchFamily="18" charset="0"/>
            </a:endParaRPr>
          </a:p>
        </p:txBody>
      </p:sp>
      <p:sp>
        <p:nvSpPr>
          <p:cNvPr id="35" name="TextBox 34">
            <a:extLst>
              <a:ext uri="{FF2B5EF4-FFF2-40B4-BE49-F238E27FC236}">
                <a16:creationId xmlns:a16="http://schemas.microsoft.com/office/drawing/2014/main" xmlns="" id="{C44A0CAF-5FDA-E24A-9615-A9ADCF8EB612}"/>
              </a:ext>
            </a:extLst>
          </p:cNvPr>
          <p:cNvSpPr txBox="1"/>
          <p:nvPr/>
        </p:nvSpPr>
        <p:spPr>
          <a:xfrm>
            <a:off x="8261632" y="2720053"/>
            <a:ext cx="1714624" cy="400110"/>
          </a:xfrm>
          <a:prstGeom prst="rect">
            <a:avLst/>
          </a:prstGeom>
          <a:noFill/>
        </p:spPr>
        <p:txBody>
          <a:bodyPr wrap="square" rtlCol="0">
            <a:spAutoFit/>
          </a:bodyPr>
          <a:lstStyle/>
          <a:p>
            <a:r>
              <a:rPr lang="en-GB" sz="2000" dirty="0">
                <a:solidFill>
                  <a:srgbClr val="5E5E5E"/>
                </a:solidFill>
              </a:rPr>
              <a:t>= £280</a:t>
            </a:r>
            <a:endParaRPr lang="en-GB" sz="2000" i="1" dirty="0">
              <a:solidFill>
                <a:srgbClr val="5E5E5E"/>
              </a:solidFill>
              <a:cs typeface="Times New Roman" panose="02020603050405020304" pitchFamily="18" charset="0"/>
            </a:endParaRPr>
          </a:p>
        </p:txBody>
      </p:sp>
      <p:pic>
        <p:nvPicPr>
          <p:cNvPr id="36" name="Picture 35">
            <a:extLst>
              <a:ext uri="{FF2B5EF4-FFF2-40B4-BE49-F238E27FC236}">
                <a16:creationId xmlns:a16="http://schemas.microsoft.com/office/drawing/2014/main" xmlns="" id="{3163B7D3-2949-0742-A784-BD3ABDE9E196}"/>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536333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Answer, part 1</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0" indent="0">
              <a:lnSpc>
                <a:spcPct val="110000"/>
              </a:lnSpc>
              <a:buNone/>
            </a:pPr>
            <a:r>
              <a:rPr lang="en-GB" sz="2000" dirty="0"/>
              <a:t>Using the compounding formula, we see that the loan balance after the second one month period is:</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r>
              <a:rPr lang="en-GB" sz="2000" dirty="0"/>
              <a:t>Interest costs for the second one month period is therefore £252 - £180 = £72</a:t>
            </a:r>
          </a:p>
          <a:p>
            <a:pPr marL="0" indent="0">
              <a:lnSpc>
                <a:spcPct val="110000"/>
              </a:lnSpc>
              <a:buNone/>
            </a:pPr>
            <a:r>
              <a:rPr lang="en-GB" sz="2000" dirty="0"/>
              <a:t>The answers to the questions in the homework are therefore:</a:t>
            </a:r>
          </a:p>
          <a:p>
            <a:pPr marL="0" indent="0">
              <a:lnSpc>
                <a:spcPct val="110000"/>
              </a:lnSpc>
              <a:buNone/>
            </a:pPr>
            <a:endParaRPr lang="en-GB" sz="2000" dirty="0"/>
          </a:p>
        </p:txBody>
      </p:sp>
      <p:sp>
        <p:nvSpPr>
          <p:cNvPr id="21" name="TextBox 20">
            <a:extLst>
              <a:ext uri="{FF2B5EF4-FFF2-40B4-BE49-F238E27FC236}">
                <a16:creationId xmlns:a16="http://schemas.microsoft.com/office/drawing/2014/main" xmlns="" id="{AAEE00EC-21CF-D846-9D15-28C61DE50882}"/>
              </a:ext>
            </a:extLst>
          </p:cNvPr>
          <p:cNvSpPr txBox="1"/>
          <p:nvPr/>
        </p:nvSpPr>
        <p:spPr>
          <a:xfrm>
            <a:off x="807203" y="3138506"/>
            <a:ext cx="3757580" cy="400110"/>
          </a:xfrm>
          <a:prstGeom prst="rect">
            <a:avLst/>
          </a:prstGeom>
          <a:noFill/>
        </p:spPr>
        <p:txBody>
          <a:bodyPr wrap="square" rtlCol="0">
            <a:spAutoFit/>
          </a:bodyPr>
          <a:lstStyle/>
          <a:p>
            <a:r>
              <a:rPr lang="en-GB" sz="2000" dirty="0">
                <a:solidFill>
                  <a:srgbClr val="5E5E5E"/>
                </a:solidFill>
              </a:rPr>
              <a:t>Balance after 2 months = </a:t>
            </a:r>
            <a:r>
              <a:rPr lang="en-GB" sz="2000" i="1" dirty="0">
                <a:solidFill>
                  <a:srgbClr val="5E5E5E"/>
                </a:solidFill>
                <a:cs typeface="Times New Roman" panose="02020603050405020304" pitchFamily="18" charset="0"/>
              </a:rPr>
              <a:t>P</a:t>
            </a:r>
          </a:p>
        </p:txBody>
      </p:sp>
      <p:sp>
        <p:nvSpPr>
          <p:cNvPr id="22" name="TextBox 21">
            <a:extLst>
              <a:ext uri="{FF2B5EF4-FFF2-40B4-BE49-F238E27FC236}">
                <a16:creationId xmlns:a16="http://schemas.microsoft.com/office/drawing/2014/main" xmlns="" id="{01AD8CC8-D071-3949-9F8E-F03816A3C795}"/>
              </a:ext>
            </a:extLst>
          </p:cNvPr>
          <p:cNvSpPr txBox="1"/>
          <p:nvPr/>
        </p:nvSpPr>
        <p:spPr>
          <a:xfrm>
            <a:off x="4237188" y="2878264"/>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23" name="TextBox 22">
            <a:extLst>
              <a:ext uri="{FF2B5EF4-FFF2-40B4-BE49-F238E27FC236}">
                <a16:creationId xmlns:a16="http://schemas.microsoft.com/office/drawing/2014/main" xmlns="" id="{55420F76-8B77-4441-B925-43841D1B6E2E}"/>
              </a:ext>
            </a:extLst>
          </p:cNvPr>
          <p:cNvSpPr txBox="1"/>
          <p:nvPr/>
        </p:nvSpPr>
        <p:spPr>
          <a:xfrm>
            <a:off x="4387093" y="3398748"/>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24" name="TextBox 23">
            <a:extLst>
              <a:ext uri="{FF2B5EF4-FFF2-40B4-BE49-F238E27FC236}">
                <a16:creationId xmlns:a16="http://schemas.microsoft.com/office/drawing/2014/main" xmlns="" id="{D23DB671-7E6E-8741-90D3-64CDE859C42A}"/>
              </a:ext>
            </a:extLst>
          </p:cNvPr>
          <p:cNvSpPr txBox="1"/>
          <p:nvPr/>
        </p:nvSpPr>
        <p:spPr>
          <a:xfrm>
            <a:off x="5514218" y="2733899"/>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25" name="TextBox 24">
            <a:extLst>
              <a:ext uri="{FF2B5EF4-FFF2-40B4-BE49-F238E27FC236}">
                <a16:creationId xmlns:a16="http://schemas.microsoft.com/office/drawing/2014/main" xmlns="" id="{BD12E632-0EDC-EA45-8270-D97FC8DEE887}"/>
              </a:ext>
            </a:extLst>
          </p:cNvPr>
          <p:cNvSpPr txBox="1"/>
          <p:nvPr/>
        </p:nvSpPr>
        <p:spPr>
          <a:xfrm>
            <a:off x="3980554" y="2595964"/>
            <a:ext cx="612688" cy="1323439"/>
          </a:xfrm>
          <a:prstGeom prst="rect">
            <a:avLst/>
          </a:prstGeom>
          <a:noFill/>
        </p:spPr>
        <p:txBody>
          <a:bodyPr wrap="square" rtlCol="0">
            <a:spAutoFit/>
          </a:bodyPr>
          <a:lstStyle/>
          <a:p>
            <a:r>
              <a:rPr lang="en-GB" sz="8000" dirty="0">
                <a:solidFill>
                  <a:srgbClr val="5E5E5E"/>
                </a:solidFill>
              </a:rPr>
              <a:t>(</a:t>
            </a:r>
          </a:p>
        </p:txBody>
      </p:sp>
      <p:sp>
        <p:nvSpPr>
          <p:cNvPr id="26" name="TextBox 25">
            <a:extLst>
              <a:ext uri="{FF2B5EF4-FFF2-40B4-BE49-F238E27FC236}">
                <a16:creationId xmlns:a16="http://schemas.microsoft.com/office/drawing/2014/main" xmlns="" id="{7BFC025E-6851-0745-80D7-500CAC3E5453}"/>
              </a:ext>
            </a:extLst>
          </p:cNvPr>
          <p:cNvSpPr txBox="1"/>
          <p:nvPr/>
        </p:nvSpPr>
        <p:spPr>
          <a:xfrm>
            <a:off x="5145901" y="2595964"/>
            <a:ext cx="612688" cy="1323439"/>
          </a:xfrm>
          <a:prstGeom prst="rect">
            <a:avLst/>
          </a:prstGeom>
          <a:noFill/>
        </p:spPr>
        <p:txBody>
          <a:bodyPr wrap="square" rtlCol="0">
            <a:spAutoFit/>
          </a:bodyPr>
          <a:lstStyle/>
          <a:p>
            <a:r>
              <a:rPr lang="en-GB" sz="8000" dirty="0">
                <a:solidFill>
                  <a:srgbClr val="5E5E5E"/>
                </a:solidFill>
              </a:rPr>
              <a:t>)</a:t>
            </a:r>
          </a:p>
        </p:txBody>
      </p:sp>
      <p:cxnSp>
        <p:nvCxnSpPr>
          <p:cNvPr id="27" name="Straight Connector 26">
            <a:extLst>
              <a:ext uri="{FF2B5EF4-FFF2-40B4-BE49-F238E27FC236}">
                <a16:creationId xmlns:a16="http://schemas.microsoft.com/office/drawing/2014/main" xmlns="" id="{4E961CD8-BA4B-DE4E-B8DB-22DCCF554572}"/>
              </a:ext>
            </a:extLst>
          </p:cNvPr>
          <p:cNvCxnSpPr/>
          <p:nvPr/>
        </p:nvCxnSpPr>
        <p:spPr>
          <a:xfrm>
            <a:off x="4317894" y="3357081"/>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52250DE7-C31E-544E-B724-E02D0EF4AAC3}"/>
              </a:ext>
            </a:extLst>
          </p:cNvPr>
          <p:cNvSpPr txBox="1"/>
          <p:nvPr/>
        </p:nvSpPr>
        <p:spPr>
          <a:xfrm>
            <a:off x="6702006" y="2878264"/>
            <a:ext cx="1214825"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+ 40</a:t>
            </a:r>
            <a:endParaRPr lang="en-GB" sz="2000" i="1" dirty="0">
              <a:solidFill>
                <a:srgbClr val="5E5E5E"/>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BB7EE82C-C28A-0F4B-A4FC-8CC2D6F8651F}"/>
              </a:ext>
            </a:extLst>
          </p:cNvPr>
          <p:cNvSpPr txBox="1"/>
          <p:nvPr/>
        </p:nvSpPr>
        <p:spPr>
          <a:xfrm>
            <a:off x="6882907" y="3398748"/>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30" name="TextBox 29">
            <a:extLst>
              <a:ext uri="{FF2B5EF4-FFF2-40B4-BE49-F238E27FC236}">
                <a16:creationId xmlns:a16="http://schemas.microsoft.com/office/drawing/2014/main" xmlns="" id="{46771B5E-44F7-B840-80EB-B92942D2847B}"/>
              </a:ext>
            </a:extLst>
          </p:cNvPr>
          <p:cNvSpPr txBox="1"/>
          <p:nvPr/>
        </p:nvSpPr>
        <p:spPr>
          <a:xfrm>
            <a:off x="7979036" y="2733899"/>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1</a:t>
            </a:r>
          </a:p>
        </p:txBody>
      </p:sp>
      <p:sp>
        <p:nvSpPr>
          <p:cNvPr id="31" name="TextBox 30">
            <a:extLst>
              <a:ext uri="{FF2B5EF4-FFF2-40B4-BE49-F238E27FC236}">
                <a16:creationId xmlns:a16="http://schemas.microsoft.com/office/drawing/2014/main" xmlns="" id="{F94E3074-634F-984C-951E-0CFC0B746B36}"/>
              </a:ext>
            </a:extLst>
          </p:cNvPr>
          <p:cNvSpPr txBox="1"/>
          <p:nvPr/>
        </p:nvSpPr>
        <p:spPr>
          <a:xfrm>
            <a:off x="6445372" y="2595964"/>
            <a:ext cx="612688" cy="1323439"/>
          </a:xfrm>
          <a:prstGeom prst="rect">
            <a:avLst/>
          </a:prstGeom>
          <a:noFill/>
        </p:spPr>
        <p:txBody>
          <a:bodyPr wrap="square" rtlCol="0">
            <a:spAutoFit/>
          </a:bodyPr>
          <a:lstStyle/>
          <a:p>
            <a:r>
              <a:rPr lang="en-GB" sz="8000" dirty="0">
                <a:solidFill>
                  <a:srgbClr val="5E5E5E"/>
                </a:solidFill>
              </a:rPr>
              <a:t>(</a:t>
            </a:r>
          </a:p>
        </p:txBody>
      </p:sp>
      <p:sp>
        <p:nvSpPr>
          <p:cNvPr id="32" name="TextBox 31">
            <a:extLst>
              <a:ext uri="{FF2B5EF4-FFF2-40B4-BE49-F238E27FC236}">
                <a16:creationId xmlns:a16="http://schemas.microsoft.com/office/drawing/2014/main" xmlns="" id="{73B35B8E-5EE5-F745-B34D-FC04CC26C1DD}"/>
              </a:ext>
            </a:extLst>
          </p:cNvPr>
          <p:cNvSpPr txBox="1"/>
          <p:nvPr/>
        </p:nvSpPr>
        <p:spPr>
          <a:xfrm>
            <a:off x="7657213" y="2595964"/>
            <a:ext cx="612688" cy="1323439"/>
          </a:xfrm>
          <a:prstGeom prst="rect">
            <a:avLst/>
          </a:prstGeom>
          <a:noFill/>
        </p:spPr>
        <p:txBody>
          <a:bodyPr wrap="square" rtlCol="0">
            <a:spAutoFit/>
          </a:bodyPr>
          <a:lstStyle/>
          <a:p>
            <a:r>
              <a:rPr lang="en-GB" sz="8000" dirty="0">
                <a:solidFill>
                  <a:srgbClr val="5E5E5E"/>
                </a:solidFill>
              </a:rPr>
              <a:t>)</a:t>
            </a:r>
          </a:p>
        </p:txBody>
      </p:sp>
      <p:cxnSp>
        <p:nvCxnSpPr>
          <p:cNvPr id="33" name="Straight Connector 32">
            <a:extLst>
              <a:ext uri="{FF2B5EF4-FFF2-40B4-BE49-F238E27FC236}">
                <a16:creationId xmlns:a16="http://schemas.microsoft.com/office/drawing/2014/main" xmlns="" id="{ED560811-2B65-C34B-94C6-F2B01CBEBEF2}"/>
              </a:ext>
            </a:extLst>
          </p:cNvPr>
          <p:cNvCxnSpPr/>
          <p:nvPr/>
        </p:nvCxnSpPr>
        <p:spPr>
          <a:xfrm>
            <a:off x="6813708" y="3357081"/>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0B3D170C-49E9-3740-8377-A7C42BD0D5EB}"/>
              </a:ext>
            </a:extLst>
          </p:cNvPr>
          <p:cNvSpPr txBox="1"/>
          <p:nvPr/>
        </p:nvSpPr>
        <p:spPr>
          <a:xfrm>
            <a:off x="5717760" y="3099761"/>
            <a:ext cx="1214825" cy="400110"/>
          </a:xfrm>
          <a:prstGeom prst="rect">
            <a:avLst/>
          </a:prstGeom>
          <a:noFill/>
        </p:spPr>
        <p:txBody>
          <a:bodyPr wrap="square" rtlCol="0">
            <a:spAutoFit/>
          </a:bodyPr>
          <a:lstStyle/>
          <a:p>
            <a:r>
              <a:rPr lang="en-GB" sz="2000" dirty="0">
                <a:solidFill>
                  <a:srgbClr val="5E5E5E"/>
                </a:solidFill>
              </a:rPr>
              <a:t>= 180</a:t>
            </a:r>
            <a:endParaRPr lang="en-GB" sz="2000" i="1" dirty="0">
              <a:solidFill>
                <a:srgbClr val="5E5E5E"/>
              </a:solidFill>
              <a:cs typeface="Times New Roman" panose="02020603050405020304" pitchFamily="18" charset="0"/>
            </a:endParaRPr>
          </a:p>
        </p:txBody>
      </p:sp>
      <p:sp>
        <p:nvSpPr>
          <p:cNvPr id="35" name="TextBox 34">
            <a:extLst>
              <a:ext uri="{FF2B5EF4-FFF2-40B4-BE49-F238E27FC236}">
                <a16:creationId xmlns:a16="http://schemas.microsoft.com/office/drawing/2014/main" xmlns="" id="{C44A0CAF-5FDA-E24A-9615-A9ADCF8EB612}"/>
              </a:ext>
            </a:extLst>
          </p:cNvPr>
          <p:cNvSpPr txBox="1"/>
          <p:nvPr/>
        </p:nvSpPr>
        <p:spPr>
          <a:xfrm>
            <a:off x="8261632" y="3099761"/>
            <a:ext cx="1714624" cy="400110"/>
          </a:xfrm>
          <a:prstGeom prst="rect">
            <a:avLst/>
          </a:prstGeom>
          <a:noFill/>
        </p:spPr>
        <p:txBody>
          <a:bodyPr wrap="square" rtlCol="0">
            <a:spAutoFit/>
          </a:bodyPr>
          <a:lstStyle/>
          <a:p>
            <a:r>
              <a:rPr lang="en-GB" sz="2000" dirty="0">
                <a:solidFill>
                  <a:srgbClr val="5E5E5E"/>
                </a:solidFill>
              </a:rPr>
              <a:t>= £252</a:t>
            </a:r>
            <a:endParaRPr lang="en-GB" sz="2000" i="1" dirty="0">
              <a:solidFill>
                <a:srgbClr val="5E5E5E"/>
              </a:solidFill>
              <a:cs typeface="Times New Roman" panose="02020603050405020304" pitchFamily="18" charset="0"/>
            </a:endParaRPr>
          </a:p>
        </p:txBody>
      </p:sp>
      <p:pic>
        <p:nvPicPr>
          <p:cNvPr id="36" name="Picture 35">
            <a:extLst>
              <a:ext uri="{FF2B5EF4-FFF2-40B4-BE49-F238E27FC236}">
                <a16:creationId xmlns:a16="http://schemas.microsoft.com/office/drawing/2014/main" xmlns="" id="{F60D5C3D-ACDB-6C49-B520-F6058E7954A0}"/>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69526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Answer</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0" indent="0">
              <a:lnSpc>
                <a:spcPct val="110000"/>
              </a:lnSpc>
              <a:buNone/>
            </a:pPr>
            <a:r>
              <a:rPr lang="en-GB" sz="2000" dirty="0"/>
              <a:t>First instalment					£100.00</a:t>
            </a:r>
          </a:p>
          <a:p>
            <a:pPr marL="0" indent="0">
              <a:lnSpc>
                <a:spcPct val="110000"/>
              </a:lnSpc>
              <a:buNone/>
            </a:pPr>
            <a:r>
              <a:rPr lang="en-GB" sz="2000" dirty="0"/>
              <a:t>Final instalment					£252.00: </a:t>
            </a:r>
            <a:r>
              <a:rPr lang="en-GB" sz="2000" b="1" dirty="0"/>
              <a:t>answer to question 1</a:t>
            </a:r>
          </a:p>
          <a:p>
            <a:pPr marL="0" indent="0">
              <a:lnSpc>
                <a:spcPct val="110000"/>
              </a:lnSpc>
              <a:buNone/>
            </a:pPr>
            <a:r>
              <a:rPr lang="en-GB" sz="2000" dirty="0"/>
              <a:t>Total interest paid				£152.00: </a:t>
            </a:r>
            <a:r>
              <a:rPr lang="en-GB" sz="2000" b="1" dirty="0"/>
              <a:t>answer to question 2</a:t>
            </a:r>
          </a:p>
          <a:p>
            <a:pPr marL="0" indent="0">
              <a:lnSpc>
                <a:spcPct val="110000"/>
              </a:lnSpc>
              <a:buNone/>
            </a:pPr>
            <a:endParaRPr lang="en-GB" sz="2000" dirty="0"/>
          </a:p>
          <a:p>
            <a:pPr marL="0" indent="0">
              <a:lnSpc>
                <a:spcPct val="110000"/>
              </a:lnSpc>
              <a:buNone/>
            </a:pPr>
            <a:r>
              <a:rPr lang="en-GB" sz="2000" dirty="0"/>
              <a:t>Total interest costs are 80 + 72 = £152</a:t>
            </a:r>
          </a:p>
          <a:p>
            <a:pPr marL="0" indent="0">
              <a:lnSpc>
                <a:spcPct val="110000"/>
              </a:lnSpc>
              <a:buNone/>
            </a:pPr>
            <a:r>
              <a:rPr lang="en-GB" sz="2000" dirty="0"/>
              <a:t>Total amount repaid for a loan of £200 is £352</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p:txBody>
      </p:sp>
      <p:pic>
        <p:nvPicPr>
          <p:cNvPr id="6" name="Picture 5">
            <a:extLst>
              <a:ext uri="{FF2B5EF4-FFF2-40B4-BE49-F238E27FC236}">
                <a16:creationId xmlns:a16="http://schemas.microsoft.com/office/drawing/2014/main" xmlns="" id="{94F3584A-0CB8-8244-B1F6-F42215B02044}"/>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070994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Answer, part 2</a:t>
            </a:r>
          </a:p>
        </p:txBody>
      </p:sp>
      <p:sp>
        <p:nvSpPr>
          <p:cNvPr id="8" name="Content Placeholder 2">
            <a:extLst>
              <a:ext uri="{FF2B5EF4-FFF2-40B4-BE49-F238E27FC236}">
                <a16:creationId xmlns:a16="http://schemas.microsoft.com/office/drawing/2014/main" xmlns="" id="{99EDE5D7-0F10-ED40-A8CA-F036AF5C5EFF}"/>
              </a:ext>
            </a:extLst>
          </p:cNvPr>
          <p:cNvSpPr>
            <a:spLocks noGrp="1"/>
          </p:cNvSpPr>
          <p:nvPr>
            <p:ph idx="1"/>
          </p:nvPr>
        </p:nvSpPr>
        <p:spPr>
          <a:xfrm>
            <a:off x="838200" y="1825625"/>
            <a:ext cx="9446704" cy="4458938"/>
          </a:xfrm>
        </p:spPr>
        <p:txBody>
          <a:bodyPr>
            <a:normAutofit/>
          </a:bodyPr>
          <a:lstStyle/>
          <a:p>
            <a:pPr marL="0" indent="0">
              <a:lnSpc>
                <a:spcPct val="110000"/>
              </a:lnSpc>
              <a:buNone/>
            </a:pPr>
            <a:r>
              <a:rPr lang="en-GB" sz="2000" dirty="0"/>
              <a:t>Using the formula approach, here is the loan balance after one week</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r>
              <a:rPr lang="en-GB" sz="2000" dirty="0"/>
              <a:t>A repayment of £100 is made to bring the loan balance down to:</a:t>
            </a:r>
          </a:p>
          <a:p>
            <a:pPr marL="0" indent="0">
              <a:lnSpc>
                <a:spcPct val="110000"/>
              </a:lnSpc>
              <a:buNone/>
            </a:pPr>
            <a:r>
              <a:rPr lang="en-GB" sz="2000" dirty="0"/>
              <a:t>£221.97 - £100 = £121.97</a:t>
            </a:r>
          </a:p>
          <a:p>
            <a:pPr marL="0" indent="0">
              <a:lnSpc>
                <a:spcPct val="110000"/>
              </a:lnSpc>
              <a:buNone/>
            </a:pPr>
            <a:r>
              <a:rPr lang="en-GB" sz="2000" dirty="0"/>
              <a:t>This becomes the new balance to begin the second period of the loan.</a:t>
            </a:r>
          </a:p>
          <a:p>
            <a:pPr marL="0" indent="0">
              <a:lnSpc>
                <a:spcPct val="110000"/>
              </a:lnSpc>
              <a:buNone/>
            </a:pPr>
            <a:r>
              <a:rPr lang="en-GB" sz="2000" dirty="0"/>
              <a:t>Interest costs for the first week are therefore £221.97 - £200 = £21.97</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p:txBody>
      </p:sp>
      <p:sp>
        <p:nvSpPr>
          <p:cNvPr id="9" name="TextBox 8">
            <a:extLst>
              <a:ext uri="{FF2B5EF4-FFF2-40B4-BE49-F238E27FC236}">
                <a16:creationId xmlns:a16="http://schemas.microsoft.com/office/drawing/2014/main" xmlns="" id="{CF990ED9-17E8-6046-9E64-D96A2F65A221}"/>
              </a:ext>
            </a:extLst>
          </p:cNvPr>
          <p:cNvSpPr txBox="1"/>
          <p:nvPr/>
        </p:nvSpPr>
        <p:spPr>
          <a:xfrm>
            <a:off x="807203" y="2952528"/>
            <a:ext cx="3757580" cy="400110"/>
          </a:xfrm>
          <a:prstGeom prst="rect">
            <a:avLst/>
          </a:prstGeom>
          <a:noFill/>
        </p:spPr>
        <p:txBody>
          <a:bodyPr wrap="square" rtlCol="0">
            <a:spAutoFit/>
          </a:bodyPr>
          <a:lstStyle/>
          <a:p>
            <a:r>
              <a:rPr lang="en-GB" sz="2000" dirty="0">
                <a:solidFill>
                  <a:srgbClr val="5E5E5E"/>
                </a:solidFill>
              </a:rPr>
              <a:t>Balance after 1 week = </a:t>
            </a:r>
            <a:r>
              <a:rPr lang="en-GB" sz="2000" i="1" dirty="0">
                <a:solidFill>
                  <a:srgbClr val="5E5E5E"/>
                </a:solidFill>
                <a:cs typeface="Times New Roman" panose="02020603050405020304" pitchFamily="18" charset="0"/>
              </a:rPr>
              <a:t>P</a:t>
            </a:r>
          </a:p>
        </p:txBody>
      </p:sp>
      <p:sp>
        <p:nvSpPr>
          <p:cNvPr id="10" name="TextBox 9">
            <a:extLst>
              <a:ext uri="{FF2B5EF4-FFF2-40B4-BE49-F238E27FC236}">
                <a16:creationId xmlns:a16="http://schemas.microsoft.com/office/drawing/2014/main" xmlns="" id="{7A2BC23B-0D33-374A-A3BC-178E2C4CB230}"/>
              </a:ext>
            </a:extLst>
          </p:cNvPr>
          <p:cNvSpPr txBox="1"/>
          <p:nvPr/>
        </p:nvSpPr>
        <p:spPr>
          <a:xfrm>
            <a:off x="3989218" y="2692286"/>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11" name="TextBox 10">
            <a:extLst>
              <a:ext uri="{FF2B5EF4-FFF2-40B4-BE49-F238E27FC236}">
                <a16:creationId xmlns:a16="http://schemas.microsoft.com/office/drawing/2014/main" xmlns="" id="{BC084D99-547C-8B45-888C-789388FE9892}"/>
              </a:ext>
            </a:extLst>
          </p:cNvPr>
          <p:cNvSpPr txBox="1"/>
          <p:nvPr/>
        </p:nvSpPr>
        <p:spPr>
          <a:xfrm>
            <a:off x="4139123" y="3212770"/>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2" name="TextBox 11">
            <a:extLst>
              <a:ext uri="{FF2B5EF4-FFF2-40B4-BE49-F238E27FC236}">
                <a16:creationId xmlns:a16="http://schemas.microsoft.com/office/drawing/2014/main" xmlns="" id="{61BB3CE4-FD0E-2241-8585-4B0285FB6ED5}"/>
              </a:ext>
            </a:extLst>
          </p:cNvPr>
          <p:cNvSpPr txBox="1"/>
          <p:nvPr/>
        </p:nvSpPr>
        <p:spPr>
          <a:xfrm>
            <a:off x="5266248" y="2547921"/>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13" name="TextBox 12">
            <a:extLst>
              <a:ext uri="{FF2B5EF4-FFF2-40B4-BE49-F238E27FC236}">
                <a16:creationId xmlns:a16="http://schemas.microsoft.com/office/drawing/2014/main" xmlns="" id="{9AEAC618-7D7B-DF48-B509-F1CB0B4D8525}"/>
              </a:ext>
            </a:extLst>
          </p:cNvPr>
          <p:cNvSpPr txBox="1"/>
          <p:nvPr/>
        </p:nvSpPr>
        <p:spPr>
          <a:xfrm>
            <a:off x="3732584" y="2409986"/>
            <a:ext cx="612688" cy="1323439"/>
          </a:xfrm>
          <a:prstGeom prst="rect">
            <a:avLst/>
          </a:prstGeom>
          <a:noFill/>
        </p:spPr>
        <p:txBody>
          <a:bodyPr wrap="square" rtlCol="0">
            <a:spAutoFit/>
          </a:bodyPr>
          <a:lstStyle/>
          <a:p>
            <a:r>
              <a:rPr lang="en-GB" sz="8000" dirty="0">
                <a:solidFill>
                  <a:srgbClr val="5E5E5E"/>
                </a:solidFill>
              </a:rPr>
              <a:t>(</a:t>
            </a:r>
          </a:p>
        </p:txBody>
      </p:sp>
      <p:sp>
        <p:nvSpPr>
          <p:cNvPr id="14" name="TextBox 13">
            <a:extLst>
              <a:ext uri="{FF2B5EF4-FFF2-40B4-BE49-F238E27FC236}">
                <a16:creationId xmlns:a16="http://schemas.microsoft.com/office/drawing/2014/main" xmlns="" id="{1837136F-73A2-7A4D-829C-F7C8511ED1A1}"/>
              </a:ext>
            </a:extLst>
          </p:cNvPr>
          <p:cNvSpPr txBox="1"/>
          <p:nvPr/>
        </p:nvSpPr>
        <p:spPr>
          <a:xfrm>
            <a:off x="4897931" y="2409986"/>
            <a:ext cx="612688" cy="1323439"/>
          </a:xfrm>
          <a:prstGeom prst="rect">
            <a:avLst/>
          </a:prstGeom>
          <a:noFill/>
        </p:spPr>
        <p:txBody>
          <a:bodyPr wrap="square" rtlCol="0">
            <a:spAutoFit/>
          </a:bodyPr>
          <a:lstStyle/>
          <a:p>
            <a:r>
              <a:rPr lang="en-GB" sz="8000" dirty="0">
                <a:solidFill>
                  <a:srgbClr val="5E5E5E"/>
                </a:solidFill>
              </a:rPr>
              <a:t>)</a:t>
            </a:r>
          </a:p>
        </p:txBody>
      </p:sp>
      <p:cxnSp>
        <p:nvCxnSpPr>
          <p:cNvPr id="15" name="Straight Connector 14">
            <a:extLst>
              <a:ext uri="{FF2B5EF4-FFF2-40B4-BE49-F238E27FC236}">
                <a16:creationId xmlns:a16="http://schemas.microsoft.com/office/drawing/2014/main" xmlns="" id="{CA1F7414-54AC-4A40-82F3-AA1825AEC708}"/>
              </a:ext>
            </a:extLst>
          </p:cNvPr>
          <p:cNvCxnSpPr/>
          <p:nvPr/>
        </p:nvCxnSpPr>
        <p:spPr>
          <a:xfrm>
            <a:off x="4069924" y="3171103"/>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8BBB267-3FFF-494A-AA86-631FA26373FF}"/>
              </a:ext>
            </a:extLst>
          </p:cNvPr>
          <p:cNvSpPr txBox="1"/>
          <p:nvPr/>
        </p:nvSpPr>
        <p:spPr>
          <a:xfrm>
            <a:off x="6454036" y="2692286"/>
            <a:ext cx="1341614"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+ 1.5</a:t>
            </a:r>
            <a:endParaRPr lang="en-GB" sz="2000" i="1" dirty="0">
              <a:solidFill>
                <a:srgbClr val="5E5E5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65F98F35-65A3-B14E-84FE-CCD6A5B7F2AE}"/>
              </a:ext>
            </a:extLst>
          </p:cNvPr>
          <p:cNvSpPr txBox="1"/>
          <p:nvPr/>
        </p:nvSpPr>
        <p:spPr>
          <a:xfrm>
            <a:off x="6688892" y="3212770"/>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8" name="TextBox 17">
            <a:extLst>
              <a:ext uri="{FF2B5EF4-FFF2-40B4-BE49-F238E27FC236}">
                <a16:creationId xmlns:a16="http://schemas.microsoft.com/office/drawing/2014/main" xmlns="" id="{0C08D4BB-6C0D-8143-84E1-11454AF0B02D}"/>
              </a:ext>
            </a:extLst>
          </p:cNvPr>
          <p:cNvSpPr txBox="1"/>
          <p:nvPr/>
        </p:nvSpPr>
        <p:spPr>
          <a:xfrm>
            <a:off x="7869752" y="2547921"/>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7</a:t>
            </a:r>
          </a:p>
        </p:txBody>
      </p:sp>
      <p:sp>
        <p:nvSpPr>
          <p:cNvPr id="19" name="TextBox 18">
            <a:extLst>
              <a:ext uri="{FF2B5EF4-FFF2-40B4-BE49-F238E27FC236}">
                <a16:creationId xmlns:a16="http://schemas.microsoft.com/office/drawing/2014/main" xmlns="" id="{6B2C0C19-2008-A740-82D2-8E4E87D9CC85}"/>
              </a:ext>
            </a:extLst>
          </p:cNvPr>
          <p:cNvSpPr txBox="1"/>
          <p:nvPr/>
        </p:nvSpPr>
        <p:spPr>
          <a:xfrm>
            <a:off x="6197402" y="2409986"/>
            <a:ext cx="612688" cy="1323439"/>
          </a:xfrm>
          <a:prstGeom prst="rect">
            <a:avLst/>
          </a:prstGeom>
          <a:noFill/>
        </p:spPr>
        <p:txBody>
          <a:bodyPr wrap="square" rtlCol="0">
            <a:spAutoFit/>
          </a:bodyPr>
          <a:lstStyle/>
          <a:p>
            <a:r>
              <a:rPr lang="en-GB" sz="8000" dirty="0">
                <a:solidFill>
                  <a:srgbClr val="5E5E5E"/>
                </a:solidFill>
              </a:rPr>
              <a:t>(</a:t>
            </a:r>
          </a:p>
        </p:txBody>
      </p:sp>
      <p:sp>
        <p:nvSpPr>
          <p:cNvPr id="20" name="TextBox 19">
            <a:extLst>
              <a:ext uri="{FF2B5EF4-FFF2-40B4-BE49-F238E27FC236}">
                <a16:creationId xmlns:a16="http://schemas.microsoft.com/office/drawing/2014/main" xmlns="" id="{AB18C03A-CAA5-C64A-9D26-063C7E62B53B}"/>
              </a:ext>
            </a:extLst>
          </p:cNvPr>
          <p:cNvSpPr txBox="1"/>
          <p:nvPr/>
        </p:nvSpPr>
        <p:spPr>
          <a:xfrm>
            <a:off x="7537350" y="2409986"/>
            <a:ext cx="612688" cy="1323439"/>
          </a:xfrm>
          <a:prstGeom prst="rect">
            <a:avLst/>
          </a:prstGeom>
          <a:noFill/>
        </p:spPr>
        <p:txBody>
          <a:bodyPr wrap="square" rtlCol="0">
            <a:spAutoFit/>
          </a:bodyPr>
          <a:lstStyle/>
          <a:p>
            <a:r>
              <a:rPr lang="en-GB" sz="8000" dirty="0">
                <a:solidFill>
                  <a:srgbClr val="5E5E5E"/>
                </a:solidFill>
              </a:rPr>
              <a:t>)</a:t>
            </a:r>
          </a:p>
        </p:txBody>
      </p:sp>
      <p:cxnSp>
        <p:nvCxnSpPr>
          <p:cNvPr id="21" name="Straight Connector 20">
            <a:extLst>
              <a:ext uri="{FF2B5EF4-FFF2-40B4-BE49-F238E27FC236}">
                <a16:creationId xmlns:a16="http://schemas.microsoft.com/office/drawing/2014/main" xmlns="" id="{69388962-ACAA-164B-A4BD-78659CB3E399}"/>
              </a:ext>
            </a:extLst>
          </p:cNvPr>
          <p:cNvCxnSpPr/>
          <p:nvPr/>
        </p:nvCxnSpPr>
        <p:spPr>
          <a:xfrm>
            <a:off x="6635786" y="3171103"/>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5FE5AD4B-E271-CB40-8E09-3BF11468E974}"/>
              </a:ext>
            </a:extLst>
          </p:cNvPr>
          <p:cNvSpPr txBox="1"/>
          <p:nvPr/>
        </p:nvSpPr>
        <p:spPr>
          <a:xfrm>
            <a:off x="5469790" y="2913783"/>
            <a:ext cx="1214825" cy="400110"/>
          </a:xfrm>
          <a:prstGeom prst="rect">
            <a:avLst/>
          </a:prstGeom>
          <a:noFill/>
        </p:spPr>
        <p:txBody>
          <a:bodyPr wrap="square" rtlCol="0">
            <a:spAutoFit/>
          </a:bodyPr>
          <a:lstStyle/>
          <a:p>
            <a:r>
              <a:rPr lang="en-GB" sz="2000" dirty="0">
                <a:solidFill>
                  <a:srgbClr val="5E5E5E"/>
                </a:solidFill>
              </a:rPr>
              <a:t>= 200</a:t>
            </a:r>
            <a:endParaRPr lang="en-GB" sz="2000" i="1" dirty="0">
              <a:solidFill>
                <a:srgbClr val="5E5E5E"/>
              </a:solidFill>
              <a:cs typeface="Times New Roman" panose="02020603050405020304" pitchFamily="18" charset="0"/>
            </a:endParaRPr>
          </a:p>
        </p:txBody>
      </p:sp>
      <p:sp>
        <p:nvSpPr>
          <p:cNvPr id="23" name="TextBox 22">
            <a:extLst>
              <a:ext uri="{FF2B5EF4-FFF2-40B4-BE49-F238E27FC236}">
                <a16:creationId xmlns:a16="http://schemas.microsoft.com/office/drawing/2014/main" xmlns="" id="{316AD391-FA66-1143-9D3B-1C0A05A88661}"/>
              </a:ext>
            </a:extLst>
          </p:cNvPr>
          <p:cNvSpPr txBox="1"/>
          <p:nvPr/>
        </p:nvSpPr>
        <p:spPr>
          <a:xfrm>
            <a:off x="8013662" y="2913783"/>
            <a:ext cx="1714624" cy="400110"/>
          </a:xfrm>
          <a:prstGeom prst="rect">
            <a:avLst/>
          </a:prstGeom>
          <a:noFill/>
        </p:spPr>
        <p:txBody>
          <a:bodyPr wrap="square" rtlCol="0">
            <a:spAutoFit/>
          </a:bodyPr>
          <a:lstStyle/>
          <a:p>
            <a:r>
              <a:rPr lang="en-GB" sz="2000" dirty="0">
                <a:solidFill>
                  <a:srgbClr val="5E5E5E"/>
                </a:solidFill>
              </a:rPr>
              <a:t>= £221.97</a:t>
            </a:r>
            <a:endParaRPr lang="en-GB" sz="2000" i="1" dirty="0">
              <a:solidFill>
                <a:srgbClr val="5E5E5E"/>
              </a:solidFill>
              <a:cs typeface="Times New Roman" panose="02020603050405020304" pitchFamily="18" charset="0"/>
            </a:endParaRPr>
          </a:p>
        </p:txBody>
      </p:sp>
      <p:pic>
        <p:nvPicPr>
          <p:cNvPr id="24" name="Picture 23">
            <a:extLst>
              <a:ext uri="{FF2B5EF4-FFF2-40B4-BE49-F238E27FC236}">
                <a16:creationId xmlns:a16="http://schemas.microsoft.com/office/drawing/2014/main" xmlns="" id="{615E42CB-32EB-E143-8A02-D1BDA66155BE}"/>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251847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Answer, part 2</a:t>
            </a:r>
          </a:p>
        </p:txBody>
      </p:sp>
      <p:sp>
        <p:nvSpPr>
          <p:cNvPr id="8" name="Content Placeholder 2">
            <a:extLst>
              <a:ext uri="{FF2B5EF4-FFF2-40B4-BE49-F238E27FC236}">
                <a16:creationId xmlns:a16="http://schemas.microsoft.com/office/drawing/2014/main" xmlns="" id="{99EDE5D7-0F10-ED40-A8CA-F036AF5C5EFF}"/>
              </a:ext>
            </a:extLst>
          </p:cNvPr>
          <p:cNvSpPr>
            <a:spLocks noGrp="1"/>
          </p:cNvSpPr>
          <p:nvPr>
            <p:ph idx="1"/>
          </p:nvPr>
        </p:nvSpPr>
        <p:spPr>
          <a:xfrm>
            <a:off x="838200" y="1825625"/>
            <a:ext cx="8763000" cy="4458938"/>
          </a:xfrm>
        </p:spPr>
        <p:txBody>
          <a:bodyPr>
            <a:normAutofit/>
          </a:bodyPr>
          <a:lstStyle/>
          <a:p>
            <a:pPr marL="0" indent="0">
              <a:lnSpc>
                <a:spcPct val="110000"/>
              </a:lnSpc>
              <a:buNone/>
            </a:pPr>
            <a:r>
              <a:rPr lang="en-GB" sz="2000" dirty="0"/>
              <a:t>Using the compounding formula, we see that the loan balance after the final 7 day period is:</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r>
              <a:rPr lang="en-GB" sz="2000" dirty="0"/>
              <a:t>Interest costs for the second week are therefore £135.37 - £121.97 = £13.40</a:t>
            </a:r>
          </a:p>
          <a:p>
            <a:pPr marL="0" indent="0">
              <a:lnSpc>
                <a:spcPct val="110000"/>
              </a:lnSpc>
              <a:buNone/>
            </a:pPr>
            <a:r>
              <a:rPr lang="en-GB" sz="2000" dirty="0"/>
              <a:t>The answers to the questions in the homework are therefore:</a:t>
            </a:r>
          </a:p>
          <a:p>
            <a:pPr marL="0" indent="0">
              <a:lnSpc>
                <a:spcPct val="110000"/>
              </a:lnSpc>
              <a:buNone/>
            </a:pPr>
            <a:endParaRPr lang="en-GB" sz="2000" dirty="0"/>
          </a:p>
          <a:p>
            <a:pPr marL="0" indent="0">
              <a:lnSpc>
                <a:spcPct val="110000"/>
              </a:lnSpc>
              <a:buNone/>
            </a:pPr>
            <a:endParaRPr lang="en-GB" sz="2000" b="1" dirty="0"/>
          </a:p>
          <a:p>
            <a:pPr marL="0" indent="0">
              <a:lnSpc>
                <a:spcPct val="110000"/>
              </a:lnSpc>
              <a:buNone/>
            </a:pPr>
            <a:endParaRPr lang="en-GB" sz="2000" dirty="0"/>
          </a:p>
        </p:txBody>
      </p:sp>
      <p:sp>
        <p:nvSpPr>
          <p:cNvPr id="9" name="TextBox 8">
            <a:extLst>
              <a:ext uri="{FF2B5EF4-FFF2-40B4-BE49-F238E27FC236}">
                <a16:creationId xmlns:a16="http://schemas.microsoft.com/office/drawing/2014/main" xmlns="" id="{CF990ED9-17E8-6046-9E64-D96A2F65A221}"/>
              </a:ext>
            </a:extLst>
          </p:cNvPr>
          <p:cNvSpPr txBox="1"/>
          <p:nvPr/>
        </p:nvSpPr>
        <p:spPr>
          <a:xfrm>
            <a:off x="807203" y="3200489"/>
            <a:ext cx="3757580" cy="400110"/>
          </a:xfrm>
          <a:prstGeom prst="rect">
            <a:avLst/>
          </a:prstGeom>
          <a:noFill/>
        </p:spPr>
        <p:txBody>
          <a:bodyPr wrap="square" rtlCol="0">
            <a:spAutoFit/>
          </a:bodyPr>
          <a:lstStyle/>
          <a:p>
            <a:r>
              <a:rPr lang="en-GB" sz="2000" dirty="0">
                <a:solidFill>
                  <a:srgbClr val="5E5E5E"/>
                </a:solidFill>
              </a:rPr>
              <a:t>Balance after  2 weeks = </a:t>
            </a:r>
            <a:r>
              <a:rPr lang="en-GB" sz="2000" i="1" dirty="0">
                <a:solidFill>
                  <a:srgbClr val="5E5E5E"/>
                </a:solidFill>
                <a:cs typeface="Times New Roman" panose="02020603050405020304" pitchFamily="18" charset="0"/>
              </a:rPr>
              <a:t>P</a:t>
            </a:r>
          </a:p>
        </p:txBody>
      </p:sp>
      <p:sp>
        <p:nvSpPr>
          <p:cNvPr id="10" name="TextBox 9">
            <a:extLst>
              <a:ext uri="{FF2B5EF4-FFF2-40B4-BE49-F238E27FC236}">
                <a16:creationId xmlns:a16="http://schemas.microsoft.com/office/drawing/2014/main" xmlns="" id="{7A2BC23B-0D33-374A-A3BC-178E2C4CB230}"/>
              </a:ext>
            </a:extLst>
          </p:cNvPr>
          <p:cNvSpPr txBox="1"/>
          <p:nvPr/>
        </p:nvSpPr>
        <p:spPr>
          <a:xfrm>
            <a:off x="4377283" y="2940247"/>
            <a:ext cx="1156950"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a:t>
            </a:r>
            <a:r>
              <a:rPr lang="en-GB" sz="2000" i="1" dirty="0">
                <a:solidFill>
                  <a:srgbClr val="5E5E5E"/>
                </a:solidFill>
                <a:latin typeface="Arial" panose="020B0604020202020204" pitchFamily="34" charset="0"/>
                <a:cs typeface="Arial" panose="020B0604020202020204" pitchFamily="34" charset="0"/>
              </a:rPr>
              <a:t>r</a:t>
            </a:r>
          </a:p>
        </p:txBody>
      </p:sp>
      <p:sp>
        <p:nvSpPr>
          <p:cNvPr id="11" name="TextBox 10">
            <a:extLst>
              <a:ext uri="{FF2B5EF4-FFF2-40B4-BE49-F238E27FC236}">
                <a16:creationId xmlns:a16="http://schemas.microsoft.com/office/drawing/2014/main" xmlns="" id="{BC084D99-547C-8B45-888C-789388FE9892}"/>
              </a:ext>
            </a:extLst>
          </p:cNvPr>
          <p:cNvSpPr txBox="1"/>
          <p:nvPr/>
        </p:nvSpPr>
        <p:spPr>
          <a:xfrm>
            <a:off x="4527188" y="3460731"/>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2" name="TextBox 11">
            <a:extLst>
              <a:ext uri="{FF2B5EF4-FFF2-40B4-BE49-F238E27FC236}">
                <a16:creationId xmlns:a16="http://schemas.microsoft.com/office/drawing/2014/main" xmlns="" id="{61BB3CE4-FD0E-2241-8585-4B0285FB6ED5}"/>
              </a:ext>
            </a:extLst>
          </p:cNvPr>
          <p:cNvSpPr txBox="1"/>
          <p:nvPr/>
        </p:nvSpPr>
        <p:spPr>
          <a:xfrm>
            <a:off x="5654313" y="2795882"/>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n</a:t>
            </a:r>
          </a:p>
        </p:txBody>
      </p:sp>
      <p:sp>
        <p:nvSpPr>
          <p:cNvPr id="13" name="TextBox 12">
            <a:extLst>
              <a:ext uri="{FF2B5EF4-FFF2-40B4-BE49-F238E27FC236}">
                <a16:creationId xmlns:a16="http://schemas.microsoft.com/office/drawing/2014/main" xmlns="" id="{9AEAC618-7D7B-DF48-B509-F1CB0B4D8525}"/>
              </a:ext>
            </a:extLst>
          </p:cNvPr>
          <p:cNvSpPr txBox="1"/>
          <p:nvPr/>
        </p:nvSpPr>
        <p:spPr>
          <a:xfrm>
            <a:off x="4120649" y="2657947"/>
            <a:ext cx="612688" cy="1323439"/>
          </a:xfrm>
          <a:prstGeom prst="rect">
            <a:avLst/>
          </a:prstGeom>
          <a:noFill/>
        </p:spPr>
        <p:txBody>
          <a:bodyPr wrap="square" rtlCol="0">
            <a:spAutoFit/>
          </a:bodyPr>
          <a:lstStyle/>
          <a:p>
            <a:r>
              <a:rPr lang="en-GB" sz="8000" dirty="0">
                <a:solidFill>
                  <a:srgbClr val="5E5E5E"/>
                </a:solidFill>
              </a:rPr>
              <a:t>(</a:t>
            </a:r>
          </a:p>
        </p:txBody>
      </p:sp>
      <p:sp>
        <p:nvSpPr>
          <p:cNvPr id="14" name="TextBox 13">
            <a:extLst>
              <a:ext uri="{FF2B5EF4-FFF2-40B4-BE49-F238E27FC236}">
                <a16:creationId xmlns:a16="http://schemas.microsoft.com/office/drawing/2014/main" xmlns="" id="{1837136F-73A2-7A4D-829C-F7C8511ED1A1}"/>
              </a:ext>
            </a:extLst>
          </p:cNvPr>
          <p:cNvSpPr txBox="1"/>
          <p:nvPr/>
        </p:nvSpPr>
        <p:spPr>
          <a:xfrm>
            <a:off x="5285996" y="2657947"/>
            <a:ext cx="612688" cy="1323439"/>
          </a:xfrm>
          <a:prstGeom prst="rect">
            <a:avLst/>
          </a:prstGeom>
          <a:noFill/>
        </p:spPr>
        <p:txBody>
          <a:bodyPr wrap="square" rtlCol="0">
            <a:spAutoFit/>
          </a:bodyPr>
          <a:lstStyle/>
          <a:p>
            <a:r>
              <a:rPr lang="en-GB" sz="8000" dirty="0">
                <a:solidFill>
                  <a:srgbClr val="5E5E5E"/>
                </a:solidFill>
              </a:rPr>
              <a:t>)</a:t>
            </a:r>
          </a:p>
        </p:txBody>
      </p:sp>
      <p:cxnSp>
        <p:nvCxnSpPr>
          <p:cNvPr id="15" name="Straight Connector 14">
            <a:extLst>
              <a:ext uri="{FF2B5EF4-FFF2-40B4-BE49-F238E27FC236}">
                <a16:creationId xmlns:a16="http://schemas.microsoft.com/office/drawing/2014/main" xmlns="" id="{CA1F7414-54AC-4A40-82F3-AA1825AEC708}"/>
              </a:ext>
            </a:extLst>
          </p:cNvPr>
          <p:cNvCxnSpPr/>
          <p:nvPr/>
        </p:nvCxnSpPr>
        <p:spPr>
          <a:xfrm>
            <a:off x="4457989" y="3419064"/>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38BBB267-3FFF-494A-AA86-631FA26373FF}"/>
              </a:ext>
            </a:extLst>
          </p:cNvPr>
          <p:cNvSpPr txBox="1"/>
          <p:nvPr/>
        </p:nvSpPr>
        <p:spPr>
          <a:xfrm>
            <a:off x="7169984" y="2940247"/>
            <a:ext cx="1341614"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+ 1.5</a:t>
            </a:r>
            <a:endParaRPr lang="en-GB" sz="2000" i="1" dirty="0">
              <a:solidFill>
                <a:srgbClr val="5E5E5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65F98F35-65A3-B14E-84FE-CCD6A5B7F2AE}"/>
              </a:ext>
            </a:extLst>
          </p:cNvPr>
          <p:cNvSpPr txBox="1"/>
          <p:nvPr/>
        </p:nvSpPr>
        <p:spPr>
          <a:xfrm>
            <a:off x="7404840" y="3460731"/>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8" name="TextBox 17">
            <a:extLst>
              <a:ext uri="{FF2B5EF4-FFF2-40B4-BE49-F238E27FC236}">
                <a16:creationId xmlns:a16="http://schemas.microsoft.com/office/drawing/2014/main" xmlns="" id="{0C08D4BB-6C0D-8143-84E1-11454AF0B02D}"/>
              </a:ext>
            </a:extLst>
          </p:cNvPr>
          <p:cNvSpPr txBox="1"/>
          <p:nvPr/>
        </p:nvSpPr>
        <p:spPr>
          <a:xfrm>
            <a:off x="8585700" y="2795882"/>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7</a:t>
            </a:r>
          </a:p>
        </p:txBody>
      </p:sp>
      <p:sp>
        <p:nvSpPr>
          <p:cNvPr id="19" name="TextBox 18">
            <a:extLst>
              <a:ext uri="{FF2B5EF4-FFF2-40B4-BE49-F238E27FC236}">
                <a16:creationId xmlns:a16="http://schemas.microsoft.com/office/drawing/2014/main" xmlns="" id="{6B2C0C19-2008-A740-82D2-8E4E87D9CC85}"/>
              </a:ext>
            </a:extLst>
          </p:cNvPr>
          <p:cNvSpPr txBox="1"/>
          <p:nvPr/>
        </p:nvSpPr>
        <p:spPr>
          <a:xfrm>
            <a:off x="6913350" y="2657947"/>
            <a:ext cx="612688" cy="1323439"/>
          </a:xfrm>
          <a:prstGeom prst="rect">
            <a:avLst/>
          </a:prstGeom>
          <a:noFill/>
        </p:spPr>
        <p:txBody>
          <a:bodyPr wrap="square" rtlCol="0">
            <a:spAutoFit/>
          </a:bodyPr>
          <a:lstStyle/>
          <a:p>
            <a:r>
              <a:rPr lang="en-GB" sz="8000" dirty="0">
                <a:solidFill>
                  <a:srgbClr val="5E5E5E"/>
                </a:solidFill>
              </a:rPr>
              <a:t>(</a:t>
            </a:r>
          </a:p>
        </p:txBody>
      </p:sp>
      <p:sp>
        <p:nvSpPr>
          <p:cNvPr id="20" name="TextBox 19">
            <a:extLst>
              <a:ext uri="{FF2B5EF4-FFF2-40B4-BE49-F238E27FC236}">
                <a16:creationId xmlns:a16="http://schemas.microsoft.com/office/drawing/2014/main" xmlns="" id="{AB18C03A-CAA5-C64A-9D26-063C7E62B53B}"/>
              </a:ext>
            </a:extLst>
          </p:cNvPr>
          <p:cNvSpPr txBox="1"/>
          <p:nvPr/>
        </p:nvSpPr>
        <p:spPr>
          <a:xfrm>
            <a:off x="8253298" y="2657947"/>
            <a:ext cx="612688" cy="1323439"/>
          </a:xfrm>
          <a:prstGeom prst="rect">
            <a:avLst/>
          </a:prstGeom>
          <a:noFill/>
        </p:spPr>
        <p:txBody>
          <a:bodyPr wrap="square" rtlCol="0">
            <a:spAutoFit/>
          </a:bodyPr>
          <a:lstStyle/>
          <a:p>
            <a:r>
              <a:rPr lang="en-GB" sz="8000" dirty="0">
                <a:solidFill>
                  <a:srgbClr val="5E5E5E"/>
                </a:solidFill>
              </a:rPr>
              <a:t>)</a:t>
            </a:r>
          </a:p>
        </p:txBody>
      </p:sp>
      <p:cxnSp>
        <p:nvCxnSpPr>
          <p:cNvPr id="21" name="Straight Connector 20">
            <a:extLst>
              <a:ext uri="{FF2B5EF4-FFF2-40B4-BE49-F238E27FC236}">
                <a16:creationId xmlns:a16="http://schemas.microsoft.com/office/drawing/2014/main" xmlns="" id="{69388962-ACAA-164B-A4BD-78659CB3E399}"/>
              </a:ext>
            </a:extLst>
          </p:cNvPr>
          <p:cNvCxnSpPr/>
          <p:nvPr/>
        </p:nvCxnSpPr>
        <p:spPr>
          <a:xfrm>
            <a:off x="7351734" y="3419064"/>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5FE5AD4B-E271-CB40-8E09-3BF11468E974}"/>
              </a:ext>
            </a:extLst>
          </p:cNvPr>
          <p:cNvSpPr txBox="1"/>
          <p:nvPr/>
        </p:nvSpPr>
        <p:spPr>
          <a:xfrm>
            <a:off x="5857855" y="3161744"/>
            <a:ext cx="1214825" cy="400110"/>
          </a:xfrm>
          <a:prstGeom prst="rect">
            <a:avLst/>
          </a:prstGeom>
          <a:noFill/>
        </p:spPr>
        <p:txBody>
          <a:bodyPr wrap="square" rtlCol="0">
            <a:spAutoFit/>
          </a:bodyPr>
          <a:lstStyle/>
          <a:p>
            <a:r>
              <a:rPr lang="en-GB" sz="2000" dirty="0">
                <a:solidFill>
                  <a:srgbClr val="5E5E5E"/>
                </a:solidFill>
              </a:rPr>
              <a:t>= 121.97</a:t>
            </a:r>
            <a:endParaRPr lang="en-GB" sz="2000" i="1" dirty="0">
              <a:solidFill>
                <a:srgbClr val="5E5E5E"/>
              </a:solidFill>
              <a:cs typeface="Times New Roman" panose="02020603050405020304" pitchFamily="18" charset="0"/>
            </a:endParaRPr>
          </a:p>
        </p:txBody>
      </p:sp>
      <p:sp>
        <p:nvSpPr>
          <p:cNvPr id="23" name="TextBox 22">
            <a:extLst>
              <a:ext uri="{FF2B5EF4-FFF2-40B4-BE49-F238E27FC236}">
                <a16:creationId xmlns:a16="http://schemas.microsoft.com/office/drawing/2014/main" xmlns="" id="{316AD391-FA66-1143-9D3B-1C0A05A88661}"/>
              </a:ext>
            </a:extLst>
          </p:cNvPr>
          <p:cNvSpPr txBox="1"/>
          <p:nvPr/>
        </p:nvSpPr>
        <p:spPr>
          <a:xfrm>
            <a:off x="8729610" y="3161744"/>
            <a:ext cx="1714624" cy="400110"/>
          </a:xfrm>
          <a:prstGeom prst="rect">
            <a:avLst/>
          </a:prstGeom>
          <a:noFill/>
        </p:spPr>
        <p:txBody>
          <a:bodyPr wrap="square" rtlCol="0">
            <a:spAutoFit/>
          </a:bodyPr>
          <a:lstStyle/>
          <a:p>
            <a:r>
              <a:rPr lang="en-GB" sz="2000" dirty="0">
                <a:solidFill>
                  <a:srgbClr val="5E5E5E"/>
                </a:solidFill>
              </a:rPr>
              <a:t>= £135.37</a:t>
            </a:r>
            <a:endParaRPr lang="en-GB" sz="2000" i="1" dirty="0">
              <a:solidFill>
                <a:srgbClr val="5E5E5E"/>
              </a:solidFill>
              <a:cs typeface="Times New Roman" panose="02020603050405020304" pitchFamily="18" charset="0"/>
            </a:endParaRPr>
          </a:p>
        </p:txBody>
      </p:sp>
      <p:pic>
        <p:nvPicPr>
          <p:cNvPr id="24" name="Picture 23">
            <a:extLst>
              <a:ext uri="{FF2B5EF4-FFF2-40B4-BE49-F238E27FC236}">
                <a16:creationId xmlns:a16="http://schemas.microsoft.com/office/drawing/2014/main" xmlns="" id="{FF7E3D6C-D7FF-7243-B8DD-08143C323EB0}"/>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96967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B53E0-EB31-3D49-84C0-C3348EF703E8}"/>
              </a:ext>
            </a:extLst>
          </p:cNvPr>
          <p:cNvSpPr>
            <a:spLocks noGrp="1"/>
          </p:cNvSpPr>
          <p:nvPr>
            <p:ph type="title"/>
          </p:nvPr>
        </p:nvSpPr>
        <p:spPr>
          <a:xfrm>
            <a:off x="838199" y="365125"/>
            <a:ext cx="9371203" cy="1325563"/>
          </a:xfrm>
        </p:spPr>
        <p:txBody>
          <a:bodyPr/>
          <a:lstStyle/>
          <a:p>
            <a:r>
              <a:rPr lang="en-GB" dirty="0"/>
              <a:t>Homework B</a:t>
            </a:r>
            <a:br>
              <a:rPr lang="en-GB" dirty="0"/>
            </a:br>
            <a:r>
              <a:rPr lang="en-GB" dirty="0"/>
              <a:t>Answer</a:t>
            </a:r>
          </a:p>
        </p:txBody>
      </p:sp>
      <p:sp>
        <p:nvSpPr>
          <p:cNvPr id="3" name="Content Placeholder 2">
            <a:extLst>
              <a:ext uri="{FF2B5EF4-FFF2-40B4-BE49-F238E27FC236}">
                <a16:creationId xmlns:a16="http://schemas.microsoft.com/office/drawing/2014/main" xmlns="" id="{AFB31D26-CC03-4642-8721-20BF4D0EBBCD}"/>
              </a:ext>
            </a:extLst>
          </p:cNvPr>
          <p:cNvSpPr>
            <a:spLocks noGrp="1"/>
          </p:cNvSpPr>
          <p:nvPr>
            <p:ph idx="1"/>
          </p:nvPr>
        </p:nvSpPr>
        <p:spPr>
          <a:xfrm>
            <a:off x="838200" y="1825625"/>
            <a:ext cx="9446704" cy="4351338"/>
          </a:xfrm>
        </p:spPr>
        <p:txBody>
          <a:bodyPr>
            <a:normAutofit/>
          </a:bodyPr>
          <a:lstStyle/>
          <a:p>
            <a:pPr marL="0" indent="0">
              <a:lnSpc>
                <a:spcPct val="110000"/>
              </a:lnSpc>
              <a:buNone/>
            </a:pPr>
            <a:r>
              <a:rPr lang="en-GB" sz="2000" dirty="0"/>
              <a:t>First instalment				    	£100.00</a:t>
            </a:r>
          </a:p>
          <a:p>
            <a:pPr marL="0" indent="0">
              <a:lnSpc>
                <a:spcPct val="110000"/>
              </a:lnSpc>
              <a:buNone/>
            </a:pPr>
            <a:r>
              <a:rPr lang="en-GB" sz="2000" dirty="0"/>
              <a:t>Final instalment				 	£135.37: </a:t>
            </a:r>
            <a:r>
              <a:rPr lang="en-GB" sz="2000" b="1" dirty="0"/>
              <a:t>answer to question 1</a:t>
            </a:r>
          </a:p>
          <a:p>
            <a:pPr marL="0" indent="0">
              <a:lnSpc>
                <a:spcPct val="110000"/>
              </a:lnSpc>
              <a:buNone/>
            </a:pPr>
            <a:r>
              <a:rPr lang="en-GB" sz="2000" dirty="0"/>
              <a:t>Total interest paid				£35.37: </a:t>
            </a:r>
            <a:r>
              <a:rPr lang="en-GB" sz="2000" b="1" dirty="0"/>
              <a:t>answer to question 2</a:t>
            </a:r>
          </a:p>
          <a:p>
            <a:pPr marL="0" indent="0">
              <a:lnSpc>
                <a:spcPct val="110000"/>
              </a:lnSpc>
              <a:buNone/>
            </a:pPr>
            <a:endParaRPr lang="en-GB" sz="2000" dirty="0"/>
          </a:p>
          <a:p>
            <a:pPr marL="0" indent="0">
              <a:lnSpc>
                <a:spcPct val="110000"/>
              </a:lnSpc>
              <a:buNone/>
            </a:pPr>
            <a:r>
              <a:rPr lang="en-GB" sz="2000" dirty="0"/>
              <a:t>Total interest costs are therefore 21.97 + 13.40 = £35.37</a:t>
            </a:r>
          </a:p>
          <a:p>
            <a:pPr marL="0" indent="0">
              <a:lnSpc>
                <a:spcPct val="110000"/>
              </a:lnSpc>
              <a:buNone/>
            </a:pPr>
            <a:r>
              <a:rPr lang="en-GB" sz="2000" dirty="0"/>
              <a:t>Total amount repaid for loan of £200 is £235.37</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p:txBody>
      </p:sp>
      <p:pic>
        <p:nvPicPr>
          <p:cNvPr id="6" name="Picture 5">
            <a:extLst>
              <a:ext uri="{FF2B5EF4-FFF2-40B4-BE49-F238E27FC236}">
                <a16:creationId xmlns:a16="http://schemas.microsoft.com/office/drawing/2014/main" xmlns="" id="{2DCC3DFA-0F60-0E45-9AC9-1760A71B0F8C}"/>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3601366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502712D-CEA5-C246-9C41-2D87020B56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202538" cy="6858000"/>
          </a:xfrm>
          <a:prstGeom prst="rect">
            <a:avLst/>
          </a:prstGeom>
        </p:spPr>
      </p:pic>
    </p:spTree>
    <p:extLst>
      <p:ext uri="{BB962C8B-B14F-4D97-AF65-F5344CB8AC3E}">
        <p14:creationId xmlns:p14="http://schemas.microsoft.com/office/powerpoint/2010/main" val="2616973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dirty="0"/>
              <a:t>Reena is in a different position to Joanna and has just been given a gift of £2,000 from her gran to help her with future university costs. She plans to go to university in three years. She has investigated two savings accounts that she is considering depositing her £2,000 into. </a:t>
            </a:r>
          </a:p>
          <a:p>
            <a:pPr marL="0" indent="0">
              <a:lnSpc>
                <a:spcPct val="110000"/>
              </a:lnSpc>
              <a:buNone/>
            </a:pPr>
            <a:endParaRPr lang="en-GB" dirty="0"/>
          </a:p>
          <a:p>
            <a:pPr marL="0" indent="0">
              <a:lnSpc>
                <a:spcPct val="110000"/>
              </a:lnSpc>
              <a:buNone/>
            </a:pPr>
            <a:r>
              <a:rPr lang="en-GB" dirty="0"/>
              <a:t>Details of the two accounts are on the next slide.</a:t>
            </a:r>
          </a:p>
          <a:p>
            <a:pPr marL="0" indent="0">
              <a:lnSpc>
                <a:spcPct val="110000"/>
              </a:lnSpc>
              <a:buNone/>
            </a:pPr>
            <a:endParaRPr lang="en-GB" dirty="0"/>
          </a:p>
          <a:p>
            <a:pPr marL="0" indent="0">
              <a:lnSpc>
                <a:spcPct val="110000"/>
              </a:lnSpc>
              <a:buNone/>
            </a:pPr>
            <a:endParaRPr lang="en-GB" dirty="0"/>
          </a:p>
          <a:p>
            <a:pPr marL="0" indent="0">
              <a:lnSpc>
                <a:spcPct val="110000"/>
              </a:lnSpc>
              <a:buNone/>
            </a:pPr>
            <a:endParaRPr lang="en-GB" dirty="0"/>
          </a:p>
        </p:txBody>
      </p:sp>
      <p:pic>
        <p:nvPicPr>
          <p:cNvPr id="6" name="Picture 5">
            <a:extLst>
              <a:ext uri="{FF2B5EF4-FFF2-40B4-BE49-F238E27FC236}">
                <a16:creationId xmlns:a16="http://schemas.microsoft.com/office/drawing/2014/main" xmlns="" id="{8A358800-783E-3141-8D1D-3499121D35D3}"/>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20616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8763000" cy="4351338"/>
          </a:xfrm>
        </p:spPr>
        <p:txBody>
          <a:bodyPr>
            <a:normAutofit/>
          </a:bodyPr>
          <a:lstStyle/>
          <a:p>
            <a:pPr marL="0" indent="0">
              <a:lnSpc>
                <a:spcPct val="110000"/>
              </a:lnSpc>
              <a:buNone/>
            </a:pPr>
            <a:r>
              <a:rPr lang="en-GB" sz="2000" b="1" dirty="0"/>
              <a:t>Savings account 1</a:t>
            </a:r>
          </a:p>
          <a:p>
            <a:pPr>
              <a:lnSpc>
                <a:spcPct val="110000"/>
              </a:lnSpc>
            </a:pPr>
            <a:r>
              <a:rPr lang="en-GB" sz="2000" dirty="0"/>
              <a:t>Invest up to £3,000. Must be left in the account for three years. Annual interest paid is 2% and tax of 20% is deducted from the interest earned.</a:t>
            </a:r>
          </a:p>
          <a:p>
            <a:pPr marL="0" indent="0">
              <a:lnSpc>
                <a:spcPct val="110000"/>
              </a:lnSpc>
              <a:buNone/>
            </a:pPr>
            <a:endParaRPr lang="en-GB" sz="2000" dirty="0"/>
          </a:p>
          <a:p>
            <a:pPr marL="0" indent="0">
              <a:lnSpc>
                <a:spcPct val="110000"/>
              </a:lnSpc>
              <a:buNone/>
            </a:pPr>
            <a:r>
              <a:rPr lang="en-GB" sz="2000" b="1" dirty="0"/>
              <a:t>Savings account 2</a:t>
            </a:r>
          </a:p>
          <a:p>
            <a:pPr>
              <a:lnSpc>
                <a:spcPct val="110000"/>
              </a:lnSpc>
            </a:pPr>
            <a:r>
              <a:rPr lang="en-GB" sz="2000" dirty="0"/>
              <a:t>Exclusive to savers under 18. Invest any amount. Withdrawals at any time, tax free. Interest rate paid is 0.85% every six months.</a:t>
            </a:r>
          </a:p>
          <a:p>
            <a:pPr marL="0" indent="0">
              <a:lnSpc>
                <a:spcPct val="110000"/>
              </a:lnSpc>
              <a:buNone/>
            </a:pPr>
            <a:endParaRPr lang="en-GB" sz="2000" dirty="0"/>
          </a:p>
        </p:txBody>
      </p:sp>
      <p:pic>
        <p:nvPicPr>
          <p:cNvPr id="6" name="Picture 5">
            <a:extLst>
              <a:ext uri="{FF2B5EF4-FFF2-40B4-BE49-F238E27FC236}">
                <a16:creationId xmlns:a16="http://schemas.microsoft.com/office/drawing/2014/main" xmlns="" id="{7A2F4D3D-C348-A141-898F-4C02F3B8B7F2}"/>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175523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261D9-C0B5-884C-8EED-29D8A230AF9C}"/>
              </a:ext>
            </a:extLst>
          </p:cNvPr>
          <p:cNvSpPr>
            <a:spLocks noGrp="1"/>
          </p:cNvSpPr>
          <p:nvPr>
            <p:ph type="title"/>
          </p:nvPr>
        </p:nvSpPr>
        <p:spPr/>
        <p:txBody>
          <a:bodyPr>
            <a:normAutofit/>
          </a:bodyPr>
          <a:lstStyle/>
          <a:p>
            <a:r>
              <a:rPr lang="en-GB" dirty="0"/>
              <a:t>Homework A</a:t>
            </a:r>
            <a:br>
              <a:rPr lang="en-GB" dirty="0"/>
            </a:br>
            <a:r>
              <a:rPr lang="en-GB" dirty="0"/>
              <a:t>You were asked to do the following:</a:t>
            </a:r>
          </a:p>
        </p:txBody>
      </p:sp>
      <p:sp>
        <p:nvSpPr>
          <p:cNvPr id="3" name="Content Placeholder 2">
            <a:extLst>
              <a:ext uri="{FF2B5EF4-FFF2-40B4-BE49-F238E27FC236}">
                <a16:creationId xmlns:a16="http://schemas.microsoft.com/office/drawing/2014/main" xmlns="" id="{B7E7EB8F-CA98-254A-96FA-88B4C893F113}"/>
              </a:ext>
            </a:extLst>
          </p:cNvPr>
          <p:cNvSpPr>
            <a:spLocks noGrp="1"/>
          </p:cNvSpPr>
          <p:nvPr>
            <p:ph idx="1"/>
          </p:nvPr>
        </p:nvSpPr>
        <p:spPr>
          <a:xfrm>
            <a:off x="838199" y="1825625"/>
            <a:ext cx="8886987" cy="4351338"/>
          </a:xfrm>
        </p:spPr>
        <p:txBody>
          <a:bodyPr>
            <a:normAutofit fontScale="92500"/>
          </a:bodyPr>
          <a:lstStyle/>
          <a:p>
            <a:pPr marL="0" indent="0">
              <a:lnSpc>
                <a:spcPct val="100000"/>
              </a:lnSpc>
              <a:buNone/>
            </a:pPr>
            <a:r>
              <a:rPr lang="en-GB" dirty="0"/>
              <a:t>Imagine that you want to save some money for a car. Let’s say that the car would cost £5,000 and that you already have savings of £1,500. </a:t>
            </a:r>
          </a:p>
          <a:p>
            <a:pPr marL="0" indent="0">
              <a:lnSpc>
                <a:spcPct val="100000"/>
              </a:lnSpc>
              <a:buNone/>
            </a:pPr>
            <a:r>
              <a:rPr lang="en-GB" dirty="0"/>
              <a:t>Using the website below, answer all the following questions:</a:t>
            </a:r>
          </a:p>
          <a:p>
            <a:pPr marL="457200" indent="-457200">
              <a:lnSpc>
                <a:spcPct val="100000"/>
              </a:lnSpc>
              <a:buFont typeface="+mj-lt"/>
              <a:buAutoNum type="arabicPeriod"/>
            </a:pPr>
            <a:r>
              <a:rPr lang="en-GB" dirty="0"/>
              <a:t>Using interest rates of 1%, 3% and 5%, find out how long it will take you to save the amount needed for the car by saving £50 each month.</a:t>
            </a:r>
          </a:p>
          <a:p>
            <a:pPr marL="457200" indent="-457200">
              <a:lnSpc>
                <a:spcPct val="100000"/>
              </a:lnSpc>
              <a:buFont typeface="+mj-lt"/>
              <a:buAutoNum type="arabicPeriod"/>
            </a:pPr>
            <a:r>
              <a:rPr lang="en-GB" dirty="0"/>
              <a:t>Using interest rates of 1%, 3% and 5%, find out how much you would need to save if you needed to buy the car in two years.</a:t>
            </a:r>
          </a:p>
          <a:p>
            <a:pPr marL="0" indent="0">
              <a:lnSpc>
                <a:spcPct val="100000"/>
              </a:lnSpc>
              <a:buNone/>
            </a:pPr>
            <a:r>
              <a:rPr lang="en-GB" dirty="0"/>
              <a:t>The website is:  </a:t>
            </a:r>
            <a:r>
              <a:rPr lang="en-GB" dirty="0">
                <a:hlinkClick r:id="rId3">
                  <a:extLst>
                    <a:ext uri="{A12FA001-AC4F-418D-AE19-62706E023703}">
                      <ahyp:hlinkClr xmlns:ahyp="http://schemas.microsoft.com/office/drawing/2018/hyperlinkcolor" xmlns="" val="tx"/>
                    </a:ext>
                  </a:extLst>
                </a:hlinkClick>
              </a:rPr>
              <a:t>https://</a:t>
            </a:r>
            <a:r>
              <a:rPr lang="en-GB" dirty="0" err="1">
                <a:hlinkClick r:id="rId3">
                  <a:extLst>
                    <a:ext uri="{A12FA001-AC4F-418D-AE19-62706E023703}">
                      <ahyp:hlinkClr xmlns:ahyp="http://schemas.microsoft.com/office/drawing/2018/hyperlinkcolor" xmlns="" val="tx"/>
                    </a:ext>
                  </a:extLst>
                </a:hlinkClick>
              </a:rPr>
              <a:t>www.moneyadviceservice.org.uk</a:t>
            </a:r>
            <a:r>
              <a:rPr lang="en-GB" dirty="0">
                <a:hlinkClick r:id="rId3">
                  <a:extLst>
                    <a:ext uri="{A12FA001-AC4F-418D-AE19-62706E023703}">
                      <ahyp:hlinkClr xmlns:ahyp="http://schemas.microsoft.com/office/drawing/2018/hyperlinkcolor" xmlns="" val="tx"/>
                    </a:ext>
                  </a:extLst>
                </a:hlinkClick>
              </a:rPr>
              <a:t>/</a:t>
            </a:r>
            <a:r>
              <a:rPr lang="en-GB" dirty="0" err="1">
                <a:hlinkClick r:id="rId3">
                  <a:extLst>
                    <a:ext uri="{A12FA001-AC4F-418D-AE19-62706E023703}">
                      <ahyp:hlinkClr xmlns:ahyp="http://schemas.microsoft.com/office/drawing/2018/hyperlinkcolor" xmlns="" val="tx"/>
                    </a:ext>
                  </a:extLst>
                </a:hlinkClick>
              </a:rPr>
              <a:t>en</a:t>
            </a:r>
            <a:r>
              <a:rPr lang="en-GB" dirty="0">
                <a:hlinkClick r:id="rId3">
                  <a:extLst>
                    <a:ext uri="{A12FA001-AC4F-418D-AE19-62706E023703}">
                      <ahyp:hlinkClr xmlns:ahyp="http://schemas.microsoft.com/office/drawing/2018/hyperlinkcolor" xmlns="" val="tx"/>
                    </a:ext>
                  </a:extLst>
                </a:hlinkClick>
              </a:rPr>
              <a:t>/tools/savings-calculator</a:t>
            </a:r>
            <a:endParaRPr lang="en-GB" dirty="0"/>
          </a:p>
        </p:txBody>
      </p:sp>
      <p:pic>
        <p:nvPicPr>
          <p:cNvPr id="6" name="Picture 5">
            <a:extLst>
              <a:ext uri="{FF2B5EF4-FFF2-40B4-BE49-F238E27FC236}">
                <a16:creationId xmlns:a16="http://schemas.microsoft.com/office/drawing/2014/main" xmlns="" id="{6336A4BD-3609-734F-8511-4F64F4DAA194}"/>
              </a:ext>
            </a:extLst>
          </p:cNvPr>
          <p:cNvPicPr>
            <a:picLocks noChangeAspect="1"/>
          </p:cNvPicPr>
          <p:nvPr/>
        </p:nvPicPr>
        <p:blipFill>
          <a:blip r:embed="rId4"/>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2898618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1" y="1825625"/>
            <a:ext cx="8561522" cy="4351338"/>
          </a:xfrm>
        </p:spPr>
        <p:txBody>
          <a:bodyPr>
            <a:normAutofit/>
          </a:bodyPr>
          <a:lstStyle/>
          <a:p>
            <a:pPr marL="0" indent="0">
              <a:lnSpc>
                <a:spcPct val="110000"/>
              </a:lnSpc>
              <a:buNone/>
            </a:pPr>
            <a:r>
              <a:rPr lang="en-GB" sz="2000" b="1" dirty="0"/>
              <a:t>Work in pairs. </a:t>
            </a:r>
            <a:r>
              <a:rPr lang="en-GB" sz="2000" dirty="0"/>
              <a:t>Reena wants to achieve a balance in her account of £2,100 before she withdraws her savings in three years’ time. Using the savings account details provided, answer the following questions:</a:t>
            </a:r>
          </a:p>
          <a:p>
            <a:pPr marL="971550" lvl="1" indent="-514350">
              <a:lnSpc>
                <a:spcPct val="110000"/>
              </a:lnSpc>
              <a:buFont typeface="+mj-lt"/>
              <a:buAutoNum type="alphaLcPeriod"/>
            </a:pPr>
            <a:r>
              <a:rPr lang="en-GB" sz="1800" dirty="0"/>
              <a:t>What balance will be in Savings account 1 after three years?</a:t>
            </a:r>
          </a:p>
          <a:p>
            <a:pPr marL="971550" lvl="1" indent="-514350">
              <a:lnSpc>
                <a:spcPct val="110000"/>
              </a:lnSpc>
              <a:buFont typeface="+mj-lt"/>
              <a:buAutoNum type="alphaLcPeriod"/>
            </a:pPr>
            <a:r>
              <a:rPr lang="en-GB" sz="1800" dirty="0"/>
              <a:t>What initial savings must Reena deposit in Savings account 1 to achieve a balance of £2,100 in three years?</a:t>
            </a:r>
          </a:p>
          <a:p>
            <a:pPr marL="971550" lvl="1" indent="-514350">
              <a:lnSpc>
                <a:spcPct val="110000"/>
              </a:lnSpc>
              <a:buFont typeface="+mj-lt"/>
              <a:buAutoNum type="alphaLcPeriod"/>
            </a:pPr>
            <a:r>
              <a:rPr lang="en-GB" sz="1800" dirty="0"/>
              <a:t>If </a:t>
            </a:r>
            <a:r>
              <a:rPr lang="en-GB" sz="1800" dirty="0" err="1"/>
              <a:t>Reena</a:t>
            </a:r>
            <a:r>
              <a:rPr lang="en-GB" sz="1800" dirty="0"/>
              <a:t> can only afford to deposit £2,000, what must the interest rate rise to in Savings account 1 to achieve a balance of £2,100 after three years?</a:t>
            </a:r>
          </a:p>
          <a:p>
            <a:pPr marL="971550" lvl="1" indent="-514350">
              <a:lnSpc>
                <a:spcPct val="110000"/>
              </a:lnSpc>
              <a:buFont typeface="+mj-lt"/>
              <a:buAutoNum type="alphaLcPeriod"/>
            </a:pPr>
            <a:r>
              <a:rPr lang="en-GB" sz="1800" dirty="0"/>
              <a:t>If </a:t>
            </a:r>
            <a:r>
              <a:rPr lang="en-GB" sz="1800" dirty="0" err="1"/>
              <a:t>Reena</a:t>
            </a:r>
            <a:r>
              <a:rPr lang="en-GB" sz="1800" dirty="0"/>
              <a:t> can only afford to deposit £2,000 and wants to use Savings account 2, how long must she invest for to get a balance of £2,100?</a:t>
            </a:r>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a:p>
            <a:pPr marL="0" indent="0">
              <a:lnSpc>
                <a:spcPct val="110000"/>
              </a:lnSpc>
              <a:buNone/>
            </a:pPr>
            <a:endParaRPr lang="en-GB" sz="2000" dirty="0"/>
          </a:p>
        </p:txBody>
      </p:sp>
      <p:pic>
        <p:nvPicPr>
          <p:cNvPr id="6" name="Picture 5">
            <a:extLst>
              <a:ext uri="{FF2B5EF4-FFF2-40B4-BE49-F238E27FC236}">
                <a16:creationId xmlns:a16="http://schemas.microsoft.com/office/drawing/2014/main" xmlns="" id="{10801A9B-E272-7449-AC02-DB1BEC5EE5CA}"/>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8224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a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b="1" dirty="0"/>
              <a:t>What balance will be on Savings account 1 after three years?</a:t>
            </a:r>
          </a:p>
          <a:p>
            <a:pPr marL="0" indent="0">
              <a:buNone/>
            </a:pPr>
            <a:endParaRPr lang="en-GB" b="1" dirty="0"/>
          </a:p>
          <a:p>
            <a:pPr marL="0" indent="0">
              <a:buNone/>
            </a:pPr>
            <a:r>
              <a:rPr lang="en-GB" b="1" dirty="0"/>
              <a:t>Savings account 1</a:t>
            </a:r>
            <a:r>
              <a:rPr lang="en-GB" dirty="0"/>
              <a:t>				</a:t>
            </a:r>
          </a:p>
          <a:p>
            <a:pPr marL="0" indent="0">
              <a:buNone/>
            </a:pPr>
            <a:r>
              <a:rPr lang="en-GB" dirty="0"/>
              <a:t>Annual interest rate		2.00%	</a:t>
            </a:r>
          </a:p>
          <a:p>
            <a:pPr marL="0" indent="0">
              <a:buNone/>
            </a:pPr>
            <a:r>
              <a:rPr lang="en-GB" dirty="0"/>
              <a:t>Amount invested		£2,000.00		</a:t>
            </a:r>
          </a:p>
          <a:p>
            <a:pPr marL="0" indent="0">
              <a:buNone/>
            </a:pPr>
            <a:r>
              <a:rPr lang="en-GB" dirty="0"/>
              <a:t>Tax rate on interest		20.00% (Paid when interest paid)</a:t>
            </a:r>
          </a:p>
          <a:p>
            <a:pPr marL="0" indent="0">
              <a:lnSpc>
                <a:spcPct val="110000"/>
              </a:lnSpc>
              <a:buNone/>
            </a:pPr>
            <a:endParaRPr lang="en-GB" b="1" dirty="0"/>
          </a:p>
        </p:txBody>
      </p:sp>
      <p:pic>
        <p:nvPicPr>
          <p:cNvPr id="6" name="Picture 5">
            <a:extLst>
              <a:ext uri="{FF2B5EF4-FFF2-40B4-BE49-F238E27FC236}">
                <a16:creationId xmlns:a16="http://schemas.microsoft.com/office/drawing/2014/main" xmlns="" id="{7480401E-1D19-EB4D-84C9-505FF1B3F6D4}"/>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457877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a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199" y="1690688"/>
            <a:ext cx="10056780" cy="4351338"/>
          </a:xfrm>
        </p:spPr>
        <p:txBody>
          <a:bodyPr>
            <a:noAutofit/>
          </a:bodyPr>
          <a:lstStyle/>
          <a:p>
            <a:pPr marL="0" indent="0">
              <a:lnSpc>
                <a:spcPct val="100000"/>
              </a:lnSpc>
              <a:spcBef>
                <a:spcPts val="400"/>
              </a:spcBef>
              <a:buNone/>
              <a:tabLst>
                <a:tab pos="3594100" algn="r"/>
              </a:tabLst>
            </a:pPr>
            <a:r>
              <a:rPr lang="en-GB" sz="1600" dirty="0"/>
              <a:t>	</a:t>
            </a:r>
            <a:r>
              <a:rPr lang="en-GB" sz="1600" b="1" dirty="0"/>
              <a:t>£</a:t>
            </a:r>
            <a:r>
              <a:rPr lang="en-GB" sz="1600" dirty="0"/>
              <a:t>    </a:t>
            </a:r>
          </a:p>
          <a:p>
            <a:pPr marL="0" indent="0">
              <a:lnSpc>
                <a:spcPct val="100000"/>
              </a:lnSpc>
              <a:spcBef>
                <a:spcPts val="400"/>
              </a:spcBef>
              <a:buNone/>
              <a:tabLst>
                <a:tab pos="3594100" algn="r"/>
              </a:tabLst>
            </a:pPr>
            <a:r>
              <a:rPr lang="en-GB" sz="1600" dirty="0"/>
              <a:t>First year	2,000.00</a:t>
            </a:r>
          </a:p>
          <a:p>
            <a:pPr marL="0" indent="0">
              <a:lnSpc>
                <a:spcPct val="100000"/>
              </a:lnSpc>
              <a:spcBef>
                <a:spcPts val="400"/>
              </a:spcBef>
              <a:buNone/>
              <a:tabLst>
                <a:tab pos="3594100" algn="r"/>
              </a:tabLst>
            </a:pPr>
            <a:r>
              <a:rPr lang="en-GB" sz="1600" dirty="0"/>
              <a:t>Interest	40.00</a:t>
            </a:r>
          </a:p>
          <a:p>
            <a:pPr marL="0" indent="0">
              <a:lnSpc>
                <a:spcPct val="100000"/>
              </a:lnSpc>
              <a:spcBef>
                <a:spcPts val="400"/>
              </a:spcBef>
              <a:buNone/>
              <a:tabLst>
                <a:tab pos="3594100" algn="r"/>
              </a:tabLst>
            </a:pPr>
            <a:r>
              <a:rPr lang="en-GB" sz="1600" dirty="0"/>
              <a:t>Tax	-8.00</a:t>
            </a:r>
          </a:p>
          <a:p>
            <a:pPr marL="0" indent="0">
              <a:lnSpc>
                <a:spcPct val="100000"/>
              </a:lnSpc>
              <a:spcBef>
                <a:spcPts val="400"/>
              </a:spcBef>
              <a:buNone/>
              <a:tabLst>
                <a:tab pos="3594100" algn="r"/>
              </a:tabLst>
            </a:pPr>
            <a:r>
              <a:rPr lang="en-GB" sz="1600" b="1" dirty="0"/>
              <a:t>Balance after 1 year	    2,032.00</a:t>
            </a:r>
          </a:p>
          <a:p>
            <a:pPr marL="0" indent="0">
              <a:lnSpc>
                <a:spcPct val="100000"/>
              </a:lnSpc>
              <a:spcBef>
                <a:spcPts val="400"/>
              </a:spcBef>
              <a:buNone/>
              <a:tabLst>
                <a:tab pos="3594100" algn="r"/>
              </a:tabLst>
            </a:pPr>
            <a:endParaRPr lang="en-GB" sz="1600" dirty="0"/>
          </a:p>
          <a:p>
            <a:pPr marL="0" indent="0">
              <a:lnSpc>
                <a:spcPct val="100000"/>
              </a:lnSpc>
              <a:spcBef>
                <a:spcPts val="400"/>
              </a:spcBef>
              <a:buNone/>
              <a:tabLst>
                <a:tab pos="3594100" algn="r"/>
              </a:tabLst>
            </a:pPr>
            <a:r>
              <a:rPr lang="en-GB" sz="1600" dirty="0"/>
              <a:t>Second year	2,032.00</a:t>
            </a:r>
          </a:p>
          <a:p>
            <a:pPr marL="0" indent="0">
              <a:lnSpc>
                <a:spcPct val="100000"/>
              </a:lnSpc>
              <a:spcBef>
                <a:spcPts val="400"/>
              </a:spcBef>
              <a:buNone/>
              <a:tabLst>
                <a:tab pos="3594100" algn="r"/>
              </a:tabLst>
            </a:pPr>
            <a:r>
              <a:rPr lang="en-GB" sz="1600" dirty="0"/>
              <a:t>Interest	40.64</a:t>
            </a:r>
          </a:p>
          <a:p>
            <a:pPr marL="0" indent="0">
              <a:lnSpc>
                <a:spcPct val="100000"/>
              </a:lnSpc>
              <a:spcBef>
                <a:spcPts val="400"/>
              </a:spcBef>
              <a:buNone/>
              <a:tabLst>
                <a:tab pos="3594100" algn="r"/>
              </a:tabLst>
            </a:pPr>
            <a:r>
              <a:rPr lang="en-GB" sz="1600" dirty="0"/>
              <a:t>Tax	-8.13</a:t>
            </a:r>
          </a:p>
          <a:p>
            <a:pPr marL="0" indent="0">
              <a:lnSpc>
                <a:spcPct val="100000"/>
              </a:lnSpc>
              <a:spcBef>
                <a:spcPts val="400"/>
              </a:spcBef>
              <a:buNone/>
              <a:tabLst>
                <a:tab pos="3594100" algn="r"/>
              </a:tabLst>
            </a:pPr>
            <a:r>
              <a:rPr lang="en-GB" sz="1600" b="1" dirty="0"/>
              <a:t>Balance after 2 years   	2,064.51</a:t>
            </a:r>
          </a:p>
          <a:p>
            <a:pPr marL="0" indent="0">
              <a:lnSpc>
                <a:spcPct val="100000"/>
              </a:lnSpc>
              <a:spcBef>
                <a:spcPts val="400"/>
              </a:spcBef>
              <a:buNone/>
              <a:tabLst>
                <a:tab pos="3594100" algn="r"/>
              </a:tabLst>
            </a:pPr>
            <a:endParaRPr lang="en-GB" sz="1600" dirty="0"/>
          </a:p>
          <a:p>
            <a:pPr marL="0" indent="0">
              <a:lnSpc>
                <a:spcPct val="100000"/>
              </a:lnSpc>
              <a:spcBef>
                <a:spcPts val="400"/>
              </a:spcBef>
              <a:buNone/>
              <a:tabLst>
                <a:tab pos="3594100" algn="r"/>
              </a:tabLst>
            </a:pPr>
            <a:r>
              <a:rPr lang="en-GB" sz="1600" dirty="0"/>
              <a:t>Third year	2,064.51</a:t>
            </a:r>
          </a:p>
          <a:p>
            <a:pPr marL="0" indent="0">
              <a:lnSpc>
                <a:spcPct val="100000"/>
              </a:lnSpc>
              <a:spcBef>
                <a:spcPts val="400"/>
              </a:spcBef>
              <a:buNone/>
              <a:tabLst>
                <a:tab pos="3594100" algn="r"/>
              </a:tabLst>
            </a:pPr>
            <a:r>
              <a:rPr lang="en-GB" sz="1600" dirty="0"/>
              <a:t>Interest	41.29</a:t>
            </a:r>
          </a:p>
          <a:p>
            <a:pPr marL="0" indent="0">
              <a:lnSpc>
                <a:spcPct val="100000"/>
              </a:lnSpc>
              <a:spcBef>
                <a:spcPts val="400"/>
              </a:spcBef>
              <a:buNone/>
              <a:tabLst>
                <a:tab pos="3594100" algn="r"/>
              </a:tabLst>
            </a:pPr>
            <a:r>
              <a:rPr lang="en-GB" sz="1600" dirty="0"/>
              <a:t>Tax	-8.26</a:t>
            </a:r>
          </a:p>
          <a:p>
            <a:pPr marL="0" indent="0">
              <a:lnSpc>
                <a:spcPct val="100000"/>
              </a:lnSpc>
              <a:spcBef>
                <a:spcPts val="400"/>
              </a:spcBef>
              <a:buNone/>
              <a:tabLst>
                <a:tab pos="3594100" algn="r"/>
              </a:tabLst>
            </a:pPr>
            <a:r>
              <a:rPr lang="en-GB" sz="1600" b="1" dirty="0"/>
              <a:t>Balance after 3 years   	2,097.54</a:t>
            </a:r>
            <a:endParaRPr lang="en-GB" sz="1600" dirty="0"/>
          </a:p>
        </p:txBody>
      </p:sp>
      <p:sp>
        <p:nvSpPr>
          <p:cNvPr id="6" name="TextBox 5">
            <a:extLst>
              <a:ext uri="{FF2B5EF4-FFF2-40B4-BE49-F238E27FC236}">
                <a16:creationId xmlns:a16="http://schemas.microsoft.com/office/drawing/2014/main" xmlns="" id="{DB2CAE02-3F23-AB4B-88F7-00F7C726D300}"/>
              </a:ext>
            </a:extLst>
          </p:cNvPr>
          <p:cNvSpPr txBox="1"/>
          <p:nvPr/>
        </p:nvSpPr>
        <p:spPr>
          <a:xfrm>
            <a:off x="5614245" y="2894662"/>
            <a:ext cx="4064445" cy="1569660"/>
          </a:xfrm>
          <a:prstGeom prst="rect">
            <a:avLst/>
          </a:prstGeom>
          <a:noFill/>
        </p:spPr>
        <p:txBody>
          <a:bodyPr wrap="square" rtlCol="0">
            <a:spAutoFit/>
          </a:bodyPr>
          <a:lstStyle/>
          <a:p>
            <a:r>
              <a:rPr lang="en-GB" sz="2400" dirty="0">
                <a:solidFill>
                  <a:srgbClr val="5E5E5E"/>
                </a:solidFill>
              </a:rPr>
              <a:t>The first period tax is calculated as: </a:t>
            </a:r>
          </a:p>
          <a:p>
            <a:endParaRPr lang="en-GB" sz="2400" dirty="0">
              <a:solidFill>
                <a:srgbClr val="5E5E5E"/>
              </a:solidFill>
            </a:endParaRPr>
          </a:p>
          <a:p>
            <a:r>
              <a:rPr lang="en-GB" sz="2400" dirty="0">
                <a:solidFill>
                  <a:srgbClr val="5E5E5E"/>
                </a:solidFill>
              </a:rPr>
              <a:t>20% x £40 or 0.2 x £40 = £8</a:t>
            </a:r>
          </a:p>
        </p:txBody>
      </p:sp>
      <p:pic>
        <p:nvPicPr>
          <p:cNvPr id="7" name="Picture 6">
            <a:extLst>
              <a:ext uri="{FF2B5EF4-FFF2-40B4-BE49-F238E27FC236}">
                <a16:creationId xmlns:a16="http://schemas.microsoft.com/office/drawing/2014/main" xmlns="" id="{611C589E-896C-2745-A050-DEDCF7771144}"/>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208761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A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9158207" cy="4351338"/>
          </a:xfrm>
        </p:spPr>
        <p:txBody>
          <a:bodyPr>
            <a:normAutofit/>
          </a:bodyPr>
          <a:lstStyle/>
          <a:p>
            <a:pPr marL="0" indent="0">
              <a:lnSpc>
                <a:spcPct val="110000"/>
              </a:lnSpc>
              <a:buNone/>
            </a:pPr>
            <a:r>
              <a:rPr lang="en-GB" b="1" dirty="0"/>
              <a:t>Solving the Savings account 1 problem using the compounding formula</a:t>
            </a:r>
          </a:p>
          <a:p>
            <a:pPr marL="0" indent="0">
              <a:lnSpc>
                <a:spcPct val="110000"/>
              </a:lnSpc>
              <a:buNone/>
            </a:pPr>
            <a:r>
              <a:rPr lang="en-GB" dirty="0"/>
              <a:t>The tax rate may be deducted directly from the interest rate to derive an ‘after tax net interest rate’ as follows: </a:t>
            </a:r>
            <a:br>
              <a:rPr lang="en-GB" dirty="0"/>
            </a:br>
            <a:r>
              <a:rPr lang="en-GB" dirty="0"/>
              <a:t>r = 2% - 0.2 x 2% = 1.6%. This can then be used in the compounding formula directly as:</a:t>
            </a:r>
          </a:p>
          <a:p>
            <a:pPr marL="0" indent="0">
              <a:lnSpc>
                <a:spcPct val="110000"/>
              </a:lnSpc>
              <a:buNone/>
            </a:pPr>
            <a:endParaRPr lang="en-GB" dirty="0"/>
          </a:p>
          <a:p>
            <a:pPr marL="0" indent="0">
              <a:lnSpc>
                <a:spcPct val="110000"/>
              </a:lnSpc>
              <a:buNone/>
            </a:pPr>
            <a:endParaRPr lang="en-GB" dirty="0"/>
          </a:p>
        </p:txBody>
      </p:sp>
      <p:sp>
        <p:nvSpPr>
          <p:cNvPr id="6" name="TextBox 5">
            <a:extLst>
              <a:ext uri="{FF2B5EF4-FFF2-40B4-BE49-F238E27FC236}">
                <a16:creationId xmlns:a16="http://schemas.microsoft.com/office/drawing/2014/main" xmlns="" id="{0C4F6544-E4DB-4647-A159-F6F5D6AE9A78}"/>
              </a:ext>
            </a:extLst>
          </p:cNvPr>
          <p:cNvSpPr txBox="1"/>
          <p:nvPr/>
        </p:nvSpPr>
        <p:spPr>
          <a:xfrm>
            <a:off x="807203" y="5087511"/>
            <a:ext cx="3757580" cy="400110"/>
          </a:xfrm>
          <a:prstGeom prst="rect">
            <a:avLst/>
          </a:prstGeom>
          <a:noFill/>
        </p:spPr>
        <p:txBody>
          <a:bodyPr wrap="square" rtlCol="0">
            <a:spAutoFit/>
          </a:bodyPr>
          <a:lstStyle/>
          <a:p>
            <a:r>
              <a:rPr lang="en-GB" sz="2000" dirty="0">
                <a:solidFill>
                  <a:srgbClr val="5E5E5E"/>
                </a:solidFill>
              </a:rPr>
              <a:t>Balance after 3 years = </a:t>
            </a:r>
            <a:r>
              <a:rPr lang="en-GB" sz="2000" dirty="0">
                <a:solidFill>
                  <a:srgbClr val="5E5E5E"/>
                </a:solidFill>
                <a:cs typeface="Times New Roman" panose="02020603050405020304" pitchFamily="18" charset="0"/>
              </a:rPr>
              <a:t>2,000</a:t>
            </a:r>
          </a:p>
        </p:txBody>
      </p:sp>
      <p:sp>
        <p:nvSpPr>
          <p:cNvPr id="13" name="TextBox 12">
            <a:extLst>
              <a:ext uri="{FF2B5EF4-FFF2-40B4-BE49-F238E27FC236}">
                <a16:creationId xmlns:a16="http://schemas.microsoft.com/office/drawing/2014/main" xmlns="" id="{C6C18B80-5E70-544A-9203-6E472728BDAC}"/>
              </a:ext>
            </a:extLst>
          </p:cNvPr>
          <p:cNvSpPr txBox="1"/>
          <p:nvPr/>
        </p:nvSpPr>
        <p:spPr>
          <a:xfrm>
            <a:off x="4406237" y="4827269"/>
            <a:ext cx="1374632"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+ 1.6</a:t>
            </a:r>
            <a:endParaRPr lang="en-GB" sz="2000" i="1" dirty="0">
              <a:solidFill>
                <a:srgbClr val="5E5E5E"/>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BBA4CDA7-AF33-864C-AF74-D63338A52F12}"/>
              </a:ext>
            </a:extLst>
          </p:cNvPr>
          <p:cNvSpPr txBox="1"/>
          <p:nvPr/>
        </p:nvSpPr>
        <p:spPr>
          <a:xfrm>
            <a:off x="4639803" y="5347753"/>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15" name="TextBox 14">
            <a:extLst>
              <a:ext uri="{FF2B5EF4-FFF2-40B4-BE49-F238E27FC236}">
                <a16:creationId xmlns:a16="http://schemas.microsoft.com/office/drawing/2014/main" xmlns="" id="{F73686F1-2D9F-5242-A495-8AA8061A564D}"/>
              </a:ext>
            </a:extLst>
          </p:cNvPr>
          <p:cNvSpPr txBox="1"/>
          <p:nvPr/>
        </p:nvSpPr>
        <p:spPr>
          <a:xfrm>
            <a:off x="5828347" y="4682904"/>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xmlns="" id="{EEE5D177-7D42-0945-82B4-8DE3BE23B67C}"/>
              </a:ext>
            </a:extLst>
          </p:cNvPr>
          <p:cNvSpPr txBox="1"/>
          <p:nvPr/>
        </p:nvSpPr>
        <p:spPr>
          <a:xfrm>
            <a:off x="4188347" y="4544969"/>
            <a:ext cx="612688" cy="1323439"/>
          </a:xfrm>
          <a:prstGeom prst="rect">
            <a:avLst/>
          </a:prstGeom>
          <a:noFill/>
        </p:spPr>
        <p:txBody>
          <a:bodyPr wrap="square" rtlCol="0">
            <a:spAutoFit/>
          </a:bodyPr>
          <a:lstStyle/>
          <a:p>
            <a:r>
              <a:rPr lang="en-GB" sz="8000" dirty="0">
                <a:solidFill>
                  <a:srgbClr val="5E5E5E"/>
                </a:solidFill>
              </a:rPr>
              <a:t>(</a:t>
            </a:r>
          </a:p>
        </p:txBody>
      </p:sp>
      <p:sp>
        <p:nvSpPr>
          <p:cNvPr id="17" name="TextBox 16">
            <a:extLst>
              <a:ext uri="{FF2B5EF4-FFF2-40B4-BE49-F238E27FC236}">
                <a16:creationId xmlns:a16="http://schemas.microsoft.com/office/drawing/2014/main" xmlns="" id="{B2B2B788-430E-FB45-B67B-4B8774B7C17E}"/>
              </a:ext>
            </a:extLst>
          </p:cNvPr>
          <p:cNvSpPr txBox="1"/>
          <p:nvPr/>
        </p:nvSpPr>
        <p:spPr>
          <a:xfrm>
            <a:off x="5495255" y="4544969"/>
            <a:ext cx="612688" cy="1323439"/>
          </a:xfrm>
          <a:prstGeom prst="rect">
            <a:avLst/>
          </a:prstGeom>
          <a:noFill/>
        </p:spPr>
        <p:txBody>
          <a:bodyPr wrap="square" rtlCol="0">
            <a:spAutoFit/>
          </a:bodyPr>
          <a:lstStyle/>
          <a:p>
            <a:r>
              <a:rPr lang="en-GB" sz="8000" dirty="0">
                <a:solidFill>
                  <a:srgbClr val="5E5E5E"/>
                </a:solidFill>
              </a:rPr>
              <a:t>)</a:t>
            </a:r>
          </a:p>
        </p:txBody>
      </p:sp>
      <p:cxnSp>
        <p:nvCxnSpPr>
          <p:cNvPr id="18" name="Straight Connector 17">
            <a:extLst>
              <a:ext uri="{FF2B5EF4-FFF2-40B4-BE49-F238E27FC236}">
                <a16:creationId xmlns:a16="http://schemas.microsoft.com/office/drawing/2014/main" xmlns="" id="{EE746A69-DA9D-6544-AEC2-90D614E28D1F}"/>
              </a:ext>
            </a:extLst>
          </p:cNvPr>
          <p:cNvCxnSpPr/>
          <p:nvPr/>
        </p:nvCxnSpPr>
        <p:spPr>
          <a:xfrm>
            <a:off x="4585287" y="5306086"/>
            <a:ext cx="1016531"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77E1011A-2A5B-6047-9386-71A65D445F28}"/>
              </a:ext>
            </a:extLst>
          </p:cNvPr>
          <p:cNvSpPr txBox="1"/>
          <p:nvPr/>
        </p:nvSpPr>
        <p:spPr>
          <a:xfrm>
            <a:off x="6000722" y="5048766"/>
            <a:ext cx="1714624" cy="400110"/>
          </a:xfrm>
          <a:prstGeom prst="rect">
            <a:avLst/>
          </a:prstGeom>
          <a:noFill/>
        </p:spPr>
        <p:txBody>
          <a:bodyPr wrap="square" rtlCol="0">
            <a:spAutoFit/>
          </a:bodyPr>
          <a:lstStyle/>
          <a:p>
            <a:r>
              <a:rPr lang="en-GB" sz="2000" dirty="0">
                <a:solidFill>
                  <a:srgbClr val="5E5E5E"/>
                </a:solidFill>
              </a:rPr>
              <a:t>= £2,097.54</a:t>
            </a:r>
            <a:endParaRPr lang="en-GB" sz="2000" i="1" dirty="0">
              <a:solidFill>
                <a:srgbClr val="5E5E5E"/>
              </a:solidFill>
              <a:cs typeface="Times New Roman" panose="02020603050405020304" pitchFamily="18" charset="0"/>
            </a:endParaRPr>
          </a:p>
        </p:txBody>
      </p:sp>
      <p:pic>
        <p:nvPicPr>
          <p:cNvPr id="19" name="Picture 18">
            <a:extLst>
              <a:ext uri="{FF2B5EF4-FFF2-40B4-BE49-F238E27FC236}">
                <a16:creationId xmlns:a16="http://schemas.microsoft.com/office/drawing/2014/main" xmlns="" id="{2E97DDFD-CE4F-E242-8F24-C54AC296733B}"/>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756057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b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b="1" dirty="0"/>
              <a:t>What initial savings must Reena deposit in Savings account 1 to achieve a balance of £2,100 in three years?</a:t>
            </a:r>
          </a:p>
          <a:p>
            <a:pPr marL="0" indent="0">
              <a:lnSpc>
                <a:spcPct val="110000"/>
              </a:lnSpc>
              <a:buNone/>
            </a:pPr>
            <a:endParaRPr lang="en-GB" b="1" dirty="0"/>
          </a:p>
          <a:p>
            <a:pPr marL="0" indent="0">
              <a:buNone/>
            </a:pPr>
            <a:r>
              <a:rPr lang="en-GB" b="1" dirty="0"/>
              <a:t>Savings account 1</a:t>
            </a:r>
            <a:r>
              <a:rPr lang="en-GB" dirty="0"/>
              <a:t>				</a:t>
            </a:r>
          </a:p>
          <a:p>
            <a:pPr marL="0" indent="0">
              <a:buNone/>
            </a:pPr>
            <a:r>
              <a:rPr lang="en-GB" dirty="0"/>
              <a:t>Annual interest rate		2.00%	</a:t>
            </a:r>
          </a:p>
          <a:p>
            <a:pPr marL="0" indent="0">
              <a:buNone/>
            </a:pPr>
            <a:r>
              <a:rPr lang="en-GB" dirty="0"/>
              <a:t>Amount invested		?????		</a:t>
            </a:r>
          </a:p>
          <a:p>
            <a:pPr marL="0" indent="0">
              <a:buNone/>
            </a:pPr>
            <a:r>
              <a:rPr lang="en-GB" dirty="0"/>
              <a:t>Tax rate on interest		20.00% (Paid when interest paid)</a:t>
            </a:r>
          </a:p>
          <a:p>
            <a:pPr marL="0" indent="0">
              <a:lnSpc>
                <a:spcPct val="110000"/>
              </a:lnSpc>
              <a:buNone/>
            </a:pPr>
            <a:endParaRPr lang="en-GB" b="1" dirty="0"/>
          </a:p>
        </p:txBody>
      </p:sp>
      <p:pic>
        <p:nvPicPr>
          <p:cNvPr id="6" name="Picture 5">
            <a:extLst>
              <a:ext uri="{FF2B5EF4-FFF2-40B4-BE49-F238E27FC236}">
                <a16:creationId xmlns:a16="http://schemas.microsoft.com/office/drawing/2014/main" xmlns="" id="{5A959FF7-2DAF-AD4D-A727-A95A12803A70}"/>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798972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b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199" y="1690688"/>
            <a:ext cx="10056780" cy="4351338"/>
          </a:xfrm>
        </p:spPr>
        <p:txBody>
          <a:bodyPr>
            <a:noAutofit/>
          </a:bodyPr>
          <a:lstStyle/>
          <a:p>
            <a:pPr marL="0" indent="0">
              <a:lnSpc>
                <a:spcPct val="100000"/>
              </a:lnSpc>
              <a:spcBef>
                <a:spcPts val="400"/>
              </a:spcBef>
              <a:buNone/>
              <a:tabLst>
                <a:tab pos="3594100" algn="r"/>
              </a:tabLst>
            </a:pPr>
            <a:r>
              <a:rPr lang="en-GB" sz="1600" dirty="0"/>
              <a:t>	</a:t>
            </a:r>
            <a:r>
              <a:rPr lang="en-GB" sz="1600" b="1" dirty="0"/>
              <a:t>£</a:t>
            </a:r>
            <a:r>
              <a:rPr lang="en-GB" sz="1600" dirty="0"/>
              <a:t>    </a:t>
            </a:r>
          </a:p>
          <a:p>
            <a:pPr marL="0" indent="0">
              <a:lnSpc>
                <a:spcPct val="100000"/>
              </a:lnSpc>
              <a:spcBef>
                <a:spcPts val="400"/>
              </a:spcBef>
              <a:buNone/>
              <a:tabLst>
                <a:tab pos="3594100" algn="r"/>
              </a:tabLst>
            </a:pPr>
            <a:r>
              <a:rPr lang="en-GB" sz="1600" dirty="0"/>
              <a:t>First year	2,003.00</a:t>
            </a:r>
          </a:p>
          <a:p>
            <a:pPr marL="0" indent="0">
              <a:lnSpc>
                <a:spcPct val="100000"/>
              </a:lnSpc>
              <a:spcBef>
                <a:spcPts val="400"/>
              </a:spcBef>
              <a:buNone/>
              <a:tabLst>
                <a:tab pos="3594100" algn="r"/>
              </a:tabLst>
            </a:pPr>
            <a:r>
              <a:rPr lang="en-GB" sz="1600" dirty="0"/>
              <a:t>Interest	40.06</a:t>
            </a:r>
          </a:p>
          <a:p>
            <a:pPr marL="0" indent="0">
              <a:lnSpc>
                <a:spcPct val="100000"/>
              </a:lnSpc>
              <a:spcBef>
                <a:spcPts val="400"/>
              </a:spcBef>
              <a:buNone/>
              <a:tabLst>
                <a:tab pos="3594100" algn="r"/>
              </a:tabLst>
            </a:pPr>
            <a:r>
              <a:rPr lang="en-GB" sz="1600" dirty="0"/>
              <a:t>Tax	-8.01</a:t>
            </a:r>
          </a:p>
          <a:p>
            <a:pPr marL="0" indent="0">
              <a:lnSpc>
                <a:spcPct val="100000"/>
              </a:lnSpc>
              <a:spcBef>
                <a:spcPts val="400"/>
              </a:spcBef>
              <a:buNone/>
              <a:tabLst>
                <a:tab pos="3594100" algn="r"/>
              </a:tabLst>
            </a:pPr>
            <a:r>
              <a:rPr lang="en-GB" sz="1600" b="1" dirty="0"/>
              <a:t>Balance after 1 year	    2,035.05</a:t>
            </a:r>
          </a:p>
          <a:p>
            <a:pPr marL="0" indent="0">
              <a:lnSpc>
                <a:spcPct val="100000"/>
              </a:lnSpc>
              <a:spcBef>
                <a:spcPts val="400"/>
              </a:spcBef>
              <a:buNone/>
              <a:tabLst>
                <a:tab pos="3594100" algn="r"/>
              </a:tabLst>
            </a:pPr>
            <a:endParaRPr lang="en-GB" sz="1600" dirty="0"/>
          </a:p>
          <a:p>
            <a:pPr marL="0" indent="0">
              <a:lnSpc>
                <a:spcPct val="100000"/>
              </a:lnSpc>
              <a:spcBef>
                <a:spcPts val="400"/>
              </a:spcBef>
              <a:buNone/>
              <a:tabLst>
                <a:tab pos="3594100" algn="r"/>
              </a:tabLst>
            </a:pPr>
            <a:r>
              <a:rPr lang="en-GB" sz="1600" dirty="0"/>
              <a:t>Second year	2,035.05</a:t>
            </a:r>
          </a:p>
          <a:p>
            <a:pPr marL="0" indent="0">
              <a:lnSpc>
                <a:spcPct val="100000"/>
              </a:lnSpc>
              <a:spcBef>
                <a:spcPts val="400"/>
              </a:spcBef>
              <a:buNone/>
              <a:tabLst>
                <a:tab pos="3594100" algn="r"/>
              </a:tabLst>
            </a:pPr>
            <a:r>
              <a:rPr lang="en-GB" sz="1600" dirty="0"/>
              <a:t>Interest	40.70</a:t>
            </a:r>
          </a:p>
          <a:p>
            <a:pPr marL="0" indent="0">
              <a:lnSpc>
                <a:spcPct val="100000"/>
              </a:lnSpc>
              <a:spcBef>
                <a:spcPts val="400"/>
              </a:spcBef>
              <a:buNone/>
              <a:tabLst>
                <a:tab pos="3594100" algn="r"/>
              </a:tabLst>
            </a:pPr>
            <a:r>
              <a:rPr lang="en-GB" sz="1600" dirty="0"/>
              <a:t>Tax	-8.14</a:t>
            </a:r>
          </a:p>
          <a:p>
            <a:pPr marL="0" indent="0">
              <a:lnSpc>
                <a:spcPct val="100000"/>
              </a:lnSpc>
              <a:spcBef>
                <a:spcPts val="400"/>
              </a:spcBef>
              <a:buNone/>
              <a:tabLst>
                <a:tab pos="3594100" algn="r"/>
              </a:tabLst>
            </a:pPr>
            <a:r>
              <a:rPr lang="en-GB" sz="1600" b="1" dirty="0"/>
              <a:t>Balance after 2 years   	2,067.61</a:t>
            </a:r>
          </a:p>
          <a:p>
            <a:pPr marL="0" indent="0">
              <a:lnSpc>
                <a:spcPct val="100000"/>
              </a:lnSpc>
              <a:spcBef>
                <a:spcPts val="400"/>
              </a:spcBef>
              <a:buNone/>
              <a:tabLst>
                <a:tab pos="3594100" algn="r"/>
              </a:tabLst>
            </a:pPr>
            <a:endParaRPr lang="en-GB" sz="1600" dirty="0"/>
          </a:p>
          <a:p>
            <a:pPr marL="0" indent="0">
              <a:lnSpc>
                <a:spcPct val="100000"/>
              </a:lnSpc>
              <a:spcBef>
                <a:spcPts val="400"/>
              </a:spcBef>
              <a:buNone/>
              <a:tabLst>
                <a:tab pos="3594100" algn="r"/>
              </a:tabLst>
            </a:pPr>
            <a:r>
              <a:rPr lang="en-GB" sz="1600" dirty="0"/>
              <a:t>Third year	2,067.61</a:t>
            </a:r>
          </a:p>
          <a:p>
            <a:pPr marL="0" indent="0">
              <a:lnSpc>
                <a:spcPct val="100000"/>
              </a:lnSpc>
              <a:spcBef>
                <a:spcPts val="400"/>
              </a:spcBef>
              <a:buNone/>
              <a:tabLst>
                <a:tab pos="3594100" algn="r"/>
              </a:tabLst>
            </a:pPr>
            <a:r>
              <a:rPr lang="en-GB" sz="1600" dirty="0"/>
              <a:t>Interest	41.35</a:t>
            </a:r>
          </a:p>
          <a:p>
            <a:pPr marL="0" indent="0">
              <a:lnSpc>
                <a:spcPct val="100000"/>
              </a:lnSpc>
              <a:spcBef>
                <a:spcPts val="400"/>
              </a:spcBef>
              <a:buNone/>
              <a:tabLst>
                <a:tab pos="3594100" algn="r"/>
              </a:tabLst>
            </a:pPr>
            <a:r>
              <a:rPr lang="en-GB" sz="1600" dirty="0"/>
              <a:t>Tax	-8.27</a:t>
            </a:r>
          </a:p>
          <a:p>
            <a:pPr marL="0" indent="0">
              <a:lnSpc>
                <a:spcPct val="100000"/>
              </a:lnSpc>
              <a:spcBef>
                <a:spcPts val="400"/>
              </a:spcBef>
              <a:buNone/>
              <a:tabLst>
                <a:tab pos="3594100" algn="r"/>
              </a:tabLst>
            </a:pPr>
            <a:r>
              <a:rPr lang="en-GB" sz="1600" b="1" dirty="0"/>
              <a:t>Balance after 3 years   	2,100.69</a:t>
            </a:r>
            <a:endParaRPr lang="en-GB" sz="1600" dirty="0"/>
          </a:p>
        </p:txBody>
      </p:sp>
      <p:sp>
        <p:nvSpPr>
          <p:cNvPr id="6" name="TextBox 5">
            <a:extLst>
              <a:ext uri="{FF2B5EF4-FFF2-40B4-BE49-F238E27FC236}">
                <a16:creationId xmlns:a16="http://schemas.microsoft.com/office/drawing/2014/main" xmlns="" id="{DB2CAE02-3F23-AB4B-88F7-00F7C726D300}"/>
              </a:ext>
            </a:extLst>
          </p:cNvPr>
          <p:cNvSpPr txBox="1"/>
          <p:nvPr/>
        </p:nvSpPr>
        <p:spPr>
          <a:xfrm>
            <a:off x="5614245" y="2894662"/>
            <a:ext cx="4250426" cy="1569660"/>
          </a:xfrm>
          <a:prstGeom prst="rect">
            <a:avLst/>
          </a:prstGeom>
          <a:noFill/>
        </p:spPr>
        <p:txBody>
          <a:bodyPr wrap="square" rtlCol="0">
            <a:spAutoFit/>
          </a:bodyPr>
          <a:lstStyle/>
          <a:p>
            <a:r>
              <a:rPr lang="en-GB" sz="2400" dirty="0">
                <a:solidFill>
                  <a:srgbClr val="5E5E5E"/>
                </a:solidFill>
              </a:rPr>
              <a:t>The answer is £2,003 and can be found by trial and error or trial and improvement</a:t>
            </a:r>
          </a:p>
          <a:p>
            <a:endParaRPr lang="en-GB" sz="2400" dirty="0">
              <a:solidFill>
                <a:srgbClr val="5E5E5E"/>
              </a:solidFill>
            </a:endParaRPr>
          </a:p>
        </p:txBody>
      </p:sp>
      <p:pic>
        <p:nvPicPr>
          <p:cNvPr id="7" name="Picture 6">
            <a:extLst>
              <a:ext uri="{FF2B5EF4-FFF2-40B4-BE49-F238E27FC236}">
                <a16:creationId xmlns:a16="http://schemas.microsoft.com/office/drawing/2014/main" xmlns="" id="{A9CE245A-05D5-A249-B3C1-0202CFE0B220}"/>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1551326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c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10056780" cy="4351338"/>
          </a:xfrm>
        </p:spPr>
        <p:txBody>
          <a:bodyPr>
            <a:normAutofit/>
          </a:bodyPr>
          <a:lstStyle/>
          <a:p>
            <a:pPr marL="0" indent="0">
              <a:lnSpc>
                <a:spcPct val="110000"/>
              </a:lnSpc>
              <a:buNone/>
            </a:pPr>
            <a:r>
              <a:rPr lang="en-GB" b="1" dirty="0"/>
              <a:t>If </a:t>
            </a:r>
            <a:r>
              <a:rPr lang="en-GB" b="1" dirty="0" err="1"/>
              <a:t>Reena</a:t>
            </a:r>
            <a:r>
              <a:rPr lang="en-GB" b="1" dirty="0"/>
              <a:t> can only afford to deposit £2,000, what must the interest rate rise to in Savings account 1 to achieve a balance of £2,100 after three years?</a:t>
            </a:r>
          </a:p>
          <a:p>
            <a:pPr marL="0" indent="0">
              <a:lnSpc>
                <a:spcPct val="110000"/>
              </a:lnSpc>
              <a:buNone/>
            </a:pPr>
            <a:endParaRPr lang="en-GB" b="1" dirty="0"/>
          </a:p>
          <a:p>
            <a:pPr marL="0" indent="0">
              <a:buNone/>
            </a:pPr>
            <a:r>
              <a:rPr lang="en-GB" b="1" dirty="0"/>
              <a:t>Savings account 1</a:t>
            </a:r>
            <a:r>
              <a:rPr lang="en-GB" dirty="0"/>
              <a:t>				</a:t>
            </a:r>
          </a:p>
          <a:p>
            <a:pPr marL="0" indent="0">
              <a:buNone/>
            </a:pPr>
            <a:r>
              <a:rPr lang="en-GB" dirty="0"/>
              <a:t>Annual interest rate		?????	</a:t>
            </a:r>
          </a:p>
          <a:p>
            <a:pPr marL="0" indent="0">
              <a:buNone/>
            </a:pPr>
            <a:r>
              <a:rPr lang="en-GB" dirty="0"/>
              <a:t>Amount invested		£2,000.00		</a:t>
            </a:r>
          </a:p>
          <a:p>
            <a:pPr marL="0" indent="0">
              <a:buNone/>
            </a:pPr>
            <a:r>
              <a:rPr lang="en-GB" dirty="0"/>
              <a:t>Tax rate on interest		20.00% (Paid when interest paid)</a:t>
            </a:r>
          </a:p>
          <a:p>
            <a:pPr marL="0" indent="0">
              <a:lnSpc>
                <a:spcPct val="110000"/>
              </a:lnSpc>
              <a:buNone/>
            </a:pPr>
            <a:endParaRPr lang="en-GB" b="1" dirty="0"/>
          </a:p>
        </p:txBody>
      </p:sp>
      <p:pic>
        <p:nvPicPr>
          <p:cNvPr id="6" name="Picture 5">
            <a:extLst>
              <a:ext uri="{FF2B5EF4-FFF2-40B4-BE49-F238E27FC236}">
                <a16:creationId xmlns:a16="http://schemas.microsoft.com/office/drawing/2014/main" xmlns="" id="{5639FED1-6615-BE46-92C9-CB4FF846B6C0}"/>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485716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c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199" y="1690688"/>
            <a:ext cx="10056780" cy="4351338"/>
          </a:xfrm>
        </p:spPr>
        <p:txBody>
          <a:bodyPr>
            <a:noAutofit/>
          </a:bodyPr>
          <a:lstStyle/>
          <a:p>
            <a:pPr marL="0" indent="0">
              <a:lnSpc>
                <a:spcPct val="100000"/>
              </a:lnSpc>
              <a:spcBef>
                <a:spcPts val="400"/>
              </a:spcBef>
              <a:buNone/>
              <a:tabLst>
                <a:tab pos="3594100" algn="r"/>
              </a:tabLst>
            </a:pPr>
            <a:r>
              <a:rPr lang="en-GB" sz="1600" dirty="0"/>
              <a:t>	</a:t>
            </a:r>
            <a:r>
              <a:rPr lang="en-GB" sz="1600" b="1" dirty="0"/>
              <a:t>£</a:t>
            </a:r>
            <a:r>
              <a:rPr lang="en-GB" sz="1600" dirty="0"/>
              <a:t>    </a:t>
            </a:r>
          </a:p>
          <a:p>
            <a:pPr marL="0" indent="0">
              <a:lnSpc>
                <a:spcPct val="100000"/>
              </a:lnSpc>
              <a:spcBef>
                <a:spcPts val="400"/>
              </a:spcBef>
              <a:buNone/>
              <a:tabLst>
                <a:tab pos="3594100" algn="r"/>
              </a:tabLst>
            </a:pPr>
            <a:r>
              <a:rPr lang="en-GB" sz="1600" dirty="0"/>
              <a:t>First year	2,000.00</a:t>
            </a:r>
          </a:p>
          <a:p>
            <a:pPr marL="0" indent="0">
              <a:lnSpc>
                <a:spcPct val="100000"/>
              </a:lnSpc>
              <a:spcBef>
                <a:spcPts val="400"/>
              </a:spcBef>
              <a:buNone/>
              <a:tabLst>
                <a:tab pos="3594100" algn="r"/>
              </a:tabLst>
            </a:pPr>
            <a:r>
              <a:rPr lang="en-GB" sz="1600" dirty="0"/>
              <a:t>Interest	41.00</a:t>
            </a:r>
          </a:p>
          <a:p>
            <a:pPr marL="0" indent="0">
              <a:lnSpc>
                <a:spcPct val="100000"/>
              </a:lnSpc>
              <a:spcBef>
                <a:spcPts val="400"/>
              </a:spcBef>
              <a:buNone/>
              <a:tabLst>
                <a:tab pos="3594100" algn="r"/>
              </a:tabLst>
            </a:pPr>
            <a:r>
              <a:rPr lang="en-GB" sz="1600" dirty="0"/>
              <a:t>Tax	-8.20</a:t>
            </a:r>
          </a:p>
          <a:p>
            <a:pPr marL="0" indent="0">
              <a:lnSpc>
                <a:spcPct val="100000"/>
              </a:lnSpc>
              <a:spcBef>
                <a:spcPts val="400"/>
              </a:spcBef>
              <a:buNone/>
              <a:tabLst>
                <a:tab pos="3594100" algn="r"/>
              </a:tabLst>
            </a:pPr>
            <a:r>
              <a:rPr lang="en-GB" sz="1600" b="1" dirty="0"/>
              <a:t>Balance after 1 year	    2,032.80</a:t>
            </a:r>
            <a:endParaRPr lang="en-GB" sz="1600" dirty="0"/>
          </a:p>
          <a:p>
            <a:pPr marL="0" indent="0">
              <a:lnSpc>
                <a:spcPct val="100000"/>
              </a:lnSpc>
              <a:spcBef>
                <a:spcPts val="400"/>
              </a:spcBef>
              <a:buNone/>
              <a:tabLst>
                <a:tab pos="3594100" algn="r"/>
              </a:tabLst>
            </a:pPr>
            <a:endParaRPr lang="en-GB" sz="1600" dirty="0"/>
          </a:p>
          <a:p>
            <a:pPr marL="0" indent="0">
              <a:lnSpc>
                <a:spcPct val="100000"/>
              </a:lnSpc>
              <a:spcBef>
                <a:spcPts val="400"/>
              </a:spcBef>
              <a:buNone/>
              <a:tabLst>
                <a:tab pos="3594100" algn="r"/>
              </a:tabLst>
            </a:pPr>
            <a:r>
              <a:rPr lang="en-GB" sz="1600" dirty="0"/>
              <a:t>Second year	2,033.80</a:t>
            </a:r>
          </a:p>
          <a:p>
            <a:pPr marL="0" indent="0">
              <a:lnSpc>
                <a:spcPct val="100000"/>
              </a:lnSpc>
              <a:spcBef>
                <a:spcPts val="400"/>
              </a:spcBef>
              <a:buNone/>
              <a:tabLst>
                <a:tab pos="3594100" algn="r"/>
              </a:tabLst>
            </a:pPr>
            <a:r>
              <a:rPr lang="en-GB" sz="1600" dirty="0"/>
              <a:t>Interest	44.67</a:t>
            </a:r>
          </a:p>
          <a:p>
            <a:pPr marL="0" indent="0">
              <a:lnSpc>
                <a:spcPct val="100000"/>
              </a:lnSpc>
              <a:spcBef>
                <a:spcPts val="400"/>
              </a:spcBef>
              <a:buNone/>
              <a:tabLst>
                <a:tab pos="3594100" algn="r"/>
              </a:tabLst>
            </a:pPr>
            <a:r>
              <a:rPr lang="en-GB" sz="1600" dirty="0"/>
              <a:t>Tax	-8.33</a:t>
            </a:r>
          </a:p>
          <a:p>
            <a:pPr marL="0" indent="0">
              <a:lnSpc>
                <a:spcPct val="100000"/>
              </a:lnSpc>
              <a:spcBef>
                <a:spcPts val="400"/>
              </a:spcBef>
              <a:buNone/>
              <a:tabLst>
                <a:tab pos="3594100" algn="r"/>
              </a:tabLst>
            </a:pPr>
            <a:r>
              <a:rPr lang="en-GB" sz="1600" b="1" dirty="0"/>
              <a:t>Balance after 2 years   	2,066.14</a:t>
            </a:r>
          </a:p>
          <a:p>
            <a:pPr marL="0" indent="0">
              <a:lnSpc>
                <a:spcPct val="100000"/>
              </a:lnSpc>
              <a:spcBef>
                <a:spcPts val="400"/>
              </a:spcBef>
              <a:buNone/>
              <a:tabLst>
                <a:tab pos="3594100" algn="r"/>
              </a:tabLst>
            </a:pPr>
            <a:endParaRPr lang="en-GB" sz="1600" dirty="0"/>
          </a:p>
          <a:p>
            <a:pPr marL="0" indent="0">
              <a:lnSpc>
                <a:spcPct val="100000"/>
              </a:lnSpc>
              <a:spcBef>
                <a:spcPts val="400"/>
              </a:spcBef>
              <a:buNone/>
              <a:tabLst>
                <a:tab pos="3594100" algn="r"/>
              </a:tabLst>
            </a:pPr>
            <a:r>
              <a:rPr lang="en-GB" sz="1600" dirty="0"/>
              <a:t>Third year	2,066.14</a:t>
            </a:r>
          </a:p>
          <a:p>
            <a:pPr marL="0" indent="0">
              <a:lnSpc>
                <a:spcPct val="100000"/>
              </a:lnSpc>
              <a:spcBef>
                <a:spcPts val="400"/>
              </a:spcBef>
              <a:buNone/>
              <a:tabLst>
                <a:tab pos="3594100" algn="r"/>
              </a:tabLst>
            </a:pPr>
            <a:r>
              <a:rPr lang="en-GB" sz="1600" dirty="0"/>
              <a:t>Interest	42.36</a:t>
            </a:r>
          </a:p>
          <a:p>
            <a:pPr marL="0" indent="0">
              <a:lnSpc>
                <a:spcPct val="100000"/>
              </a:lnSpc>
              <a:spcBef>
                <a:spcPts val="400"/>
              </a:spcBef>
              <a:buNone/>
              <a:tabLst>
                <a:tab pos="3594100" algn="r"/>
              </a:tabLst>
            </a:pPr>
            <a:r>
              <a:rPr lang="en-GB" sz="1600" dirty="0"/>
              <a:t>Tax	-8.47</a:t>
            </a:r>
          </a:p>
          <a:p>
            <a:pPr marL="0" indent="0">
              <a:lnSpc>
                <a:spcPct val="100000"/>
              </a:lnSpc>
              <a:spcBef>
                <a:spcPts val="400"/>
              </a:spcBef>
              <a:buNone/>
              <a:tabLst>
                <a:tab pos="3594100" algn="r"/>
              </a:tabLst>
            </a:pPr>
            <a:r>
              <a:rPr lang="en-GB" sz="1600" b="1" dirty="0"/>
              <a:t>Balance after 3 years   	2,100.02</a:t>
            </a:r>
            <a:endParaRPr lang="en-GB" sz="1600" dirty="0"/>
          </a:p>
        </p:txBody>
      </p:sp>
      <p:sp>
        <p:nvSpPr>
          <p:cNvPr id="6" name="TextBox 5">
            <a:extLst>
              <a:ext uri="{FF2B5EF4-FFF2-40B4-BE49-F238E27FC236}">
                <a16:creationId xmlns:a16="http://schemas.microsoft.com/office/drawing/2014/main" xmlns="" id="{DB2CAE02-3F23-AB4B-88F7-00F7C726D300}"/>
              </a:ext>
            </a:extLst>
          </p:cNvPr>
          <p:cNvSpPr txBox="1"/>
          <p:nvPr/>
        </p:nvSpPr>
        <p:spPr>
          <a:xfrm>
            <a:off x="5614245" y="2894662"/>
            <a:ext cx="3816474" cy="830997"/>
          </a:xfrm>
          <a:prstGeom prst="rect">
            <a:avLst/>
          </a:prstGeom>
          <a:noFill/>
        </p:spPr>
        <p:txBody>
          <a:bodyPr wrap="square" rtlCol="0">
            <a:spAutoFit/>
          </a:bodyPr>
          <a:lstStyle/>
          <a:p>
            <a:r>
              <a:rPr lang="en-GB" sz="2400" dirty="0">
                <a:solidFill>
                  <a:srgbClr val="5E5E5E"/>
                </a:solidFill>
              </a:rPr>
              <a:t>This answer uses an interest rate of 2.05%</a:t>
            </a:r>
          </a:p>
        </p:txBody>
      </p:sp>
      <p:pic>
        <p:nvPicPr>
          <p:cNvPr id="7" name="Picture 6">
            <a:extLst>
              <a:ext uri="{FF2B5EF4-FFF2-40B4-BE49-F238E27FC236}">
                <a16:creationId xmlns:a16="http://schemas.microsoft.com/office/drawing/2014/main" xmlns="" id="{C5C7C0E7-5FED-E642-A9A5-786FA0DA178A}"/>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9624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d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9333483" cy="4351338"/>
          </a:xfrm>
        </p:spPr>
        <p:txBody>
          <a:bodyPr>
            <a:normAutofit/>
          </a:bodyPr>
          <a:lstStyle/>
          <a:p>
            <a:pPr marL="6350" indent="-6350">
              <a:lnSpc>
                <a:spcPct val="110000"/>
              </a:lnSpc>
              <a:buNone/>
              <a:tabLst>
                <a:tab pos="5018088" algn="r"/>
              </a:tabLst>
            </a:pPr>
            <a:r>
              <a:rPr lang="en-GB" sz="1800" b="1" dirty="0"/>
              <a:t>If </a:t>
            </a:r>
            <a:r>
              <a:rPr lang="en-GB" sz="1800" b="1" dirty="0" err="1"/>
              <a:t>Reena</a:t>
            </a:r>
            <a:r>
              <a:rPr lang="en-GB" sz="1800" b="1" dirty="0"/>
              <a:t> can only afford to deposit £2,000 and wants to use Savings account 2, how long must she invest for to get a balance of £2,100?</a:t>
            </a:r>
          </a:p>
          <a:p>
            <a:pPr marL="0" indent="0">
              <a:lnSpc>
                <a:spcPct val="110000"/>
              </a:lnSpc>
              <a:buNone/>
              <a:tabLst>
                <a:tab pos="5018088" algn="r"/>
              </a:tabLst>
            </a:pPr>
            <a:r>
              <a:rPr lang="en-GB" sz="1800" b="1" dirty="0"/>
              <a:t>We first need to calculate the account balance after three years using the existing data.</a:t>
            </a:r>
          </a:p>
          <a:p>
            <a:pPr>
              <a:lnSpc>
                <a:spcPct val="110000"/>
              </a:lnSpc>
              <a:buNone/>
              <a:tabLst>
                <a:tab pos="5018088" algn="r"/>
              </a:tabLst>
            </a:pPr>
            <a:endParaRPr lang="en-GB" sz="1800" b="1" dirty="0"/>
          </a:p>
          <a:p>
            <a:pPr marL="0" indent="0">
              <a:buNone/>
              <a:tabLst>
                <a:tab pos="5018088" algn="r"/>
              </a:tabLst>
            </a:pPr>
            <a:r>
              <a:rPr lang="en-GB" sz="1800" dirty="0"/>
              <a:t>Interest rate	0.85% every 6 months	</a:t>
            </a:r>
          </a:p>
          <a:p>
            <a:pPr marL="0" indent="0">
              <a:buNone/>
              <a:tabLst>
                <a:tab pos="5018088" algn="r"/>
              </a:tabLst>
            </a:pPr>
            <a:r>
              <a:rPr lang="en-GB" sz="1800" dirty="0"/>
              <a:t>Amount invested	£2,000.00		</a:t>
            </a:r>
          </a:p>
          <a:p>
            <a:pPr marL="0" indent="0">
              <a:buNone/>
              <a:tabLst>
                <a:tab pos="5018088" algn="r"/>
              </a:tabLst>
            </a:pPr>
            <a:r>
              <a:rPr lang="en-GB" sz="1800" dirty="0"/>
              <a:t>Tax rate on interest	nil 		</a:t>
            </a:r>
          </a:p>
          <a:p>
            <a:pPr marL="0" indent="0">
              <a:buNone/>
              <a:tabLst>
                <a:tab pos="5018088" algn="r"/>
              </a:tabLst>
            </a:pPr>
            <a:r>
              <a:rPr lang="en-GB" sz="1800" dirty="0"/>
              <a:t>Use the compounding formula:</a:t>
            </a:r>
            <a:endParaRPr lang="en-GB" sz="1800" b="1" dirty="0"/>
          </a:p>
        </p:txBody>
      </p:sp>
      <p:sp>
        <p:nvSpPr>
          <p:cNvPr id="6" name="TextBox 5">
            <a:extLst>
              <a:ext uri="{FF2B5EF4-FFF2-40B4-BE49-F238E27FC236}">
                <a16:creationId xmlns:a16="http://schemas.microsoft.com/office/drawing/2014/main" xmlns="" id="{7BEB33EC-04AA-034D-A54F-1E48798D5EDA}"/>
              </a:ext>
            </a:extLst>
          </p:cNvPr>
          <p:cNvSpPr txBox="1"/>
          <p:nvPr/>
        </p:nvSpPr>
        <p:spPr>
          <a:xfrm>
            <a:off x="807203" y="5397476"/>
            <a:ext cx="3757580" cy="400110"/>
          </a:xfrm>
          <a:prstGeom prst="rect">
            <a:avLst/>
          </a:prstGeom>
          <a:noFill/>
        </p:spPr>
        <p:txBody>
          <a:bodyPr wrap="square" rtlCol="0">
            <a:spAutoFit/>
          </a:bodyPr>
          <a:lstStyle/>
          <a:p>
            <a:r>
              <a:rPr lang="en-GB" sz="2000" dirty="0">
                <a:solidFill>
                  <a:srgbClr val="5E5E5E"/>
                </a:solidFill>
              </a:rPr>
              <a:t>£2,000</a:t>
            </a:r>
            <a:endParaRPr lang="en-GB" sz="2000" dirty="0">
              <a:solidFill>
                <a:srgbClr val="5E5E5E"/>
              </a:solidFill>
              <a:cs typeface="Times New Roman" panose="02020603050405020304" pitchFamily="18" charset="0"/>
            </a:endParaRPr>
          </a:p>
        </p:txBody>
      </p:sp>
      <p:sp>
        <p:nvSpPr>
          <p:cNvPr id="7" name="TextBox 6">
            <a:extLst>
              <a:ext uri="{FF2B5EF4-FFF2-40B4-BE49-F238E27FC236}">
                <a16:creationId xmlns:a16="http://schemas.microsoft.com/office/drawing/2014/main" xmlns="" id="{A6940A06-E43F-DB48-9FBD-4BEF9CE1F862}"/>
              </a:ext>
            </a:extLst>
          </p:cNvPr>
          <p:cNvSpPr txBox="1"/>
          <p:nvPr/>
        </p:nvSpPr>
        <p:spPr>
          <a:xfrm>
            <a:off x="1865304" y="5137234"/>
            <a:ext cx="1498617"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+ 0.85</a:t>
            </a:r>
            <a:endParaRPr lang="en-GB" sz="2000" i="1" dirty="0">
              <a:solidFill>
                <a:srgbClr val="5E5E5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6FBF4E58-CE52-4D44-A1B3-8F06A87BECD3}"/>
              </a:ext>
            </a:extLst>
          </p:cNvPr>
          <p:cNvSpPr txBox="1"/>
          <p:nvPr/>
        </p:nvSpPr>
        <p:spPr>
          <a:xfrm>
            <a:off x="2176077" y="5657718"/>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9" name="TextBox 8">
            <a:extLst>
              <a:ext uri="{FF2B5EF4-FFF2-40B4-BE49-F238E27FC236}">
                <a16:creationId xmlns:a16="http://schemas.microsoft.com/office/drawing/2014/main" xmlns="" id="{EAAF4886-B752-C041-87A8-478F74B021D7}"/>
              </a:ext>
            </a:extLst>
          </p:cNvPr>
          <p:cNvSpPr txBox="1"/>
          <p:nvPr/>
        </p:nvSpPr>
        <p:spPr>
          <a:xfrm>
            <a:off x="3409597" y="4992869"/>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6</a:t>
            </a:r>
          </a:p>
        </p:txBody>
      </p:sp>
      <p:sp>
        <p:nvSpPr>
          <p:cNvPr id="10" name="TextBox 9">
            <a:extLst>
              <a:ext uri="{FF2B5EF4-FFF2-40B4-BE49-F238E27FC236}">
                <a16:creationId xmlns:a16="http://schemas.microsoft.com/office/drawing/2014/main" xmlns="" id="{E161ACEC-F57F-8847-B2C9-8DD5EFBACCFB}"/>
              </a:ext>
            </a:extLst>
          </p:cNvPr>
          <p:cNvSpPr txBox="1"/>
          <p:nvPr/>
        </p:nvSpPr>
        <p:spPr>
          <a:xfrm>
            <a:off x="1623377" y="4854934"/>
            <a:ext cx="612688" cy="1323439"/>
          </a:xfrm>
          <a:prstGeom prst="rect">
            <a:avLst/>
          </a:prstGeom>
          <a:noFill/>
        </p:spPr>
        <p:txBody>
          <a:bodyPr wrap="square" rtlCol="0">
            <a:spAutoFit/>
          </a:bodyPr>
          <a:lstStyle/>
          <a:p>
            <a:r>
              <a:rPr lang="en-GB" sz="8000" dirty="0">
                <a:solidFill>
                  <a:srgbClr val="5E5E5E"/>
                </a:solidFill>
              </a:rPr>
              <a:t>(</a:t>
            </a:r>
          </a:p>
        </p:txBody>
      </p:sp>
      <p:sp>
        <p:nvSpPr>
          <p:cNvPr id="11" name="TextBox 10">
            <a:extLst>
              <a:ext uri="{FF2B5EF4-FFF2-40B4-BE49-F238E27FC236}">
                <a16:creationId xmlns:a16="http://schemas.microsoft.com/office/drawing/2014/main" xmlns="" id="{319793DB-ED88-3F41-AEE8-F85D863F98B7}"/>
              </a:ext>
            </a:extLst>
          </p:cNvPr>
          <p:cNvSpPr txBox="1"/>
          <p:nvPr/>
        </p:nvSpPr>
        <p:spPr>
          <a:xfrm>
            <a:off x="3076505" y="4854934"/>
            <a:ext cx="612688" cy="1323439"/>
          </a:xfrm>
          <a:prstGeom prst="rect">
            <a:avLst/>
          </a:prstGeom>
          <a:noFill/>
        </p:spPr>
        <p:txBody>
          <a:bodyPr wrap="square" rtlCol="0">
            <a:spAutoFit/>
          </a:bodyPr>
          <a:lstStyle/>
          <a:p>
            <a:r>
              <a:rPr lang="en-GB" sz="8000" dirty="0">
                <a:solidFill>
                  <a:srgbClr val="5E5E5E"/>
                </a:solidFill>
              </a:rPr>
              <a:t>)</a:t>
            </a:r>
          </a:p>
        </p:txBody>
      </p:sp>
      <p:cxnSp>
        <p:nvCxnSpPr>
          <p:cNvPr id="12" name="Straight Connector 11">
            <a:extLst>
              <a:ext uri="{FF2B5EF4-FFF2-40B4-BE49-F238E27FC236}">
                <a16:creationId xmlns:a16="http://schemas.microsoft.com/office/drawing/2014/main" xmlns="" id="{65812E8F-CA57-CC48-A24F-1C4048FC89A8}"/>
              </a:ext>
            </a:extLst>
          </p:cNvPr>
          <p:cNvCxnSpPr>
            <a:cxnSpLocks/>
          </p:cNvCxnSpPr>
          <p:nvPr/>
        </p:nvCxnSpPr>
        <p:spPr>
          <a:xfrm>
            <a:off x="2020317" y="5616051"/>
            <a:ext cx="1180083"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ECA349DA-3780-C04F-9AD4-6A9107DDBC91}"/>
              </a:ext>
            </a:extLst>
          </p:cNvPr>
          <p:cNvSpPr txBox="1"/>
          <p:nvPr/>
        </p:nvSpPr>
        <p:spPr>
          <a:xfrm>
            <a:off x="3581972" y="5358731"/>
            <a:ext cx="1714624" cy="400110"/>
          </a:xfrm>
          <a:prstGeom prst="rect">
            <a:avLst/>
          </a:prstGeom>
          <a:noFill/>
        </p:spPr>
        <p:txBody>
          <a:bodyPr wrap="square" rtlCol="0">
            <a:spAutoFit/>
          </a:bodyPr>
          <a:lstStyle/>
          <a:p>
            <a:r>
              <a:rPr lang="en-GB" sz="2000" dirty="0">
                <a:solidFill>
                  <a:srgbClr val="5E5E5E"/>
                </a:solidFill>
              </a:rPr>
              <a:t>= £2,104.10</a:t>
            </a:r>
            <a:endParaRPr lang="en-GB" sz="2000" i="1" dirty="0">
              <a:solidFill>
                <a:srgbClr val="5E5E5E"/>
              </a:solidFill>
              <a:cs typeface="Times New Roman" panose="02020603050405020304" pitchFamily="18" charset="0"/>
            </a:endParaRPr>
          </a:p>
        </p:txBody>
      </p:sp>
      <p:sp>
        <p:nvSpPr>
          <p:cNvPr id="15" name="TextBox 14">
            <a:extLst>
              <a:ext uri="{FF2B5EF4-FFF2-40B4-BE49-F238E27FC236}">
                <a16:creationId xmlns:a16="http://schemas.microsoft.com/office/drawing/2014/main" xmlns="" id="{5541100B-C245-6746-8C40-101A4C076890}"/>
              </a:ext>
            </a:extLst>
          </p:cNvPr>
          <p:cNvSpPr txBox="1"/>
          <p:nvPr/>
        </p:nvSpPr>
        <p:spPr>
          <a:xfrm>
            <a:off x="7683356" y="5042165"/>
            <a:ext cx="3670444" cy="1015663"/>
          </a:xfrm>
          <a:prstGeom prst="rect">
            <a:avLst/>
          </a:prstGeom>
          <a:solidFill>
            <a:srgbClr val="F0AA5B"/>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a:solidFill>
                  <a:schemeClr val="bg1"/>
                </a:solidFill>
              </a:rPr>
              <a:t>The period of investment has to </a:t>
            </a:r>
            <a:r>
              <a:rPr lang="en-GB" sz="2000" i="1" dirty="0">
                <a:solidFill>
                  <a:schemeClr val="bg1"/>
                </a:solidFill>
              </a:rPr>
              <a:t>reduce </a:t>
            </a:r>
            <a:r>
              <a:rPr lang="en-GB" sz="2000" dirty="0">
                <a:solidFill>
                  <a:schemeClr val="bg1"/>
                </a:solidFill>
              </a:rPr>
              <a:t>to produce a balance of £2,100. </a:t>
            </a:r>
          </a:p>
        </p:txBody>
      </p:sp>
      <p:pic>
        <p:nvPicPr>
          <p:cNvPr id="16" name="Picture 15">
            <a:extLst>
              <a:ext uri="{FF2B5EF4-FFF2-40B4-BE49-F238E27FC236}">
                <a16:creationId xmlns:a16="http://schemas.microsoft.com/office/drawing/2014/main" xmlns="" id="{748039EF-3C40-0D4D-BF6B-C5A79F823F3E}"/>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975220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Task 3: savings accounts</a:t>
            </a:r>
            <a:br>
              <a:rPr lang="en-GB" dirty="0"/>
            </a:br>
            <a:r>
              <a:rPr lang="en-GB" sz="2400" i="0" cap="all" dirty="0">
                <a:solidFill>
                  <a:srgbClr val="5E5E5E"/>
                </a:solidFill>
                <a:latin typeface="Arial" panose="020B0604020202020204" pitchFamily="34" charset="0"/>
                <a:cs typeface="Arial" panose="020B0604020202020204" pitchFamily="34" charset="0"/>
              </a:rPr>
              <a:t>Answer, d </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9333483" cy="4351338"/>
          </a:xfrm>
        </p:spPr>
        <p:txBody>
          <a:bodyPr>
            <a:normAutofit/>
          </a:bodyPr>
          <a:lstStyle/>
          <a:p>
            <a:pPr marL="6350" indent="-6350">
              <a:lnSpc>
                <a:spcPct val="110000"/>
              </a:lnSpc>
              <a:buNone/>
              <a:tabLst>
                <a:tab pos="5018088" algn="r"/>
              </a:tabLst>
            </a:pPr>
            <a:r>
              <a:rPr lang="en-GB" sz="1800" b="1" dirty="0"/>
              <a:t>The second stage of the calculation is to find, by trial and error or trial and improvement, what value of n is needed in the compounding formula to produce an account balance of £2,100. The next value of n chosen must be lower than six.</a:t>
            </a:r>
          </a:p>
          <a:p>
            <a:pPr marL="6350" indent="-6350">
              <a:lnSpc>
                <a:spcPct val="110000"/>
              </a:lnSpc>
              <a:buNone/>
              <a:tabLst>
                <a:tab pos="5018088" algn="r"/>
              </a:tabLst>
            </a:pPr>
            <a:endParaRPr lang="en-GB" sz="1800" b="1" dirty="0"/>
          </a:p>
          <a:p>
            <a:pPr marL="0" indent="0">
              <a:buNone/>
              <a:tabLst>
                <a:tab pos="5018088" algn="r"/>
              </a:tabLst>
            </a:pPr>
            <a:r>
              <a:rPr lang="en-GB" sz="1800" dirty="0"/>
              <a:t>Interest rate	0.85% Every 6 months	</a:t>
            </a:r>
          </a:p>
          <a:p>
            <a:pPr marL="0" indent="0">
              <a:buNone/>
              <a:tabLst>
                <a:tab pos="5018088" algn="r"/>
              </a:tabLst>
            </a:pPr>
            <a:r>
              <a:rPr lang="en-GB" sz="1800" dirty="0"/>
              <a:t>Amount invested	£2,000.00		</a:t>
            </a:r>
          </a:p>
          <a:p>
            <a:pPr marL="0" indent="0">
              <a:buNone/>
              <a:tabLst>
                <a:tab pos="5018088" algn="r"/>
              </a:tabLst>
            </a:pPr>
            <a:r>
              <a:rPr lang="en-GB" sz="1800" dirty="0"/>
              <a:t>Tax rate on interest	nil 		</a:t>
            </a:r>
          </a:p>
          <a:p>
            <a:pPr marL="0" indent="0">
              <a:buNone/>
              <a:tabLst>
                <a:tab pos="5018088" algn="r"/>
              </a:tabLst>
            </a:pPr>
            <a:r>
              <a:rPr lang="en-GB" sz="1800" dirty="0"/>
              <a:t>Use the compounding formula:</a:t>
            </a:r>
            <a:endParaRPr lang="en-GB" sz="1800" b="1" dirty="0"/>
          </a:p>
        </p:txBody>
      </p:sp>
      <p:sp>
        <p:nvSpPr>
          <p:cNvPr id="6" name="TextBox 5">
            <a:extLst>
              <a:ext uri="{FF2B5EF4-FFF2-40B4-BE49-F238E27FC236}">
                <a16:creationId xmlns:a16="http://schemas.microsoft.com/office/drawing/2014/main" xmlns="" id="{7BEB33EC-04AA-034D-A54F-1E48798D5EDA}"/>
              </a:ext>
            </a:extLst>
          </p:cNvPr>
          <p:cNvSpPr txBox="1"/>
          <p:nvPr/>
        </p:nvSpPr>
        <p:spPr>
          <a:xfrm>
            <a:off x="807203" y="5397476"/>
            <a:ext cx="3757580" cy="400110"/>
          </a:xfrm>
          <a:prstGeom prst="rect">
            <a:avLst/>
          </a:prstGeom>
          <a:noFill/>
        </p:spPr>
        <p:txBody>
          <a:bodyPr wrap="square" rtlCol="0">
            <a:spAutoFit/>
          </a:bodyPr>
          <a:lstStyle/>
          <a:p>
            <a:r>
              <a:rPr lang="en-GB" sz="2000" dirty="0">
                <a:solidFill>
                  <a:srgbClr val="5E5E5E"/>
                </a:solidFill>
              </a:rPr>
              <a:t>£2,000</a:t>
            </a:r>
            <a:endParaRPr lang="en-GB" sz="2000" dirty="0">
              <a:solidFill>
                <a:srgbClr val="5E5E5E"/>
              </a:solidFill>
              <a:cs typeface="Times New Roman" panose="02020603050405020304" pitchFamily="18" charset="0"/>
            </a:endParaRPr>
          </a:p>
        </p:txBody>
      </p:sp>
      <p:sp>
        <p:nvSpPr>
          <p:cNvPr id="7" name="TextBox 6">
            <a:extLst>
              <a:ext uri="{FF2B5EF4-FFF2-40B4-BE49-F238E27FC236}">
                <a16:creationId xmlns:a16="http://schemas.microsoft.com/office/drawing/2014/main" xmlns="" id="{A6940A06-E43F-DB48-9FBD-4BEF9CE1F862}"/>
              </a:ext>
            </a:extLst>
          </p:cNvPr>
          <p:cNvSpPr txBox="1"/>
          <p:nvPr/>
        </p:nvSpPr>
        <p:spPr>
          <a:xfrm>
            <a:off x="1865304" y="5137234"/>
            <a:ext cx="1498617" cy="400110"/>
          </a:xfrm>
          <a:prstGeom prst="rect">
            <a:avLst/>
          </a:prstGeom>
          <a:noFill/>
        </p:spPr>
        <p:txBody>
          <a:bodyPr wrap="square" rtlCol="0">
            <a:spAutoFit/>
          </a:bodyPr>
          <a:lstStyle/>
          <a:p>
            <a:pPr algn="ctr"/>
            <a:r>
              <a:rPr lang="en-GB" sz="2000" dirty="0">
                <a:solidFill>
                  <a:srgbClr val="5E5E5E"/>
                </a:solidFill>
                <a:latin typeface="Arial" panose="020B0604020202020204" pitchFamily="34" charset="0"/>
                <a:cs typeface="Arial" panose="020B0604020202020204" pitchFamily="34" charset="0"/>
              </a:rPr>
              <a:t>100 + 0.85</a:t>
            </a:r>
            <a:endParaRPr lang="en-GB" sz="2000" i="1" dirty="0">
              <a:solidFill>
                <a:srgbClr val="5E5E5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6FBF4E58-CE52-4D44-A1B3-8F06A87BECD3}"/>
              </a:ext>
            </a:extLst>
          </p:cNvPr>
          <p:cNvSpPr txBox="1"/>
          <p:nvPr/>
        </p:nvSpPr>
        <p:spPr>
          <a:xfrm>
            <a:off x="2176077" y="5657718"/>
            <a:ext cx="910321" cy="400110"/>
          </a:xfrm>
          <a:prstGeom prst="rect">
            <a:avLst/>
          </a:prstGeom>
          <a:noFill/>
        </p:spPr>
        <p:txBody>
          <a:bodyPr wrap="square" rtlCol="0">
            <a:spAutoFit/>
          </a:bodyPr>
          <a:lstStyle/>
          <a:p>
            <a:pPr algn="ctr"/>
            <a:r>
              <a:rPr lang="en-GB" sz="2000" dirty="0">
                <a:solidFill>
                  <a:srgbClr val="5E5E5E"/>
                </a:solidFill>
              </a:rPr>
              <a:t>100</a:t>
            </a:r>
            <a:endParaRPr lang="en-GB" sz="2000" i="1" dirty="0">
              <a:solidFill>
                <a:srgbClr val="5E5E5E"/>
              </a:solidFill>
            </a:endParaRPr>
          </a:p>
        </p:txBody>
      </p:sp>
      <p:sp>
        <p:nvSpPr>
          <p:cNvPr id="9" name="TextBox 8">
            <a:extLst>
              <a:ext uri="{FF2B5EF4-FFF2-40B4-BE49-F238E27FC236}">
                <a16:creationId xmlns:a16="http://schemas.microsoft.com/office/drawing/2014/main" xmlns="" id="{EAAF4886-B752-C041-87A8-478F74B021D7}"/>
              </a:ext>
            </a:extLst>
          </p:cNvPr>
          <p:cNvSpPr txBox="1"/>
          <p:nvPr/>
        </p:nvSpPr>
        <p:spPr>
          <a:xfrm>
            <a:off x="3409597" y="4992869"/>
            <a:ext cx="1156950" cy="400110"/>
          </a:xfrm>
          <a:prstGeom prst="rect">
            <a:avLst/>
          </a:prstGeom>
          <a:noFill/>
        </p:spPr>
        <p:txBody>
          <a:bodyPr wrap="square" rtlCol="0">
            <a:spAutoFit/>
          </a:bodyPr>
          <a:lstStyle/>
          <a:p>
            <a:r>
              <a:rPr lang="en-GB" sz="2000" i="1" dirty="0">
                <a:solidFill>
                  <a:srgbClr val="5E5E5E"/>
                </a:solidFill>
                <a:latin typeface="Arial" panose="020B0604020202020204" pitchFamily="34" charset="0"/>
                <a:cs typeface="Arial" panose="020B0604020202020204" pitchFamily="34" charset="0"/>
              </a:rPr>
              <a:t>5.75</a:t>
            </a:r>
          </a:p>
        </p:txBody>
      </p:sp>
      <p:sp>
        <p:nvSpPr>
          <p:cNvPr id="10" name="TextBox 9">
            <a:extLst>
              <a:ext uri="{FF2B5EF4-FFF2-40B4-BE49-F238E27FC236}">
                <a16:creationId xmlns:a16="http://schemas.microsoft.com/office/drawing/2014/main" xmlns="" id="{E161ACEC-F57F-8847-B2C9-8DD5EFBACCFB}"/>
              </a:ext>
            </a:extLst>
          </p:cNvPr>
          <p:cNvSpPr txBox="1"/>
          <p:nvPr/>
        </p:nvSpPr>
        <p:spPr>
          <a:xfrm>
            <a:off x="1623377" y="4854934"/>
            <a:ext cx="612688" cy="1323439"/>
          </a:xfrm>
          <a:prstGeom prst="rect">
            <a:avLst/>
          </a:prstGeom>
          <a:noFill/>
        </p:spPr>
        <p:txBody>
          <a:bodyPr wrap="square" rtlCol="0">
            <a:spAutoFit/>
          </a:bodyPr>
          <a:lstStyle/>
          <a:p>
            <a:r>
              <a:rPr lang="en-GB" sz="8000" dirty="0">
                <a:solidFill>
                  <a:srgbClr val="5E5E5E"/>
                </a:solidFill>
              </a:rPr>
              <a:t>(</a:t>
            </a:r>
          </a:p>
        </p:txBody>
      </p:sp>
      <p:sp>
        <p:nvSpPr>
          <p:cNvPr id="11" name="TextBox 10">
            <a:extLst>
              <a:ext uri="{FF2B5EF4-FFF2-40B4-BE49-F238E27FC236}">
                <a16:creationId xmlns:a16="http://schemas.microsoft.com/office/drawing/2014/main" xmlns="" id="{319793DB-ED88-3F41-AEE8-F85D863F98B7}"/>
              </a:ext>
            </a:extLst>
          </p:cNvPr>
          <p:cNvSpPr txBox="1"/>
          <p:nvPr/>
        </p:nvSpPr>
        <p:spPr>
          <a:xfrm>
            <a:off x="3076505" y="4854934"/>
            <a:ext cx="612688" cy="1323439"/>
          </a:xfrm>
          <a:prstGeom prst="rect">
            <a:avLst/>
          </a:prstGeom>
          <a:noFill/>
        </p:spPr>
        <p:txBody>
          <a:bodyPr wrap="square" rtlCol="0">
            <a:spAutoFit/>
          </a:bodyPr>
          <a:lstStyle/>
          <a:p>
            <a:r>
              <a:rPr lang="en-GB" sz="8000" dirty="0">
                <a:solidFill>
                  <a:srgbClr val="5E5E5E"/>
                </a:solidFill>
              </a:rPr>
              <a:t>)</a:t>
            </a:r>
          </a:p>
        </p:txBody>
      </p:sp>
      <p:cxnSp>
        <p:nvCxnSpPr>
          <p:cNvPr id="12" name="Straight Connector 11">
            <a:extLst>
              <a:ext uri="{FF2B5EF4-FFF2-40B4-BE49-F238E27FC236}">
                <a16:creationId xmlns:a16="http://schemas.microsoft.com/office/drawing/2014/main" xmlns="" id="{65812E8F-CA57-CC48-A24F-1C4048FC89A8}"/>
              </a:ext>
            </a:extLst>
          </p:cNvPr>
          <p:cNvCxnSpPr>
            <a:cxnSpLocks/>
          </p:cNvCxnSpPr>
          <p:nvPr/>
        </p:nvCxnSpPr>
        <p:spPr>
          <a:xfrm>
            <a:off x="2020317" y="5616051"/>
            <a:ext cx="1180083" cy="0"/>
          </a:xfrm>
          <a:prstGeom prst="line">
            <a:avLst/>
          </a:prstGeom>
          <a:ln w="12700">
            <a:solidFill>
              <a:srgbClr val="5E5E5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ECA349DA-3780-C04F-9AD4-6A9107DDBC91}"/>
              </a:ext>
            </a:extLst>
          </p:cNvPr>
          <p:cNvSpPr txBox="1"/>
          <p:nvPr/>
        </p:nvSpPr>
        <p:spPr>
          <a:xfrm>
            <a:off x="3581972" y="5358731"/>
            <a:ext cx="1714624" cy="400110"/>
          </a:xfrm>
          <a:prstGeom prst="rect">
            <a:avLst/>
          </a:prstGeom>
          <a:noFill/>
        </p:spPr>
        <p:txBody>
          <a:bodyPr wrap="square" rtlCol="0">
            <a:spAutoFit/>
          </a:bodyPr>
          <a:lstStyle/>
          <a:p>
            <a:r>
              <a:rPr lang="en-GB" sz="2000" dirty="0">
                <a:solidFill>
                  <a:srgbClr val="5E5E5E"/>
                </a:solidFill>
              </a:rPr>
              <a:t>= £2,099.74</a:t>
            </a:r>
            <a:endParaRPr lang="en-GB" sz="2000" i="1" dirty="0">
              <a:solidFill>
                <a:srgbClr val="5E5E5E"/>
              </a:solidFill>
              <a:cs typeface="Times New Roman" panose="02020603050405020304" pitchFamily="18" charset="0"/>
            </a:endParaRPr>
          </a:p>
        </p:txBody>
      </p:sp>
      <p:sp>
        <p:nvSpPr>
          <p:cNvPr id="15" name="TextBox 14">
            <a:extLst>
              <a:ext uri="{FF2B5EF4-FFF2-40B4-BE49-F238E27FC236}">
                <a16:creationId xmlns:a16="http://schemas.microsoft.com/office/drawing/2014/main" xmlns="" id="{5541100B-C245-6746-8C40-101A4C076890}"/>
              </a:ext>
            </a:extLst>
          </p:cNvPr>
          <p:cNvSpPr txBox="1"/>
          <p:nvPr/>
        </p:nvSpPr>
        <p:spPr>
          <a:xfrm>
            <a:off x="7683356" y="3811059"/>
            <a:ext cx="3670444" cy="2246769"/>
          </a:xfrm>
          <a:prstGeom prst="rect">
            <a:avLst/>
          </a:prstGeom>
          <a:solidFill>
            <a:srgbClr val="F0AA5B"/>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a:solidFill>
                  <a:schemeClr val="bg1"/>
                </a:solidFill>
              </a:rPr>
              <a:t>The answer is £2,099.74 which is a close enough proximation to £2,100				</a:t>
            </a:r>
          </a:p>
          <a:p>
            <a:r>
              <a:rPr lang="en-GB" sz="2000" dirty="0">
                <a:solidFill>
                  <a:schemeClr val="bg1"/>
                </a:solidFill>
              </a:rPr>
              <a:t>The period of 5.75 years is equivalent to five years and nine months.</a:t>
            </a:r>
          </a:p>
        </p:txBody>
      </p:sp>
      <p:pic>
        <p:nvPicPr>
          <p:cNvPr id="16" name="Picture 15">
            <a:extLst>
              <a:ext uri="{FF2B5EF4-FFF2-40B4-BE49-F238E27FC236}">
                <a16:creationId xmlns:a16="http://schemas.microsoft.com/office/drawing/2014/main" xmlns="" id="{7FDAC5CA-0C0C-6C41-BCD8-AA4B34BF030E}"/>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391421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50A17-3BEF-EA42-B374-ABC81B9A0068}"/>
              </a:ext>
            </a:extLst>
          </p:cNvPr>
          <p:cNvSpPr>
            <a:spLocks noGrp="1"/>
          </p:cNvSpPr>
          <p:nvPr>
            <p:ph type="title"/>
          </p:nvPr>
        </p:nvSpPr>
        <p:spPr/>
        <p:txBody>
          <a:bodyPr/>
          <a:lstStyle/>
          <a:p>
            <a:r>
              <a:rPr lang="en-GB" dirty="0"/>
              <a:t>Homework A </a:t>
            </a:r>
            <a:br>
              <a:rPr lang="en-GB" dirty="0"/>
            </a:br>
            <a:r>
              <a:rPr lang="en-GB" dirty="0"/>
              <a:t>Answers</a:t>
            </a:r>
          </a:p>
        </p:txBody>
      </p:sp>
      <p:sp>
        <p:nvSpPr>
          <p:cNvPr id="3" name="Content Placeholder 2">
            <a:extLst>
              <a:ext uri="{FF2B5EF4-FFF2-40B4-BE49-F238E27FC236}">
                <a16:creationId xmlns:a16="http://schemas.microsoft.com/office/drawing/2014/main" xmlns="" id="{A6953883-77C0-C942-A341-A46DE6FE5A37}"/>
              </a:ext>
            </a:extLst>
          </p:cNvPr>
          <p:cNvSpPr>
            <a:spLocks noGrp="1"/>
          </p:cNvSpPr>
          <p:nvPr>
            <p:ph idx="1"/>
          </p:nvPr>
        </p:nvSpPr>
        <p:spPr/>
        <p:txBody>
          <a:bodyPr>
            <a:normAutofit/>
          </a:bodyPr>
          <a:lstStyle/>
          <a:p>
            <a:pPr marL="540000" lvl="1" indent="-457200">
              <a:lnSpc>
                <a:spcPct val="100000"/>
              </a:lnSpc>
              <a:buFont typeface="+mj-lt"/>
              <a:buAutoNum type="arabicPeriod"/>
            </a:pPr>
            <a:r>
              <a:rPr lang="en-GB" sz="2400" dirty="0"/>
              <a:t>1% 	5 years 7 months</a:t>
            </a:r>
          </a:p>
          <a:p>
            <a:pPr marL="540000" indent="0">
              <a:lnSpc>
                <a:spcPct val="100000"/>
              </a:lnSpc>
              <a:buNone/>
            </a:pPr>
            <a:r>
              <a:rPr lang="en-GB" dirty="0"/>
              <a:t>3%	5 years 1 month</a:t>
            </a:r>
          </a:p>
          <a:p>
            <a:pPr marL="540000" indent="0">
              <a:lnSpc>
                <a:spcPct val="100000"/>
              </a:lnSpc>
              <a:buNone/>
            </a:pPr>
            <a:r>
              <a:rPr lang="en-GB" dirty="0"/>
              <a:t>5%	4 years 8 months</a:t>
            </a:r>
          </a:p>
          <a:p>
            <a:pPr marL="0" indent="0">
              <a:lnSpc>
                <a:spcPct val="100000"/>
              </a:lnSpc>
              <a:buNone/>
            </a:pPr>
            <a:endParaRPr lang="en-GB" dirty="0"/>
          </a:p>
          <a:p>
            <a:pPr marL="540000" indent="-457200">
              <a:lnSpc>
                <a:spcPct val="100000"/>
              </a:lnSpc>
              <a:buFont typeface="+mj-lt"/>
              <a:buAutoNum type="arabicPeriod" startAt="2"/>
            </a:pPr>
            <a:r>
              <a:rPr lang="en-GB" dirty="0"/>
              <a:t>1%	£150</a:t>
            </a:r>
          </a:p>
          <a:p>
            <a:pPr marL="540000" indent="0">
              <a:lnSpc>
                <a:spcPct val="100000"/>
              </a:lnSpc>
              <a:buNone/>
            </a:pPr>
            <a:r>
              <a:rPr lang="en-GB" dirty="0"/>
              <a:t>3%	£145</a:t>
            </a:r>
          </a:p>
          <a:p>
            <a:pPr marL="540000" indent="0">
              <a:lnSpc>
                <a:spcPct val="100000"/>
              </a:lnSpc>
              <a:buNone/>
            </a:pPr>
            <a:r>
              <a:rPr lang="en-GB" dirty="0"/>
              <a:t>5%	£140</a:t>
            </a:r>
          </a:p>
        </p:txBody>
      </p:sp>
      <p:pic>
        <p:nvPicPr>
          <p:cNvPr id="7" name="Picture 6">
            <a:extLst>
              <a:ext uri="{FF2B5EF4-FFF2-40B4-BE49-F238E27FC236}">
                <a16:creationId xmlns:a16="http://schemas.microsoft.com/office/drawing/2014/main" xmlns="" id="{E66644D2-553B-9A42-85DF-BC6AE1B2C391}"/>
              </a:ext>
            </a:extLst>
          </p:cNvPr>
          <p:cNvPicPr>
            <a:picLocks noChangeAspect="1"/>
          </p:cNvPicPr>
          <p:nvPr/>
        </p:nvPicPr>
        <p:blipFill>
          <a:blip r:embed="rId3"/>
          <a:stretch>
            <a:fillRect/>
          </a:stretch>
        </p:blipFill>
        <p:spPr>
          <a:xfrm>
            <a:off x="10661403" y="188393"/>
            <a:ext cx="1388160" cy="1388160"/>
          </a:xfrm>
          <a:prstGeom prst="rect">
            <a:avLst/>
          </a:prstGeom>
        </p:spPr>
      </p:pic>
    </p:spTree>
    <p:extLst>
      <p:ext uri="{BB962C8B-B14F-4D97-AF65-F5344CB8AC3E}">
        <p14:creationId xmlns:p14="http://schemas.microsoft.com/office/powerpoint/2010/main" val="1810112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Some final thoughts</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9333483" cy="4351338"/>
          </a:xfrm>
        </p:spPr>
        <p:txBody>
          <a:bodyPr>
            <a:normAutofit/>
          </a:bodyPr>
          <a:lstStyle/>
          <a:p>
            <a:pPr marL="6350" indent="-6350">
              <a:lnSpc>
                <a:spcPct val="110000"/>
              </a:lnSpc>
              <a:buNone/>
              <a:tabLst>
                <a:tab pos="5018088" algn="r"/>
              </a:tabLst>
            </a:pPr>
            <a:endParaRPr lang="en-GB" sz="1800" dirty="0"/>
          </a:p>
        </p:txBody>
      </p:sp>
    </p:spTree>
    <p:extLst>
      <p:ext uri="{BB962C8B-B14F-4D97-AF65-F5344CB8AC3E}">
        <p14:creationId xmlns:p14="http://schemas.microsoft.com/office/powerpoint/2010/main" val="1365580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Credit and debit cards</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8460783" cy="4351338"/>
          </a:xfrm>
        </p:spPr>
        <p:txBody>
          <a:bodyPr>
            <a:normAutofit/>
          </a:bodyPr>
          <a:lstStyle/>
          <a:p>
            <a:pPr marL="6350" indent="-6350">
              <a:lnSpc>
                <a:spcPct val="110000"/>
              </a:lnSpc>
              <a:buNone/>
              <a:tabLst>
                <a:tab pos="5018088" algn="r"/>
              </a:tabLst>
            </a:pPr>
            <a:r>
              <a:rPr lang="en-GB" sz="1800" dirty="0"/>
              <a:t>Credit and debit cards are ways to pay for things without using cash but they are not identical. </a:t>
            </a:r>
          </a:p>
          <a:p>
            <a:pPr lvl="1">
              <a:lnSpc>
                <a:spcPct val="110000"/>
              </a:lnSpc>
              <a:tabLst>
                <a:tab pos="5018088" algn="r"/>
              </a:tabLst>
            </a:pPr>
            <a:r>
              <a:rPr lang="en-GB" sz="1600" dirty="0"/>
              <a:t>Debit cards are a way to make immediate payments from your bank account.</a:t>
            </a:r>
          </a:p>
          <a:p>
            <a:pPr lvl="1">
              <a:lnSpc>
                <a:spcPct val="110000"/>
              </a:lnSpc>
              <a:tabLst>
                <a:tab pos="5018088" algn="r"/>
              </a:tabLst>
            </a:pPr>
            <a:r>
              <a:rPr lang="en-GB" sz="1600" dirty="0"/>
              <a:t>Credit cards are mostly used to make payments for things but are in effect short-term loans and do not withdraw cash immediately from your bank account.</a:t>
            </a:r>
          </a:p>
          <a:p>
            <a:pPr marL="6350" indent="-6350">
              <a:lnSpc>
                <a:spcPct val="110000"/>
              </a:lnSpc>
              <a:buNone/>
              <a:tabLst>
                <a:tab pos="5018088" algn="r"/>
              </a:tabLst>
            </a:pPr>
            <a:endParaRPr lang="en-GB" sz="1800" dirty="0"/>
          </a:p>
          <a:p>
            <a:pPr marL="6350" indent="-6350">
              <a:lnSpc>
                <a:spcPct val="110000"/>
              </a:lnSpc>
              <a:buNone/>
              <a:tabLst>
                <a:tab pos="5018088" algn="r"/>
              </a:tabLst>
            </a:pPr>
            <a:endParaRPr lang="en-GB" sz="1800" dirty="0"/>
          </a:p>
        </p:txBody>
      </p:sp>
    </p:spTree>
    <p:extLst>
      <p:ext uri="{BB962C8B-B14F-4D97-AF65-F5344CB8AC3E}">
        <p14:creationId xmlns:p14="http://schemas.microsoft.com/office/powerpoint/2010/main" val="1833814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18B36-7F4A-4D4C-AEFE-0573459CE48D}"/>
              </a:ext>
            </a:extLst>
          </p:cNvPr>
          <p:cNvSpPr>
            <a:spLocks noGrp="1"/>
          </p:cNvSpPr>
          <p:nvPr>
            <p:ph type="title"/>
          </p:nvPr>
        </p:nvSpPr>
        <p:spPr/>
        <p:txBody>
          <a:bodyPr/>
          <a:lstStyle/>
          <a:p>
            <a:r>
              <a:rPr lang="en-GB" dirty="0"/>
              <a:t>Some interesting facts about credit cards</a:t>
            </a:r>
          </a:p>
        </p:txBody>
      </p:sp>
      <p:sp>
        <p:nvSpPr>
          <p:cNvPr id="3" name="Content Placeholder 2">
            <a:extLst>
              <a:ext uri="{FF2B5EF4-FFF2-40B4-BE49-F238E27FC236}">
                <a16:creationId xmlns:a16="http://schemas.microsoft.com/office/drawing/2014/main" xmlns="" id="{07E33A6F-77EE-EC45-885E-EAC494E70986}"/>
              </a:ext>
            </a:extLst>
          </p:cNvPr>
          <p:cNvSpPr>
            <a:spLocks noGrp="1"/>
          </p:cNvSpPr>
          <p:nvPr>
            <p:ph idx="1"/>
          </p:nvPr>
        </p:nvSpPr>
        <p:spPr>
          <a:xfrm>
            <a:off x="838200" y="1825625"/>
            <a:ext cx="8910234" cy="4351338"/>
          </a:xfrm>
        </p:spPr>
        <p:txBody>
          <a:bodyPr>
            <a:normAutofit/>
          </a:bodyPr>
          <a:lstStyle/>
          <a:p>
            <a:pPr marL="6350" indent="-6350">
              <a:lnSpc>
                <a:spcPct val="110000"/>
              </a:lnSpc>
              <a:buNone/>
              <a:tabLst>
                <a:tab pos="5018088" algn="r"/>
              </a:tabLst>
            </a:pPr>
            <a:r>
              <a:rPr lang="en-GB" sz="1800" dirty="0"/>
              <a:t>Credit cards are a convenient way to manage finances. According to </a:t>
            </a:r>
            <a:r>
              <a:rPr lang="en-GB" sz="1800" dirty="0" err="1"/>
              <a:t>Creditcards.com</a:t>
            </a:r>
            <a:r>
              <a:rPr lang="en-GB" sz="1800" dirty="0"/>
              <a:t>:</a:t>
            </a:r>
          </a:p>
          <a:p>
            <a:pPr lvl="1">
              <a:lnSpc>
                <a:spcPct val="110000"/>
              </a:lnSpc>
              <a:tabLst>
                <a:tab pos="5018088" algn="r"/>
              </a:tabLst>
            </a:pPr>
            <a:r>
              <a:rPr lang="en-GB" sz="1600" dirty="0"/>
              <a:t>During March 2016 alone, £12.6bn was spent on credit cards</a:t>
            </a:r>
          </a:p>
          <a:p>
            <a:pPr lvl="1">
              <a:lnSpc>
                <a:spcPct val="110000"/>
              </a:lnSpc>
              <a:tabLst>
                <a:tab pos="5018088" algn="r"/>
              </a:tabLst>
            </a:pPr>
            <a:r>
              <a:rPr lang="en-GB" sz="1600" dirty="0"/>
              <a:t>There are 60m cards in issue in the UK</a:t>
            </a:r>
          </a:p>
          <a:p>
            <a:pPr lvl="1">
              <a:lnSpc>
                <a:spcPct val="110000"/>
              </a:lnSpc>
              <a:tabLst>
                <a:tab pos="5018088" algn="r"/>
              </a:tabLst>
            </a:pPr>
            <a:r>
              <a:rPr lang="en-GB" sz="1600" dirty="0"/>
              <a:t>Each household, on average, owed £2,469 on credit cards in November 2016. Many will pay this off without incurring interest, but …</a:t>
            </a:r>
          </a:p>
          <a:p>
            <a:pPr lvl="1">
              <a:lnSpc>
                <a:spcPct val="110000"/>
              </a:lnSpc>
              <a:tabLst>
                <a:tab pos="5018088" algn="r"/>
              </a:tabLst>
            </a:pPr>
            <a:r>
              <a:rPr lang="en-GB" sz="1600" dirty="0"/>
              <a:t>It would take 25 years and 6 months to repay the average debt if only the minimum repayment each month was made!</a:t>
            </a:r>
          </a:p>
          <a:p>
            <a:pPr marL="6350" indent="-6350">
              <a:lnSpc>
                <a:spcPct val="110000"/>
              </a:lnSpc>
              <a:buNone/>
              <a:tabLst>
                <a:tab pos="5018088" algn="r"/>
              </a:tabLst>
            </a:pPr>
            <a:endParaRPr lang="en-GB" sz="1800" dirty="0"/>
          </a:p>
        </p:txBody>
      </p:sp>
    </p:spTree>
    <p:extLst>
      <p:ext uri="{BB962C8B-B14F-4D97-AF65-F5344CB8AC3E}">
        <p14:creationId xmlns:p14="http://schemas.microsoft.com/office/powerpoint/2010/main" val="4167764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GB"/>
              <a:t>© ICAEW 2019</a:t>
            </a:r>
          </a:p>
        </p:txBody>
      </p:sp>
    </p:spTree>
    <p:extLst>
      <p:ext uri="{BB962C8B-B14F-4D97-AF65-F5344CB8AC3E}">
        <p14:creationId xmlns:p14="http://schemas.microsoft.com/office/powerpoint/2010/main" val="376898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502712D-CEA5-C246-9C41-2D87020B56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202538" cy="6858000"/>
          </a:xfrm>
          <a:prstGeom prst="rect">
            <a:avLst/>
          </a:prstGeom>
        </p:spPr>
      </p:pic>
    </p:spTree>
    <p:extLst>
      <p:ext uri="{BB962C8B-B14F-4D97-AF65-F5344CB8AC3E}">
        <p14:creationId xmlns:p14="http://schemas.microsoft.com/office/powerpoint/2010/main" val="99858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31AC9-0075-B241-AC1D-4F9EB247DD9E}"/>
              </a:ext>
            </a:extLst>
          </p:cNvPr>
          <p:cNvSpPr>
            <a:spLocks noGrp="1"/>
          </p:cNvSpPr>
          <p:nvPr>
            <p:ph type="title"/>
          </p:nvPr>
        </p:nvSpPr>
        <p:spPr/>
        <p:txBody>
          <a:bodyPr/>
          <a:lstStyle/>
          <a:p>
            <a:r>
              <a:rPr lang="en-GB" dirty="0"/>
              <a:t>Task 1: loans</a:t>
            </a:r>
          </a:p>
        </p:txBody>
      </p:sp>
      <p:sp>
        <p:nvSpPr>
          <p:cNvPr id="3" name="Content Placeholder 2">
            <a:extLst>
              <a:ext uri="{FF2B5EF4-FFF2-40B4-BE49-F238E27FC236}">
                <a16:creationId xmlns:a16="http://schemas.microsoft.com/office/drawing/2014/main" xmlns="" id="{B2821F28-2B87-3E47-BD5A-BCC51813EC57}"/>
              </a:ext>
            </a:extLst>
          </p:cNvPr>
          <p:cNvSpPr>
            <a:spLocks noGrp="1"/>
          </p:cNvSpPr>
          <p:nvPr>
            <p:ph idx="1"/>
          </p:nvPr>
        </p:nvSpPr>
        <p:spPr>
          <a:xfrm>
            <a:off x="838200" y="1825625"/>
            <a:ext cx="8987726" cy="4351338"/>
          </a:xfrm>
        </p:spPr>
        <p:txBody>
          <a:bodyPr>
            <a:normAutofit/>
          </a:bodyPr>
          <a:lstStyle/>
          <a:p>
            <a:pPr marL="0" indent="0">
              <a:lnSpc>
                <a:spcPct val="100000"/>
              </a:lnSpc>
              <a:buNone/>
            </a:pPr>
            <a:r>
              <a:rPr lang="en-GB" dirty="0"/>
              <a:t>Maya knows that she has to be careful in managing her finances. At some point in the future she knows that she may need a loan and also that she may have savings that she would want to place in an account.</a:t>
            </a:r>
          </a:p>
          <a:p>
            <a:pPr marL="0" indent="0">
              <a:lnSpc>
                <a:spcPct val="100000"/>
              </a:lnSpc>
              <a:buNone/>
            </a:pPr>
            <a:endParaRPr lang="en-GB" dirty="0"/>
          </a:p>
          <a:p>
            <a:pPr marL="0" indent="0">
              <a:lnSpc>
                <a:spcPct val="100000"/>
              </a:lnSpc>
              <a:buNone/>
            </a:pPr>
            <a:r>
              <a:rPr lang="en-GB" b="1" dirty="0"/>
              <a:t>Working in pairs</a:t>
            </a:r>
            <a:r>
              <a:rPr lang="en-GB" dirty="0"/>
              <a:t>, identify five things that should be considered when taking out a loan with a bank. Think what you would do if you wanted to take out a loan for a trip overseas to see a friend, for example.</a:t>
            </a:r>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a:p>
            <a:pPr marL="0" indent="0">
              <a:lnSpc>
                <a:spcPct val="100000"/>
              </a:lnSpc>
              <a:buNone/>
            </a:pPr>
            <a:endParaRPr lang="en-GB" dirty="0"/>
          </a:p>
        </p:txBody>
      </p:sp>
      <p:pic>
        <p:nvPicPr>
          <p:cNvPr id="6" name="Picture 5">
            <a:extLst>
              <a:ext uri="{FF2B5EF4-FFF2-40B4-BE49-F238E27FC236}">
                <a16:creationId xmlns:a16="http://schemas.microsoft.com/office/drawing/2014/main" xmlns="" id="{B464A7D3-BD14-2D4E-9E72-F98CD8195913}"/>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43259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31AC9-0075-B241-AC1D-4F9EB247DD9E}"/>
              </a:ext>
            </a:extLst>
          </p:cNvPr>
          <p:cNvSpPr>
            <a:spLocks noGrp="1"/>
          </p:cNvSpPr>
          <p:nvPr>
            <p:ph type="title"/>
          </p:nvPr>
        </p:nvSpPr>
        <p:spPr/>
        <p:txBody>
          <a:bodyPr/>
          <a:lstStyle/>
          <a:p>
            <a:r>
              <a:rPr lang="en-GB" dirty="0"/>
              <a:t>Task 1: loans</a:t>
            </a:r>
            <a:br>
              <a:rPr lang="en-GB" dirty="0"/>
            </a:br>
            <a:r>
              <a:rPr lang="en-GB" sz="2400" i="0" cap="all" dirty="0">
                <a:solidFill>
                  <a:srgbClr val="5E5E5E"/>
                </a:solidFill>
                <a:latin typeface="Arial" panose="020B0604020202020204" pitchFamily="34" charset="0"/>
                <a:cs typeface="Arial" panose="020B0604020202020204" pitchFamily="34" charset="0"/>
              </a:rPr>
              <a:t>Some answers</a:t>
            </a:r>
          </a:p>
        </p:txBody>
      </p:sp>
      <p:sp>
        <p:nvSpPr>
          <p:cNvPr id="3" name="Content Placeholder 2">
            <a:extLst>
              <a:ext uri="{FF2B5EF4-FFF2-40B4-BE49-F238E27FC236}">
                <a16:creationId xmlns:a16="http://schemas.microsoft.com/office/drawing/2014/main" xmlns="" id="{B2821F28-2B87-3E47-BD5A-BCC51813EC57}"/>
              </a:ext>
            </a:extLst>
          </p:cNvPr>
          <p:cNvSpPr>
            <a:spLocks noGrp="1"/>
          </p:cNvSpPr>
          <p:nvPr>
            <p:ph idx="1"/>
          </p:nvPr>
        </p:nvSpPr>
        <p:spPr>
          <a:xfrm>
            <a:off x="838200" y="1825625"/>
            <a:ext cx="8739754" cy="4351338"/>
          </a:xfrm>
        </p:spPr>
        <p:txBody>
          <a:bodyPr>
            <a:normAutofit lnSpcReduction="10000"/>
          </a:bodyPr>
          <a:lstStyle/>
          <a:p>
            <a:pPr marL="457200" indent="-457200">
              <a:lnSpc>
                <a:spcPct val="100000"/>
              </a:lnSpc>
              <a:buFont typeface="+mj-lt"/>
              <a:buAutoNum type="arabicPeriod"/>
            </a:pPr>
            <a:r>
              <a:rPr lang="en-GB" sz="1800" dirty="0"/>
              <a:t>Do I really need a loan from a bank? Should I be using a bank loan for a trip to see a friend? Is it that important?</a:t>
            </a:r>
          </a:p>
          <a:p>
            <a:pPr marL="457200" indent="-457200">
              <a:lnSpc>
                <a:spcPct val="100000"/>
              </a:lnSpc>
              <a:buFont typeface="+mj-lt"/>
              <a:buAutoNum type="arabicPeriod"/>
            </a:pPr>
            <a:r>
              <a:rPr lang="en-GB" sz="1800" dirty="0"/>
              <a:t>Should I delay the trip and save up for it instead of taking out a loan?</a:t>
            </a:r>
          </a:p>
          <a:p>
            <a:pPr marL="457200" indent="-457200">
              <a:lnSpc>
                <a:spcPct val="100000"/>
              </a:lnSpc>
              <a:buFont typeface="+mj-lt"/>
              <a:buAutoNum type="arabicPeriod"/>
            </a:pPr>
            <a:r>
              <a:rPr lang="en-GB" sz="1800" dirty="0"/>
              <a:t>How am I going to pay back the loan? Is it from part-time work or another source? I know the bank will ask this.</a:t>
            </a:r>
          </a:p>
          <a:p>
            <a:pPr marL="457200" indent="-457200">
              <a:lnSpc>
                <a:spcPct val="100000"/>
              </a:lnSpc>
              <a:buFont typeface="+mj-lt"/>
              <a:buAutoNum type="arabicPeriod"/>
            </a:pPr>
            <a:r>
              <a:rPr lang="en-GB" sz="1800" dirty="0"/>
              <a:t>What is the interest rate charged on the loan? Is it possible to shop around and get the cheapest deal? </a:t>
            </a:r>
          </a:p>
          <a:p>
            <a:pPr marL="457200" indent="-457200">
              <a:lnSpc>
                <a:spcPct val="100000"/>
              </a:lnSpc>
              <a:buFont typeface="+mj-lt"/>
              <a:buAutoNum type="arabicPeriod"/>
            </a:pPr>
            <a:r>
              <a:rPr lang="en-GB" sz="1800" dirty="0"/>
              <a:t>When am I going to pay back the loan? I know that the longer I have the loan outstanding the greater the total interest I will pay.</a:t>
            </a:r>
          </a:p>
          <a:p>
            <a:pPr marL="457200" indent="-457200">
              <a:lnSpc>
                <a:spcPct val="100000"/>
              </a:lnSpc>
              <a:buFont typeface="+mj-lt"/>
              <a:buAutoNum type="arabicPeriod"/>
            </a:pPr>
            <a:r>
              <a:rPr lang="en-GB" sz="1800" dirty="0"/>
              <a:t>Can I afford the repayments? I will need to understand the conditions of the loan. There are likely to be fixed payments each month.</a:t>
            </a:r>
          </a:p>
          <a:p>
            <a:pPr marL="457200" indent="-457200">
              <a:lnSpc>
                <a:spcPct val="100000"/>
              </a:lnSpc>
              <a:buFont typeface="+mj-lt"/>
              <a:buAutoNum type="arabicPeriod"/>
            </a:pPr>
            <a:r>
              <a:rPr lang="en-GB" sz="1800" dirty="0"/>
              <a:t>What are the costs of taking out the loan? Are there other costs involved?</a:t>
            </a:r>
          </a:p>
          <a:p>
            <a:pPr marL="457200" indent="-457200">
              <a:lnSpc>
                <a:spcPct val="100000"/>
              </a:lnSpc>
              <a:buFont typeface="+mj-lt"/>
              <a:buAutoNum type="arabicPeriod"/>
            </a:pPr>
            <a:r>
              <a:rPr lang="en-GB" sz="1800" dirty="0"/>
              <a:t>What happens if I can’t afford the repayments? </a:t>
            </a:r>
          </a:p>
        </p:txBody>
      </p:sp>
      <p:pic>
        <p:nvPicPr>
          <p:cNvPr id="6" name="Picture 5">
            <a:extLst>
              <a:ext uri="{FF2B5EF4-FFF2-40B4-BE49-F238E27FC236}">
                <a16:creationId xmlns:a16="http://schemas.microsoft.com/office/drawing/2014/main" xmlns="" id="{F4794CA7-5EF3-6B4C-97CF-41669A6663CD}"/>
              </a:ext>
            </a:extLst>
          </p:cNvPr>
          <p:cNvPicPr>
            <a:picLocks noChangeAspect="1"/>
          </p:cNvPicPr>
          <p:nvPr/>
        </p:nvPicPr>
        <p:blipFill>
          <a:blip r:embed="rId3"/>
          <a:stretch>
            <a:fillRect/>
          </a:stretch>
        </p:blipFill>
        <p:spPr>
          <a:xfrm>
            <a:off x="10123715" y="-138947"/>
            <a:ext cx="2024743" cy="2024743"/>
          </a:xfrm>
          <a:prstGeom prst="rect">
            <a:avLst/>
          </a:prstGeom>
        </p:spPr>
      </p:pic>
    </p:spTree>
    <p:extLst>
      <p:ext uri="{BB962C8B-B14F-4D97-AF65-F5344CB8AC3E}">
        <p14:creationId xmlns:p14="http://schemas.microsoft.com/office/powerpoint/2010/main" val="99006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D07A4-7527-FC4E-8897-83B200053271}"/>
              </a:ext>
            </a:extLst>
          </p:cNvPr>
          <p:cNvSpPr>
            <a:spLocks noGrp="1"/>
          </p:cNvSpPr>
          <p:nvPr>
            <p:ph type="title"/>
          </p:nvPr>
        </p:nvSpPr>
        <p:spPr/>
        <p:txBody>
          <a:bodyPr/>
          <a:lstStyle/>
          <a:p>
            <a:r>
              <a:rPr lang="en-GB" dirty="0"/>
              <a:t>Percentages into multipliers</a:t>
            </a:r>
          </a:p>
        </p:txBody>
      </p:sp>
      <p:sp>
        <p:nvSpPr>
          <p:cNvPr id="3" name="Content Placeholder 2">
            <a:extLst>
              <a:ext uri="{FF2B5EF4-FFF2-40B4-BE49-F238E27FC236}">
                <a16:creationId xmlns:a16="http://schemas.microsoft.com/office/drawing/2014/main" xmlns="" id="{4735AA61-DC3F-FC45-93A2-338BCFBDB90D}"/>
              </a:ext>
            </a:extLst>
          </p:cNvPr>
          <p:cNvSpPr>
            <a:spLocks noGrp="1"/>
          </p:cNvSpPr>
          <p:nvPr>
            <p:ph idx="1"/>
          </p:nvPr>
        </p:nvSpPr>
        <p:spPr>
          <a:xfrm>
            <a:off x="838199" y="4714602"/>
            <a:ext cx="9638655" cy="1752197"/>
          </a:xfrm>
        </p:spPr>
        <p:txBody>
          <a:bodyPr>
            <a:normAutofit/>
          </a:bodyPr>
          <a:lstStyle/>
          <a:p>
            <a:pPr>
              <a:lnSpc>
                <a:spcPct val="100000"/>
              </a:lnSpc>
            </a:pPr>
            <a:r>
              <a:rPr lang="en-GB" sz="2000" dirty="0"/>
              <a:t>An interest rate of 10% becomes a multiplier of 1.1 to calculate how an account balance grows after one year.</a:t>
            </a:r>
          </a:p>
          <a:p>
            <a:pPr>
              <a:lnSpc>
                <a:spcPct val="100000"/>
              </a:lnSpc>
            </a:pPr>
            <a:r>
              <a:rPr lang="en-GB" sz="2000" dirty="0"/>
              <a:t>We can find out an account balance at the end of two years quickly by using a multiplier of 1.1 raised to the power of 2. </a:t>
            </a:r>
          </a:p>
          <a:p>
            <a:pPr>
              <a:lnSpc>
                <a:spcPct val="100000"/>
              </a:lnSpc>
            </a:pPr>
            <a:endParaRPr lang="en-GB" sz="2000" dirty="0"/>
          </a:p>
        </p:txBody>
      </p:sp>
      <p:graphicFrame>
        <p:nvGraphicFramePr>
          <p:cNvPr id="5" name="Content Placeholder 3">
            <a:extLst>
              <a:ext uri="{FF2B5EF4-FFF2-40B4-BE49-F238E27FC236}">
                <a16:creationId xmlns:a16="http://schemas.microsoft.com/office/drawing/2014/main" xmlns="" id="{1AC83556-9AF6-D643-BDBD-6D110F1BD8F9}"/>
              </a:ext>
            </a:extLst>
          </p:cNvPr>
          <p:cNvGraphicFramePr>
            <a:graphicFrameLocks/>
          </p:cNvGraphicFramePr>
          <p:nvPr>
            <p:extLst>
              <p:ext uri="{D42A27DB-BD31-4B8C-83A1-F6EECF244321}">
                <p14:modId xmlns:p14="http://schemas.microsoft.com/office/powerpoint/2010/main" val="3396325719"/>
              </p:ext>
            </p:extLst>
          </p:nvPr>
        </p:nvGraphicFramePr>
        <p:xfrm>
          <a:off x="1909229" y="2187152"/>
          <a:ext cx="8208963"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208765AF-02D6-394F-A729-CC27446302CB}"/>
              </a:ext>
            </a:extLst>
          </p:cNvPr>
          <p:cNvSpPr txBox="1"/>
          <p:nvPr/>
        </p:nvSpPr>
        <p:spPr>
          <a:xfrm>
            <a:off x="838199" y="1893110"/>
            <a:ext cx="2142061" cy="430887"/>
          </a:xfrm>
          <a:prstGeom prst="rect">
            <a:avLst/>
          </a:prstGeom>
          <a:noFill/>
        </p:spPr>
        <p:txBody>
          <a:bodyPr wrap="none" rtlCol="0">
            <a:spAutoFit/>
          </a:bodyPr>
          <a:lstStyle/>
          <a:p>
            <a:r>
              <a:rPr lang="en-GB" sz="2200" dirty="0"/>
              <a:t>Interest rate 10%</a:t>
            </a:r>
          </a:p>
        </p:txBody>
      </p:sp>
    </p:spTree>
    <p:extLst>
      <p:ext uri="{BB962C8B-B14F-4D97-AF65-F5344CB8AC3E}">
        <p14:creationId xmlns:p14="http://schemas.microsoft.com/office/powerpoint/2010/main" val="366217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Office Theme">
  <a:themeElements>
    <a:clrScheme name="ICAEW">
      <a:dk1>
        <a:srgbClr val="000000"/>
      </a:dk1>
      <a:lt1>
        <a:srgbClr val="FFFFFF"/>
      </a:lt1>
      <a:dk2>
        <a:srgbClr val="44546A"/>
      </a:dk2>
      <a:lt2>
        <a:srgbClr val="C0B6AF"/>
      </a:lt2>
      <a:accent1>
        <a:srgbClr val="D8222A"/>
      </a:accent1>
      <a:accent2>
        <a:srgbClr val="B4BF96"/>
      </a:accent2>
      <a:accent3>
        <a:srgbClr val="97BCB4"/>
      </a:accent3>
      <a:accent4>
        <a:srgbClr val="A0C2CA"/>
      </a:accent4>
      <a:accent5>
        <a:srgbClr val="CDB8BF"/>
      </a:accent5>
      <a:accent6>
        <a:srgbClr val="E6B490"/>
      </a:accent6>
      <a:hlink>
        <a:srgbClr val="D8222A"/>
      </a:hlink>
      <a:folHlink>
        <a:srgbClr val="E6B4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5726</Words>
  <Application>Microsoft Office PowerPoint</Application>
  <PresentationFormat>Widescreen</PresentationFormat>
  <Paragraphs>662</Paragraphs>
  <Slides>53</Slides>
  <Notes>51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Times New Roman</vt:lpstr>
      <vt:lpstr>Office Theme</vt:lpstr>
      <vt:lpstr>PowerPoint Presentation</vt:lpstr>
      <vt:lpstr>Managing savings and loans</vt:lpstr>
      <vt:lpstr>Mathematics content in this presentation</vt:lpstr>
      <vt:lpstr>Homework A You were asked to do the following:</vt:lpstr>
      <vt:lpstr>Homework A  Answers</vt:lpstr>
      <vt:lpstr>PowerPoint Presentation</vt:lpstr>
      <vt:lpstr>Task 1: loans</vt:lpstr>
      <vt:lpstr>Task 1: loans Some answers</vt:lpstr>
      <vt:lpstr>Percentages into multipliers</vt:lpstr>
      <vt:lpstr>Task 2: bank accounts</vt:lpstr>
      <vt:lpstr>Using interest compounding formulae</vt:lpstr>
      <vt:lpstr>Task 2: bank accounts  Answer to a and b using the formula</vt:lpstr>
      <vt:lpstr>Task 2: bank accounts  Answer to a and b – arithmetic approach</vt:lpstr>
      <vt:lpstr>Task 2: bank accounts Answer to c</vt:lpstr>
      <vt:lpstr>Interest costs for any period</vt:lpstr>
      <vt:lpstr>Interest per period</vt:lpstr>
      <vt:lpstr>Example</vt:lpstr>
      <vt:lpstr>Example</vt:lpstr>
      <vt:lpstr>Example</vt:lpstr>
      <vt:lpstr>Example</vt:lpstr>
      <vt:lpstr>Example with a repayment</vt:lpstr>
      <vt:lpstr>Example</vt:lpstr>
      <vt:lpstr>Example</vt:lpstr>
      <vt:lpstr>Example summary</vt:lpstr>
      <vt:lpstr>Homework B Part 1</vt:lpstr>
      <vt:lpstr>Homework B Part 2</vt:lpstr>
      <vt:lpstr>Managing savings and loans</vt:lpstr>
      <vt:lpstr>Homework B Part 1</vt:lpstr>
      <vt:lpstr>Homework B Part 2</vt:lpstr>
      <vt:lpstr>Homework B Class discussion</vt:lpstr>
      <vt:lpstr>Homework B Answer, part 1</vt:lpstr>
      <vt:lpstr>Homework B Answer, part 1</vt:lpstr>
      <vt:lpstr>Homework B Answer</vt:lpstr>
      <vt:lpstr>Homework B Answer, part 2</vt:lpstr>
      <vt:lpstr>Homework B Answer, part 2</vt:lpstr>
      <vt:lpstr>Homework B Answer</vt:lpstr>
      <vt:lpstr>PowerPoint Presentation</vt:lpstr>
      <vt:lpstr>Task 3: savings accounts</vt:lpstr>
      <vt:lpstr>Task 3: savings accounts</vt:lpstr>
      <vt:lpstr>Task 3: savings accounts</vt:lpstr>
      <vt:lpstr>Task 3: savings accounts Answer, a </vt:lpstr>
      <vt:lpstr>Task 3: savings accounts Answer, a </vt:lpstr>
      <vt:lpstr>Task 3: savings accounts Answer, A </vt:lpstr>
      <vt:lpstr>Task 3: savings accounts Answer, b </vt:lpstr>
      <vt:lpstr>Task 3: savings accounts Answer, b </vt:lpstr>
      <vt:lpstr>Task 3: savings accounts Answer, c </vt:lpstr>
      <vt:lpstr>Task 3: savings accounts Answer, c </vt:lpstr>
      <vt:lpstr>Task 3: savings accounts Answer, d </vt:lpstr>
      <vt:lpstr>Task 3: savings accounts Answer, d </vt:lpstr>
      <vt:lpstr>Some final thoughts</vt:lpstr>
      <vt:lpstr>Credit and debit cards</vt:lpstr>
      <vt:lpstr>Some interesting facts about credit cards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Harper</dc:creator>
  <cp:lastModifiedBy>Rebecca Bolton</cp:lastModifiedBy>
  <cp:revision>220</cp:revision>
  <cp:lastPrinted>2016-12-19T19:56:25Z</cp:lastPrinted>
  <dcterms:created xsi:type="dcterms:W3CDTF">2016-12-06T10:19:25Z</dcterms:created>
  <dcterms:modified xsi:type="dcterms:W3CDTF">2019-06-17T14:17:31Z</dcterms:modified>
</cp:coreProperties>
</file>