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comment1.xml" ContentType="application/vnd.openxmlformats-officedocument.presentationml.comment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7"/>
  </p:notesMasterIdLst>
  <p:sldIdLst>
    <p:sldId id="317" r:id="rId2"/>
    <p:sldId id="270" r:id="rId3"/>
    <p:sldId id="271" r:id="rId4"/>
    <p:sldId id="273" r:id="rId5"/>
    <p:sldId id="274" r:id="rId6"/>
    <p:sldId id="275" r:id="rId7"/>
    <p:sldId id="277" r:id="rId8"/>
    <p:sldId id="278" r:id="rId9"/>
    <p:sldId id="318" r:id="rId10"/>
    <p:sldId id="319" r:id="rId11"/>
    <p:sldId id="320" r:id="rId12"/>
    <p:sldId id="321" r:id="rId13"/>
    <p:sldId id="322" r:id="rId14"/>
    <p:sldId id="323" r:id="rId15"/>
    <p:sldId id="324" r:id="rId16"/>
    <p:sldId id="325" r:id="rId17"/>
    <p:sldId id="279" r:id="rId18"/>
    <p:sldId id="326" r:id="rId19"/>
    <p:sldId id="327" r:id="rId20"/>
    <p:sldId id="328" r:id="rId21"/>
    <p:sldId id="329" r:id="rId22"/>
    <p:sldId id="287" r:id="rId23"/>
    <p:sldId id="330" r:id="rId24"/>
    <p:sldId id="331" r:id="rId25"/>
    <p:sldId id="332" r:id="rId26"/>
    <p:sldId id="333" r:id="rId27"/>
    <p:sldId id="291" r:id="rId28"/>
    <p:sldId id="293" r:id="rId29"/>
    <p:sldId id="334" r:id="rId30"/>
    <p:sldId id="292" r:id="rId31"/>
    <p:sldId id="301" r:id="rId32"/>
    <p:sldId id="302" r:id="rId33"/>
    <p:sldId id="335" r:id="rId34"/>
    <p:sldId id="336" r:id="rId35"/>
    <p:sldId id="337" r:id="rId36"/>
    <p:sldId id="338" r:id="rId37"/>
    <p:sldId id="339" r:id="rId38"/>
    <p:sldId id="340" r:id="rId39"/>
    <p:sldId id="341" r:id="rId40"/>
    <p:sldId id="342" r:id="rId41"/>
    <p:sldId id="343" r:id="rId42"/>
    <p:sldId id="344" r:id="rId43"/>
    <p:sldId id="345" r:id="rId44"/>
    <p:sldId id="346" r:id="rId45"/>
    <p:sldId id="316" r:id="rId46"/>
  </p:sldIdLst>
  <p:sldSz cx="12192000" cy="6858000"/>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e Winter" initials="KW" lastIdx="2" clrIdx="0">
    <p:extLst>
      <p:ext uri="{19B8F6BF-5375-455C-9EA6-DF929625EA0E}">
        <p15:presenceInfo xmlns:p15="http://schemas.microsoft.com/office/powerpoint/2012/main" userId="S-1-5-21-3616197394-2044220420-2071362314-2760" providerId="AD"/>
      </p:ext>
    </p:extLst>
  </p:cmAuthor>
  <p:cmAuthor id="2" name="Dave Payne" initials="DP" lastIdx="10" clrIdx="1">
    <p:extLst>
      <p:ext uri="{19B8F6BF-5375-455C-9EA6-DF929625EA0E}">
        <p15:presenceInfo xmlns:p15="http://schemas.microsoft.com/office/powerpoint/2012/main" userId="S-1-5-21-3616197394-2044220420-2071362314-23758" providerId="AD"/>
      </p:ext>
    </p:extLst>
  </p:cmAuthor>
  <p:cmAuthor id="3" name="david brookfield" initials="db" lastIdx="4" clrIdx="2">
    <p:extLst>
      <p:ext uri="{19B8F6BF-5375-455C-9EA6-DF929625EA0E}">
        <p15:presenceInfo xmlns:p15="http://schemas.microsoft.com/office/powerpoint/2012/main" userId="3a77366853cb205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5E5E"/>
    <a:srgbClr val="75B8B1"/>
    <a:srgbClr val="97BDB5"/>
    <a:srgbClr val="B5C097"/>
    <a:srgbClr val="E7B590"/>
    <a:srgbClr val="D9222A"/>
    <a:srgbClr val="A1C2CB"/>
    <a:srgbClr val="FDE2AB"/>
    <a:srgbClr val="C1B7AF"/>
    <a:srgbClr val="CEB8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997"/>
    <p:restoredTop sz="67664" autoAdjust="0"/>
  </p:normalViewPr>
  <p:slideViewPr>
    <p:cSldViewPr snapToGrid="0" snapToObjects="1">
      <p:cViewPr varScale="1">
        <p:scale>
          <a:sx n="90" d="100"/>
          <a:sy n="90" d="100"/>
        </p:scale>
        <p:origin x="34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0" i="0" u="none" strike="noStrike" kern="1200" cap="none" spc="0" normalizeH="0" baseline="0">
                <a:solidFill>
                  <a:schemeClr val="tx1">
                    <a:lumMod val="65000"/>
                    <a:lumOff val="35000"/>
                  </a:schemeClr>
                </a:solidFill>
                <a:latin typeface="+mj-lt"/>
                <a:ea typeface="+mj-ea"/>
                <a:cs typeface="+mj-cs"/>
              </a:defRPr>
            </a:pPr>
            <a:r>
              <a:rPr lang="en-US"/>
              <a:t>Janette's sales and costs</a:t>
            </a:r>
          </a:p>
        </c:rich>
      </c:tx>
      <c:layout>
        <c:manualLayout>
          <c:xMode val="edge"/>
          <c:yMode val="edge"/>
          <c:x val="0.30748211268112036"/>
          <c:y val="3.3912366077954045E-2"/>
        </c:manualLayout>
      </c:layout>
      <c:overlay val="0"/>
      <c:spPr>
        <a:noFill/>
        <a:ln>
          <a:noFill/>
        </a:ln>
        <a:effectLst/>
      </c:spPr>
      <c:txPr>
        <a:bodyPr rot="0" spcFirstLastPara="1" vertOverflow="ellipsis" vert="horz" wrap="square" anchor="ctr" anchorCtr="1"/>
        <a:lstStyle/>
        <a:p>
          <a:pPr>
            <a:defRPr sz="2200" b="0" i="0" u="none" strike="noStrike" kern="1200" cap="none" spc="0" normalizeH="0" baseline="0">
              <a:solidFill>
                <a:schemeClr val="tx1">
                  <a:lumMod val="65000"/>
                  <a:lumOff val="35000"/>
                </a:schemeClr>
              </a:solidFill>
              <a:latin typeface="+mj-lt"/>
              <a:ea typeface="+mj-ea"/>
              <a:cs typeface="+mj-cs"/>
            </a:defRPr>
          </a:pPr>
          <a:endParaRPr lang="en-US"/>
        </a:p>
      </c:txPr>
    </c:title>
    <c:autoTitleDeleted val="0"/>
    <c:plotArea>
      <c:layout>
        <c:manualLayout>
          <c:layoutTarget val="inner"/>
          <c:xMode val="edge"/>
          <c:yMode val="edge"/>
          <c:x val="0.12451429187789884"/>
          <c:y val="0.18919396141722"/>
          <c:w val="0.83931246399078163"/>
          <c:h val="0.65454469233012536"/>
        </c:manualLayout>
      </c:layout>
      <c:lineChart>
        <c:grouping val="standard"/>
        <c:varyColors val="0"/>
        <c:ser>
          <c:idx val="0"/>
          <c:order val="0"/>
          <c:tx>
            <c:v>Sales</c:v>
          </c:tx>
          <c:spPr>
            <a:ln w="38100" cap="rnd">
              <a:solidFill>
                <a:schemeClr val="accent2"/>
              </a:solidFill>
              <a:round/>
            </a:ln>
            <a:effectLst/>
          </c:spPr>
          <c:marker>
            <c:symbol val="none"/>
          </c:marker>
          <c:cat>
            <c:numRef>
              <c:f>'Tasks 2 and 3'!$Q$6:$Q$19</c:f>
              <c:numCache>
                <c:formatCode>General</c:formatCode>
                <c:ptCount val="14"/>
                <c:pt idx="0">
                  <c:v>25</c:v>
                </c:pt>
                <c:pt idx="1">
                  <c:v>50</c:v>
                </c:pt>
                <c:pt idx="2">
                  <c:v>75</c:v>
                </c:pt>
                <c:pt idx="3">
                  <c:v>100</c:v>
                </c:pt>
                <c:pt idx="4">
                  <c:v>125</c:v>
                </c:pt>
                <c:pt idx="5">
                  <c:v>150</c:v>
                </c:pt>
                <c:pt idx="6">
                  <c:v>175</c:v>
                </c:pt>
                <c:pt idx="7">
                  <c:v>200</c:v>
                </c:pt>
                <c:pt idx="8">
                  <c:v>225</c:v>
                </c:pt>
                <c:pt idx="9">
                  <c:v>250</c:v>
                </c:pt>
                <c:pt idx="10">
                  <c:v>275</c:v>
                </c:pt>
                <c:pt idx="11">
                  <c:v>300</c:v>
                </c:pt>
                <c:pt idx="12">
                  <c:v>325</c:v>
                </c:pt>
                <c:pt idx="13">
                  <c:v>350</c:v>
                </c:pt>
              </c:numCache>
            </c:numRef>
          </c:cat>
          <c:val>
            <c:numRef>
              <c:f>'Tasks 2 and 3'!$S$6:$S$19</c:f>
              <c:numCache>
                <c:formatCode>#,##0</c:formatCode>
                <c:ptCount val="14"/>
                <c:pt idx="0">
                  <c:v>80</c:v>
                </c:pt>
                <c:pt idx="1">
                  <c:v>160</c:v>
                </c:pt>
                <c:pt idx="2">
                  <c:v>240</c:v>
                </c:pt>
                <c:pt idx="3">
                  <c:v>320</c:v>
                </c:pt>
                <c:pt idx="4">
                  <c:v>400</c:v>
                </c:pt>
                <c:pt idx="5">
                  <c:v>480</c:v>
                </c:pt>
                <c:pt idx="6">
                  <c:v>560</c:v>
                </c:pt>
                <c:pt idx="7">
                  <c:v>640</c:v>
                </c:pt>
                <c:pt idx="8">
                  <c:v>720</c:v>
                </c:pt>
                <c:pt idx="9">
                  <c:v>800</c:v>
                </c:pt>
                <c:pt idx="10">
                  <c:v>880</c:v>
                </c:pt>
                <c:pt idx="11">
                  <c:v>960</c:v>
                </c:pt>
                <c:pt idx="12">
                  <c:v>1040</c:v>
                </c:pt>
                <c:pt idx="13">
                  <c:v>1120</c:v>
                </c:pt>
              </c:numCache>
            </c:numRef>
          </c:val>
          <c:smooth val="0"/>
          <c:extLst xmlns:c16r2="http://schemas.microsoft.com/office/drawing/2015/06/chart">
            <c:ext xmlns:c16="http://schemas.microsoft.com/office/drawing/2014/chart" uri="{C3380CC4-5D6E-409C-BE32-E72D297353CC}">
              <c16:uniqueId val="{00000000-2F0C-DE4F-8525-14A8A72E553C}"/>
            </c:ext>
          </c:extLst>
        </c:ser>
        <c:ser>
          <c:idx val="1"/>
          <c:order val="1"/>
          <c:tx>
            <c:v>Variable costs</c:v>
          </c:tx>
          <c:spPr>
            <a:ln w="38100" cap="rnd">
              <a:solidFill>
                <a:schemeClr val="accent4"/>
              </a:solidFill>
              <a:round/>
            </a:ln>
            <a:effectLst/>
          </c:spPr>
          <c:marker>
            <c:symbol val="none"/>
          </c:marker>
          <c:cat>
            <c:numRef>
              <c:f>'Tasks 2 and 3'!$Q$6:$Q$19</c:f>
              <c:numCache>
                <c:formatCode>General</c:formatCode>
                <c:ptCount val="14"/>
                <c:pt idx="0">
                  <c:v>25</c:v>
                </c:pt>
                <c:pt idx="1">
                  <c:v>50</c:v>
                </c:pt>
                <c:pt idx="2">
                  <c:v>75</c:v>
                </c:pt>
                <c:pt idx="3">
                  <c:v>100</c:v>
                </c:pt>
                <c:pt idx="4">
                  <c:v>125</c:v>
                </c:pt>
                <c:pt idx="5">
                  <c:v>150</c:v>
                </c:pt>
                <c:pt idx="6">
                  <c:v>175</c:v>
                </c:pt>
                <c:pt idx="7">
                  <c:v>200</c:v>
                </c:pt>
                <c:pt idx="8">
                  <c:v>225</c:v>
                </c:pt>
                <c:pt idx="9">
                  <c:v>250</c:v>
                </c:pt>
                <c:pt idx="10">
                  <c:v>275</c:v>
                </c:pt>
                <c:pt idx="11">
                  <c:v>300</c:v>
                </c:pt>
                <c:pt idx="12">
                  <c:v>325</c:v>
                </c:pt>
                <c:pt idx="13">
                  <c:v>350</c:v>
                </c:pt>
              </c:numCache>
            </c:numRef>
          </c:cat>
          <c:val>
            <c:numRef>
              <c:f>'Tasks 2 and 3'!$U$6:$U$19</c:f>
              <c:numCache>
                <c:formatCode>#,##0</c:formatCode>
                <c:ptCount val="14"/>
                <c:pt idx="0">
                  <c:v>20</c:v>
                </c:pt>
                <c:pt idx="1">
                  <c:v>40</c:v>
                </c:pt>
                <c:pt idx="2">
                  <c:v>60</c:v>
                </c:pt>
                <c:pt idx="3">
                  <c:v>80</c:v>
                </c:pt>
                <c:pt idx="4">
                  <c:v>100</c:v>
                </c:pt>
                <c:pt idx="5">
                  <c:v>120</c:v>
                </c:pt>
                <c:pt idx="6">
                  <c:v>140</c:v>
                </c:pt>
                <c:pt idx="7">
                  <c:v>160</c:v>
                </c:pt>
                <c:pt idx="8">
                  <c:v>180</c:v>
                </c:pt>
                <c:pt idx="9">
                  <c:v>200</c:v>
                </c:pt>
                <c:pt idx="10">
                  <c:v>220</c:v>
                </c:pt>
                <c:pt idx="11">
                  <c:v>240</c:v>
                </c:pt>
                <c:pt idx="12">
                  <c:v>260</c:v>
                </c:pt>
                <c:pt idx="13">
                  <c:v>280</c:v>
                </c:pt>
              </c:numCache>
            </c:numRef>
          </c:val>
          <c:smooth val="0"/>
          <c:extLst xmlns:c16r2="http://schemas.microsoft.com/office/drawing/2015/06/chart">
            <c:ext xmlns:c16="http://schemas.microsoft.com/office/drawing/2014/chart" uri="{C3380CC4-5D6E-409C-BE32-E72D297353CC}">
              <c16:uniqueId val="{00000001-2F0C-DE4F-8525-14A8A72E553C}"/>
            </c:ext>
          </c:extLst>
        </c:ser>
        <c:ser>
          <c:idx val="2"/>
          <c:order val="2"/>
          <c:tx>
            <c:v>Fixed costs</c:v>
          </c:tx>
          <c:spPr>
            <a:ln w="38100" cap="rnd">
              <a:solidFill>
                <a:schemeClr val="accent6"/>
              </a:solidFill>
              <a:round/>
            </a:ln>
            <a:effectLst/>
          </c:spPr>
          <c:marker>
            <c:symbol val="none"/>
          </c:marker>
          <c:cat>
            <c:numRef>
              <c:f>'Tasks 2 and 3'!$Q$6:$Q$19</c:f>
              <c:numCache>
                <c:formatCode>General</c:formatCode>
                <c:ptCount val="14"/>
                <c:pt idx="0">
                  <c:v>25</c:v>
                </c:pt>
                <c:pt idx="1">
                  <c:v>50</c:v>
                </c:pt>
                <c:pt idx="2">
                  <c:v>75</c:v>
                </c:pt>
                <c:pt idx="3">
                  <c:v>100</c:v>
                </c:pt>
                <c:pt idx="4">
                  <c:v>125</c:v>
                </c:pt>
                <c:pt idx="5">
                  <c:v>150</c:v>
                </c:pt>
                <c:pt idx="6">
                  <c:v>175</c:v>
                </c:pt>
                <c:pt idx="7">
                  <c:v>200</c:v>
                </c:pt>
                <c:pt idx="8">
                  <c:v>225</c:v>
                </c:pt>
                <c:pt idx="9">
                  <c:v>250</c:v>
                </c:pt>
                <c:pt idx="10">
                  <c:v>275</c:v>
                </c:pt>
                <c:pt idx="11">
                  <c:v>300</c:v>
                </c:pt>
                <c:pt idx="12">
                  <c:v>325</c:v>
                </c:pt>
                <c:pt idx="13">
                  <c:v>350</c:v>
                </c:pt>
              </c:numCache>
            </c:numRef>
          </c:cat>
          <c:val>
            <c:numRef>
              <c:f>'Tasks 2 and 3'!$W$6:$W$19</c:f>
              <c:numCache>
                <c:formatCode>General</c:formatCode>
                <c:ptCount val="14"/>
                <c:pt idx="0">
                  <c:v>50</c:v>
                </c:pt>
                <c:pt idx="1">
                  <c:v>50</c:v>
                </c:pt>
                <c:pt idx="2">
                  <c:v>50</c:v>
                </c:pt>
                <c:pt idx="3">
                  <c:v>50</c:v>
                </c:pt>
                <c:pt idx="4">
                  <c:v>50</c:v>
                </c:pt>
                <c:pt idx="5">
                  <c:v>50</c:v>
                </c:pt>
                <c:pt idx="6">
                  <c:v>50</c:v>
                </c:pt>
                <c:pt idx="7">
                  <c:v>50</c:v>
                </c:pt>
                <c:pt idx="8">
                  <c:v>50</c:v>
                </c:pt>
                <c:pt idx="9">
                  <c:v>50</c:v>
                </c:pt>
                <c:pt idx="10">
                  <c:v>50</c:v>
                </c:pt>
                <c:pt idx="11">
                  <c:v>50</c:v>
                </c:pt>
                <c:pt idx="12">
                  <c:v>50</c:v>
                </c:pt>
                <c:pt idx="13">
                  <c:v>50</c:v>
                </c:pt>
              </c:numCache>
            </c:numRef>
          </c:val>
          <c:smooth val="0"/>
          <c:extLst xmlns:c16r2="http://schemas.microsoft.com/office/drawing/2015/06/chart">
            <c:ext xmlns:c16="http://schemas.microsoft.com/office/drawing/2014/chart" uri="{C3380CC4-5D6E-409C-BE32-E72D297353CC}">
              <c16:uniqueId val="{00000002-2F0C-DE4F-8525-14A8A72E553C}"/>
            </c:ext>
          </c:extLst>
        </c:ser>
        <c:dLbls>
          <c:showLegendKey val="0"/>
          <c:showVal val="0"/>
          <c:showCatName val="0"/>
          <c:showSerName val="0"/>
          <c:showPercent val="0"/>
          <c:showBubbleSize val="0"/>
        </c:dLbls>
        <c:smooth val="0"/>
        <c:axId val="297936088"/>
        <c:axId val="289034152"/>
      </c:lineChart>
      <c:catAx>
        <c:axId val="297936088"/>
        <c:scaling>
          <c:orientation val="minMax"/>
        </c:scaling>
        <c:delete val="0"/>
        <c:axPos val="b"/>
        <c:title>
          <c:tx>
            <c:rich>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en-US"/>
                  <a:t>NUMBER OF BURGERS SOLD</a:t>
                </a:r>
              </a:p>
            </c:rich>
          </c:tx>
          <c:layout>
            <c:manualLayout>
              <c:xMode val="edge"/>
              <c:yMode val="edge"/>
              <c:x val="0.40665738596525497"/>
              <c:y val="0.91803526185048601"/>
            </c:manualLayout>
          </c:layout>
          <c:overlay val="0"/>
          <c:spPr>
            <a:noFill/>
            <a:ln>
              <a:noFill/>
            </a:ln>
            <a:effectLst/>
          </c:spPr>
          <c:txPr>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lumMod val="65000"/>
                    <a:lumOff val="35000"/>
                  </a:schemeClr>
                </a:solidFill>
                <a:latin typeface="+mn-lt"/>
                <a:ea typeface="+mn-ea"/>
                <a:cs typeface="+mn-cs"/>
              </a:defRPr>
            </a:pPr>
            <a:endParaRPr lang="en-US"/>
          </a:p>
        </c:txPr>
        <c:crossAx val="289034152"/>
        <c:crosses val="autoZero"/>
        <c:auto val="1"/>
        <c:lblAlgn val="ctr"/>
        <c:lblOffset val="100"/>
        <c:noMultiLvlLbl val="0"/>
      </c:catAx>
      <c:valAx>
        <c:axId val="289034152"/>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title>
          <c:tx>
            <c:rich>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en-US"/>
                  <a:t>SALES AND COSTS (£)</a:t>
                </a:r>
              </a:p>
            </c:rich>
          </c:tx>
          <c:layout>
            <c:manualLayout>
              <c:xMode val="edge"/>
              <c:yMode val="edge"/>
              <c:x val="1.5243619640637578E-2"/>
              <c:y val="0.31313693146560939"/>
            </c:manualLayout>
          </c:layout>
          <c:overlay val="0"/>
          <c:spPr>
            <a:noFill/>
            <a:ln>
              <a:noFill/>
            </a:ln>
            <a:effectLst/>
          </c:spPr>
          <c:txPr>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97936088"/>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0" i="0" u="none" strike="noStrike" kern="1200" cap="none" spc="0" normalizeH="0" baseline="0">
                <a:solidFill>
                  <a:schemeClr val="tx1">
                    <a:lumMod val="65000"/>
                    <a:lumOff val="35000"/>
                  </a:schemeClr>
                </a:solidFill>
                <a:latin typeface="+mj-lt"/>
                <a:ea typeface="+mj-ea"/>
                <a:cs typeface="+mj-cs"/>
              </a:defRPr>
            </a:pPr>
            <a:r>
              <a:rPr lang="en-US"/>
              <a:t>Janette's profits</a:t>
            </a:r>
          </a:p>
        </c:rich>
      </c:tx>
      <c:layout>
        <c:manualLayout>
          <c:xMode val="edge"/>
          <c:yMode val="edge"/>
          <c:x val="0.38867548083347814"/>
          <c:y val="1.6631755770006057E-2"/>
        </c:manualLayout>
      </c:layout>
      <c:overlay val="0"/>
      <c:spPr>
        <a:noFill/>
        <a:ln>
          <a:noFill/>
        </a:ln>
        <a:effectLst/>
      </c:spPr>
      <c:txPr>
        <a:bodyPr rot="0" spcFirstLastPara="1" vertOverflow="ellipsis" vert="horz" wrap="square" anchor="ctr" anchorCtr="1"/>
        <a:lstStyle/>
        <a:p>
          <a:pPr>
            <a:defRPr sz="2200" b="0" i="0" u="none" strike="noStrike" kern="1200" cap="none" spc="0" normalizeH="0" baseline="0">
              <a:solidFill>
                <a:schemeClr val="tx1">
                  <a:lumMod val="65000"/>
                  <a:lumOff val="35000"/>
                </a:schemeClr>
              </a:solidFill>
              <a:latin typeface="+mj-lt"/>
              <a:ea typeface="+mj-ea"/>
              <a:cs typeface="+mj-cs"/>
            </a:defRPr>
          </a:pPr>
          <a:endParaRPr lang="en-US"/>
        </a:p>
      </c:txPr>
    </c:title>
    <c:autoTitleDeleted val="0"/>
    <c:plotArea>
      <c:layout>
        <c:manualLayout>
          <c:layoutTarget val="inner"/>
          <c:xMode val="edge"/>
          <c:yMode val="edge"/>
          <c:x val="0.12816721080596633"/>
          <c:y val="0.17374999999999999"/>
          <c:w val="0.83931246399078163"/>
          <c:h val="0.65454469233012536"/>
        </c:manualLayout>
      </c:layout>
      <c:lineChart>
        <c:grouping val="standard"/>
        <c:varyColors val="0"/>
        <c:ser>
          <c:idx val="0"/>
          <c:order val="0"/>
          <c:tx>
            <c:v>Sales</c:v>
          </c:tx>
          <c:spPr>
            <a:ln w="38100" cap="rnd">
              <a:solidFill>
                <a:srgbClr val="97BDB5"/>
              </a:solidFill>
              <a:round/>
            </a:ln>
            <a:effectLst/>
          </c:spPr>
          <c:marker>
            <c:symbol val="none"/>
          </c:marker>
          <c:cat>
            <c:numRef>
              <c:f>'Tasks 2 and 3'!$Q$6:$Q$19</c:f>
              <c:numCache>
                <c:formatCode>General</c:formatCode>
                <c:ptCount val="14"/>
                <c:pt idx="0">
                  <c:v>25</c:v>
                </c:pt>
                <c:pt idx="1">
                  <c:v>50</c:v>
                </c:pt>
                <c:pt idx="2">
                  <c:v>75</c:v>
                </c:pt>
                <c:pt idx="3">
                  <c:v>100</c:v>
                </c:pt>
                <c:pt idx="4">
                  <c:v>125</c:v>
                </c:pt>
                <c:pt idx="5">
                  <c:v>150</c:v>
                </c:pt>
                <c:pt idx="6">
                  <c:v>175</c:v>
                </c:pt>
                <c:pt idx="7">
                  <c:v>200</c:v>
                </c:pt>
                <c:pt idx="8">
                  <c:v>225</c:v>
                </c:pt>
                <c:pt idx="9">
                  <c:v>250</c:v>
                </c:pt>
                <c:pt idx="10">
                  <c:v>275</c:v>
                </c:pt>
                <c:pt idx="11">
                  <c:v>300</c:v>
                </c:pt>
                <c:pt idx="12">
                  <c:v>325</c:v>
                </c:pt>
                <c:pt idx="13">
                  <c:v>350</c:v>
                </c:pt>
              </c:numCache>
            </c:numRef>
          </c:cat>
          <c:val>
            <c:numRef>
              <c:f>'Tasks 2 and 3'!$S$6:$S$19</c:f>
              <c:numCache>
                <c:formatCode>#,##0</c:formatCode>
                <c:ptCount val="14"/>
                <c:pt idx="0">
                  <c:v>80</c:v>
                </c:pt>
                <c:pt idx="1">
                  <c:v>160</c:v>
                </c:pt>
                <c:pt idx="2">
                  <c:v>240</c:v>
                </c:pt>
                <c:pt idx="3">
                  <c:v>320</c:v>
                </c:pt>
                <c:pt idx="4">
                  <c:v>400</c:v>
                </c:pt>
                <c:pt idx="5">
                  <c:v>480</c:v>
                </c:pt>
                <c:pt idx="6">
                  <c:v>560</c:v>
                </c:pt>
                <c:pt idx="7">
                  <c:v>640</c:v>
                </c:pt>
                <c:pt idx="8">
                  <c:v>720</c:v>
                </c:pt>
                <c:pt idx="9">
                  <c:v>800</c:v>
                </c:pt>
                <c:pt idx="10">
                  <c:v>880</c:v>
                </c:pt>
                <c:pt idx="11">
                  <c:v>960</c:v>
                </c:pt>
                <c:pt idx="12">
                  <c:v>1040</c:v>
                </c:pt>
                <c:pt idx="13">
                  <c:v>1120</c:v>
                </c:pt>
              </c:numCache>
            </c:numRef>
          </c:val>
          <c:smooth val="0"/>
          <c:extLst xmlns:c16r2="http://schemas.microsoft.com/office/drawing/2015/06/chart">
            <c:ext xmlns:c16="http://schemas.microsoft.com/office/drawing/2014/chart" uri="{C3380CC4-5D6E-409C-BE32-E72D297353CC}">
              <c16:uniqueId val="{00000000-5B3E-0A42-AEA4-0AF4E3F2FA32}"/>
            </c:ext>
          </c:extLst>
        </c:ser>
        <c:ser>
          <c:idx val="3"/>
          <c:order val="1"/>
          <c:tx>
            <c:v>Profit</c:v>
          </c:tx>
          <c:spPr>
            <a:ln w="38100" cap="rnd">
              <a:solidFill>
                <a:srgbClr val="E7B590"/>
              </a:solidFill>
              <a:round/>
            </a:ln>
            <a:effectLst/>
          </c:spPr>
          <c:marker>
            <c:symbol val="none"/>
          </c:marker>
          <c:val>
            <c:numRef>
              <c:f>'Tasks 2 and 3'!$AC$6:$AC$19</c:f>
              <c:numCache>
                <c:formatCode>General</c:formatCode>
                <c:ptCount val="14"/>
                <c:pt idx="0">
                  <c:v>10.000000000000007</c:v>
                </c:pt>
                <c:pt idx="1">
                  <c:v>70.000000000000014</c:v>
                </c:pt>
                <c:pt idx="2">
                  <c:v>130.00000000000003</c:v>
                </c:pt>
                <c:pt idx="3">
                  <c:v>190.00000000000003</c:v>
                </c:pt>
                <c:pt idx="4">
                  <c:v>250.00000000000006</c:v>
                </c:pt>
                <c:pt idx="5">
                  <c:v>310.00000000000006</c:v>
                </c:pt>
                <c:pt idx="6">
                  <c:v>370.00000000000006</c:v>
                </c:pt>
                <c:pt idx="7">
                  <c:v>430.00000000000006</c:v>
                </c:pt>
                <c:pt idx="8">
                  <c:v>490.00000000000011</c:v>
                </c:pt>
                <c:pt idx="9">
                  <c:v>550.00000000000011</c:v>
                </c:pt>
                <c:pt idx="10">
                  <c:v>610.00000000000011</c:v>
                </c:pt>
                <c:pt idx="11">
                  <c:v>670.00000000000011</c:v>
                </c:pt>
                <c:pt idx="12">
                  <c:v>730.00000000000011</c:v>
                </c:pt>
                <c:pt idx="13">
                  <c:v>790.00000000000011</c:v>
                </c:pt>
              </c:numCache>
            </c:numRef>
          </c:val>
          <c:smooth val="0"/>
          <c:extLst xmlns:c16r2="http://schemas.microsoft.com/office/drawing/2015/06/chart">
            <c:ext xmlns:c16="http://schemas.microsoft.com/office/drawing/2014/chart" uri="{C3380CC4-5D6E-409C-BE32-E72D297353CC}">
              <c16:uniqueId val="{00000001-5B3E-0A42-AEA4-0AF4E3F2FA32}"/>
            </c:ext>
          </c:extLst>
        </c:ser>
        <c:ser>
          <c:idx val="1"/>
          <c:order val="2"/>
          <c:tx>
            <c:v>Total costs</c:v>
          </c:tx>
          <c:spPr>
            <a:ln w="38100" cap="rnd">
              <a:solidFill>
                <a:srgbClr val="B5C097"/>
              </a:solidFill>
              <a:round/>
            </a:ln>
            <a:effectLst/>
          </c:spPr>
          <c:marker>
            <c:symbol val="none"/>
          </c:marker>
          <c:val>
            <c:numRef>
              <c:f>'Tasks 2 and 3'!$Y$6:$Y$19</c:f>
              <c:numCache>
                <c:formatCode>#,##0</c:formatCode>
                <c:ptCount val="14"/>
                <c:pt idx="0">
                  <c:v>70</c:v>
                </c:pt>
                <c:pt idx="1">
                  <c:v>90</c:v>
                </c:pt>
                <c:pt idx="2">
                  <c:v>110</c:v>
                </c:pt>
                <c:pt idx="3">
                  <c:v>130</c:v>
                </c:pt>
                <c:pt idx="4">
                  <c:v>150</c:v>
                </c:pt>
                <c:pt idx="5">
                  <c:v>170</c:v>
                </c:pt>
                <c:pt idx="6">
                  <c:v>190</c:v>
                </c:pt>
                <c:pt idx="7">
                  <c:v>210</c:v>
                </c:pt>
                <c:pt idx="8">
                  <c:v>230</c:v>
                </c:pt>
                <c:pt idx="9">
                  <c:v>250</c:v>
                </c:pt>
                <c:pt idx="10">
                  <c:v>270</c:v>
                </c:pt>
                <c:pt idx="11">
                  <c:v>290</c:v>
                </c:pt>
                <c:pt idx="12">
                  <c:v>310</c:v>
                </c:pt>
                <c:pt idx="13">
                  <c:v>330</c:v>
                </c:pt>
              </c:numCache>
            </c:numRef>
          </c:val>
          <c:smooth val="0"/>
          <c:extLst xmlns:c16r2="http://schemas.microsoft.com/office/drawing/2015/06/chart">
            <c:ext xmlns:c16="http://schemas.microsoft.com/office/drawing/2014/chart" uri="{C3380CC4-5D6E-409C-BE32-E72D297353CC}">
              <c16:uniqueId val="{00000002-5B3E-0A42-AEA4-0AF4E3F2FA32}"/>
            </c:ext>
          </c:extLst>
        </c:ser>
        <c:dLbls>
          <c:showLegendKey val="0"/>
          <c:showVal val="0"/>
          <c:showCatName val="0"/>
          <c:showSerName val="0"/>
          <c:showPercent val="0"/>
          <c:showBubbleSize val="0"/>
        </c:dLbls>
        <c:smooth val="0"/>
        <c:axId val="289535768"/>
        <c:axId val="289536160"/>
      </c:lineChart>
      <c:catAx>
        <c:axId val="289535768"/>
        <c:scaling>
          <c:orientation val="minMax"/>
        </c:scaling>
        <c:delete val="0"/>
        <c:axPos val="b"/>
        <c:title>
          <c:tx>
            <c:rich>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en-US"/>
                  <a:t>number of BURGERs Sold</a:t>
                </a:r>
              </a:p>
            </c:rich>
          </c:tx>
          <c:layout>
            <c:manualLayout>
              <c:xMode val="edge"/>
              <c:yMode val="edge"/>
              <c:x val="0.42159999016630118"/>
              <c:y val="0.9054347215642865"/>
            </c:manualLayout>
          </c:layout>
          <c:overlay val="0"/>
          <c:spPr>
            <a:noFill/>
            <a:ln>
              <a:noFill/>
            </a:ln>
            <a:effectLst/>
          </c:spPr>
          <c:txPr>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lumMod val="65000"/>
                    <a:lumOff val="35000"/>
                  </a:schemeClr>
                </a:solidFill>
                <a:latin typeface="+mn-lt"/>
                <a:ea typeface="+mn-ea"/>
                <a:cs typeface="+mn-cs"/>
              </a:defRPr>
            </a:pPr>
            <a:endParaRPr lang="en-US"/>
          </a:p>
        </c:txPr>
        <c:crossAx val="289536160"/>
        <c:crosses val="autoZero"/>
        <c:auto val="1"/>
        <c:lblAlgn val="ctr"/>
        <c:lblOffset val="100"/>
        <c:noMultiLvlLbl val="0"/>
      </c:catAx>
      <c:valAx>
        <c:axId val="289536160"/>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title>
          <c:tx>
            <c:rich>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r>
                  <a:rPr lang="en-US"/>
                  <a:t>sALES, profits  AND total COSTS (£)</a:t>
                </a:r>
              </a:p>
            </c:rich>
          </c:tx>
          <c:layout>
            <c:manualLayout>
              <c:xMode val="edge"/>
              <c:yMode val="edge"/>
              <c:x val="2.9702506927852115E-2"/>
              <c:y val="0.14669048666409315"/>
            </c:manualLayout>
          </c:layout>
          <c:overlay val="0"/>
          <c:spPr>
            <a:noFill/>
            <a:ln>
              <a:noFill/>
            </a:ln>
            <a:effectLst/>
          </c:spPr>
          <c:txPr>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89535768"/>
        <c:crosses val="autoZero"/>
        <c:crossBetween val="between"/>
      </c:valAx>
      <c:spPr>
        <a:noFill/>
        <a:ln>
          <a:noFill/>
        </a:ln>
        <a:effectLst/>
      </c:spPr>
    </c:plotArea>
    <c:legend>
      <c:legendPos val="t"/>
      <c:layout>
        <c:manualLayout>
          <c:xMode val="edge"/>
          <c:yMode val="edge"/>
          <c:x val="0.34296705022978941"/>
          <c:y val="9.0918580746262953E-2"/>
          <c:w val="0.32265899608084248"/>
          <c:h val="5.1004496417709828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3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3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omments/comment1.xml><?xml version="1.0" encoding="utf-8"?>
<p:cmLst xmlns:a="http://schemas.openxmlformats.org/drawingml/2006/main" xmlns:r="http://schemas.openxmlformats.org/officeDocument/2006/relationships" xmlns:p="http://schemas.openxmlformats.org/presentationml/2006/main">
  <p:cm authorId="2" dt="2019-03-07T15:10:01.222" idx="3">
    <p:pos x="2208" y="617"/>
    <p:text>Titles are close together</p:text>
    <p:extLst>
      <p:ext uri="{C676402C-5697-4E1C-873F-D02D1690AC5C}">
        <p15:threadingInfo xmlns:p15="http://schemas.microsoft.com/office/powerpoint/2012/main" timeZoneBias="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8645" y="0"/>
            <a:ext cx="2944283" cy="497020"/>
          </a:xfrm>
          <a:prstGeom prst="rect">
            <a:avLst/>
          </a:prstGeom>
        </p:spPr>
        <p:txBody>
          <a:bodyPr vert="horz" lIns="91440" tIns="45720" rIns="91440" bIns="45720" rtlCol="0"/>
          <a:lstStyle>
            <a:lvl1pPr algn="r">
              <a:defRPr sz="1200"/>
            </a:lvl1pPr>
          </a:lstStyle>
          <a:p>
            <a:fld id="{B34174C4-A06B-3447-90E2-58802CFE639E}" type="datetimeFigureOut">
              <a:rPr lang="en-US" smtClean="0"/>
              <a:t>4/29/2019</a:t>
            </a:fld>
            <a:endParaRPr lang="en-US"/>
          </a:p>
        </p:txBody>
      </p:sp>
      <p:sp>
        <p:nvSpPr>
          <p:cNvPr id="4" name="Slide Image Placeholder 3"/>
          <p:cNvSpPr>
            <a:spLocks noGrp="1" noRot="1" noChangeAspect="1"/>
          </p:cNvSpPr>
          <p:nvPr>
            <p:ph type="sldImg" idx="2"/>
          </p:nvPr>
        </p:nvSpPr>
        <p:spPr>
          <a:xfrm>
            <a:off x="425450" y="1238250"/>
            <a:ext cx="5943600" cy="33432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67262"/>
            <a:ext cx="5435600" cy="39004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a:defRPr sz="1200"/>
            </a:lvl1pPr>
          </a:lstStyle>
          <a:p>
            <a:fld id="{C9333599-DF73-1C49-B1E2-DAE95A1521E0}" type="slidenum">
              <a:rPr lang="en-US" smtClean="0"/>
              <a:t>‹#›</a:t>
            </a:fld>
            <a:endParaRPr lang="en-US"/>
          </a:p>
        </p:txBody>
      </p:sp>
    </p:spTree>
    <p:extLst>
      <p:ext uri="{BB962C8B-B14F-4D97-AF65-F5344CB8AC3E}">
        <p14:creationId xmlns:p14="http://schemas.microsoft.com/office/powerpoint/2010/main" val="1521370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9333599-DF73-1C49-B1E2-DAE95A1521E0}" type="slidenum">
              <a:rPr lang="en-US" smtClean="0"/>
              <a:t>1</a:t>
            </a:fld>
            <a:endParaRPr lang="en-US"/>
          </a:p>
        </p:txBody>
      </p:sp>
    </p:spTree>
    <p:extLst>
      <p:ext uri="{BB962C8B-B14F-4D97-AF65-F5344CB8AC3E}">
        <p14:creationId xmlns:p14="http://schemas.microsoft.com/office/powerpoint/2010/main" val="2809554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a:t>
            </a:r>
            <a:r>
              <a:rPr lang="en-GB" baseline="0" dirty="0"/>
              <a:t> and the next few slides, are instructional in terms of setting up the context in which algebra skills are going to be used. The context is straightforward and a key point will be to emphasise to the pupils that running a business is what many of them will end up doing and that the profits they earn will be their ‘wages’.</a:t>
            </a:r>
          </a:p>
          <a:p>
            <a:endParaRPr lang="en-GB" dirty="0"/>
          </a:p>
          <a:p>
            <a:r>
              <a:rPr lang="en-GB" i="1" dirty="0"/>
              <a:t>For</a:t>
            </a:r>
            <a:r>
              <a:rPr lang="en-GB" i="1" baseline="0" dirty="0"/>
              <a:t> people running small businesses, profit is their ‘wages’ or ‘earnings’. Profit is what is left over after paying all of the costs of running a business. As with running her stall at the normal pitch in the town centre, it is important to gather all the facts to make a judgement about whether it is worthwhile to attend the festival. Again, attention to detail is going to be critical. We’re going to use some maths, using this detail, to help Janette make some important decisions while she is at the festival.</a:t>
            </a:r>
            <a:endParaRPr lang="en-GB" i="1" dirty="0"/>
          </a:p>
          <a:p>
            <a:endParaRPr lang="en-GB" i="0" baseline="0" dirty="0"/>
          </a:p>
        </p:txBody>
      </p:sp>
      <p:sp>
        <p:nvSpPr>
          <p:cNvPr id="4" name="Slide Number Placeholder 3"/>
          <p:cNvSpPr>
            <a:spLocks noGrp="1"/>
          </p:cNvSpPr>
          <p:nvPr>
            <p:ph type="sldNum" sz="quarter" idx="5"/>
          </p:nvPr>
        </p:nvSpPr>
        <p:spPr/>
        <p:txBody>
          <a:bodyPr/>
          <a:lstStyle/>
          <a:p>
            <a:fld id="{C9333599-DF73-1C49-B1E2-DAE95A1521E0}" type="slidenum">
              <a:rPr lang="en-US" smtClean="0"/>
              <a:t>10</a:t>
            </a:fld>
            <a:endParaRPr lang="en-US"/>
          </a:p>
        </p:txBody>
      </p:sp>
    </p:spTree>
    <p:extLst>
      <p:ext uri="{BB962C8B-B14F-4D97-AF65-F5344CB8AC3E}">
        <p14:creationId xmlns:p14="http://schemas.microsoft.com/office/powerpoint/2010/main" val="2912448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essentially a reminder of the results from Task</a:t>
            </a:r>
            <a:r>
              <a:rPr lang="en-GB" baseline="0" dirty="0"/>
              <a:t> 1. The important additional point is the distinction between costs that vary with the level of sales (variable costs) and those that do not vary with sales. This distinction will be important in building up to the mathematical analysis of the problem.</a:t>
            </a:r>
            <a:endParaRPr lang="en-US" dirty="0"/>
          </a:p>
        </p:txBody>
      </p:sp>
      <p:sp>
        <p:nvSpPr>
          <p:cNvPr id="4" name="Slide Number Placeholder 3"/>
          <p:cNvSpPr>
            <a:spLocks noGrp="1"/>
          </p:cNvSpPr>
          <p:nvPr>
            <p:ph type="sldNum" sz="quarter" idx="5"/>
          </p:nvPr>
        </p:nvSpPr>
        <p:spPr/>
        <p:txBody>
          <a:bodyPr/>
          <a:lstStyle/>
          <a:p>
            <a:fld id="{C9333599-DF73-1C49-B1E2-DAE95A1521E0}" type="slidenum">
              <a:rPr lang="en-US" smtClean="0"/>
              <a:t>11</a:t>
            </a:fld>
            <a:endParaRPr lang="en-US"/>
          </a:p>
        </p:txBody>
      </p:sp>
    </p:spTree>
    <p:extLst>
      <p:ext uri="{BB962C8B-B14F-4D97-AF65-F5344CB8AC3E}">
        <p14:creationId xmlns:p14="http://schemas.microsoft.com/office/powerpoint/2010/main" val="19077571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important slide as the distinction between fixed and variable costs will indicate to Janette what factors will influence her costs and therefore profits. This will be important in understanding how to create an algebraic expression for profit to be done in a later slide.</a:t>
            </a:r>
          </a:p>
        </p:txBody>
      </p:sp>
      <p:sp>
        <p:nvSpPr>
          <p:cNvPr id="4" name="Slide Number Placeholder 3"/>
          <p:cNvSpPr>
            <a:spLocks noGrp="1"/>
          </p:cNvSpPr>
          <p:nvPr>
            <p:ph type="sldNum" sz="quarter" idx="5"/>
          </p:nvPr>
        </p:nvSpPr>
        <p:spPr/>
        <p:txBody>
          <a:bodyPr/>
          <a:lstStyle/>
          <a:p>
            <a:fld id="{C9333599-DF73-1C49-B1E2-DAE95A1521E0}" type="slidenum">
              <a:rPr lang="en-US" smtClean="0"/>
              <a:t>12</a:t>
            </a:fld>
            <a:endParaRPr lang="en-US"/>
          </a:p>
        </p:txBody>
      </p:sp>
    </p:spTree>
    <p:extLst>
      <p:ext uri="{BB962C8B-B14F-4D97-AF65-F5344CB8AC3E}">
        <p14:creationId xmlns:p14="http://schemas.microsoft.com/office/powerpoint/2010/main" val="37759965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a:t>It is important that Janette makes a profit because these</a:t>
            </a:r>
            <a:r>
              <a:rPr lang="en-GB" i="1" baseline="0" dirty="0"/>
              <a:t> are her wages or earnings. Profit is defined as the surplus of money received from sales less the costs. </a:t>
            </a:r>
          </a:p>
          <a:p>
            <a:endParaRPr lang="en-GB" i="0" baseline="0" dirty="0"/>
          </a:p>
          <a:p>
            <a:r>
              <a:rPr lang="en-GB" i="0" baseline="0" dirty="0"/>
              <a:t>Make a point to say that this is a simplified example because there may be other costs involved. The other important point to make is that we need to help Janette to understand how her profit changes with different circumstances, like going to the festival. This is where algebra is going to help, as we will see.</a:t>
            </a:r>
            <a:endParaRPr lang="en-US" i="0" dirty="0"/>
          </a:p>
        </p:txBody>
      </p:sp>
      <p:sp>
        <p:nvSpPr>
          <p:cNvPr id="4" name="Slide Number Placeholder 3"/>
          <p:cNvSpPr>
            <a:spLocks noGrp="1"/>
          </p:cNvSpPr>
          <p:nvPr>
            <p:ph type="sldNum" sz="quarter" idx="5"/>
          </p:nvPr>
        </p:nvSpPr>
        <p:spPr/>
        <p:txBody>
          <a:bodyPr/>
          <a:lstStyle/>
          <a:p>
            <a:fld id="{C9333599-DF73-1C49-B1E2-DAE95A1521E0}" type="slidenum">
              <a:rPr lang="en-US" smtClean="0"/>
              <a:t>13</a:t>
            </a:fld>
            <a:endParaRPr lang="en-US"/>
          </a:p>
        </p:txBody>
      </p:sp>
    </p:spTree>
    <p:extLst>
      <p:ext uri="{BB962C8B-B14F-4D97-AF65-F5344CB8AC3E}">
        <p14:creationId xmlns:p14="http://schemas.microsoft.com/office/powerpoint/2010/main" val="32647425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0" baseline="0" dirty="0"/>
              <a:t>We’ve simplified the problem and, so, we do not directly consider other food costs associated with the burger such as bread buns or sauces. </a:t>
            </a:r>
            <a:endParaRPr lang="en-US" i="0" dirty="0"/>
          </a:p>
        </p:txBody>
      </p:sp>
      <p:sp>
        <p:nvSpPr>
          <p:cNvPr id="4" name="Slide Number Placeholder 3"/>
          <p:cNvSpPr>
            <a:spLocks noGrp="1"/>
          </p:cNvSpPr>
          <p:nvPr>
            <p:ph type="sldNum" sz="quarter" idx="5"/>
          </p:nvPr>
        </p:nvSpPr>
        <p:spPr/>
        <p:txBody>
          <a:bodyPr/>
          <a:lstStyle/>
          <a:p>
            <a:fld id="{C9333599-DF73-1C49-B1E2-DAE95A1521E0}" type="slidenum">
              <a:rPr lang="en-US" smtClean="0"/>
              <a:t>14</a:t>
            </a:fld>
            <a:endParaRPr lang="en-US"/>
          </a:p>
        </p:txBody>
      </p:sp>
    </p:spTree>
    <p:extLst>
      <p:ext uri="{BB962C8B-B14F-4D97-AF65-F5344CB8AC3E}">
        <p14:creationId xmlns:p14="http://schemas.microsoft.com/office/powerpoint/2010/main" val="22428455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Indicate</a:t>
            </a:r>
            <a:r>
              <a:rPr lang="en-GB" baseline="0" dirty="0"/>
              <a:t> the relationships involved in diagram 1. </a:t>
            </a:r>
          </a:p>
          <a:p>
            <a:endParaRPr lang="en-GB" baseline="0" dirty="0"/>
          </a:p>
          <a:p>
            <a:r>
              <a:rPr lang="en-GB" baseline="0" dirty="0"/>
              <a:t>In diagram 1, the value of burger sales increases with the number of burgers sold, as does the amount of variable cost.  </a:t>
            </a:r>
            <a:r>
              <a:rPr lang="en-GB" b="1" baseline="0" dirty="0"/>
              <a:t>Sales = price per burger x number of burgers sold. </a:t>
            </a:r>
          </a:p>
          <a:p>
            <a:endParaRPr lang="en-GB" baseline="0" dirty="0"/>
          </a:p>
          <a:p>
            <a:r>
              <a:rPr lang="en-GB" baseline="0" dirty="0"/>
              <a:t>Variable costs are the costs of the burgers that Janette buys for resale. </a:t>
            </a:r>
            <a:r>
              <a:rPr lang="en-GB" b="1" baseline="0" dirty="0"/>
              <a:t>Variable cost = cost per burger x number of burgers sold. </a:t>
            </a:r>
            <a:r>
              <a:rPr lang="en-GB" baseline="0" dirty="0"/>
              <a:t>The fixed costs, on the other hand, do not change with the number of burgers sold. Fixed costs at the festival are the pitch costs.  </a:t>
            </a:r>
            <a:r>
              <a:rPr lang="en-GB" b="1" baseline="0" dirty="0"/>
              <a:t>Fixed costs = pitch costs per day x number of days using the pitch.</a:t>
            </a:r>
            <a:endParaRPr lang="en-GB" baseline="0" dirty="0"/>
          </a:p>
          <a:p>
            <a:endParaRPr lang="en-GB" baseline="0" dirty="0"/>
          </a:p>
        </p:txBody>
      </p:sp>
      <p:sp>
        <p:nvSpPr>
          <p:cNvPr id="4" name="Slide Number Placeholder 3"/>
          <p:cNvSpPr>
            <a:spLocks noGrp="1"/>
          </p:cNvSpPr>
          <p:nvPr>
            <p:ph type="sldNum" sz="quarter" idx="5"/>
          </p:nvPr>
        </p:nvSpPr>
        <p:spPr/>
        <p:txBody>
          <a:bodyPr/>
          <a:lstStyle/>
          <a:p>
            <a:fld id="{C9333599-DF73-1C49-B1E2-DAE95A1521E0}" type="slidenum">
              <a:rPr lang="en-US" smtClean="0"/>
              <a:t>15</a:t>
            </a:fld>
            <a:endParaRPr lang="en-US"/>
          </a:p>
        </p:txBody>
      </p:sp>
    </p:spTree>
    <p:extLst>
      <p:ext uri="{BB962C8B-B14F-4D97-AF65-F5344CB8AC3E}">
        <p14:creationId xmlns:p14="http://schemas.microsoft.com/office/powerpoint/2010/main" val="17827218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Indicate</a:t>
            </a:r>
            <a:r>
              <a:rPr lang="en-GB" baseline="0" dirty="0"/>
              <a:t> the relationships involved in diagram 2. </a:t>
            </a:r>
          </a:p>
          <a:p>
            <a:endParaRPr lang="en-GB" baseline="0" dirty="0"/>
          </a:p>
          <a:p>
            <a:r>
              <a:rPr lang="en-GB" baseline="0" dirty="0"/>
              <a:t>In diagram 2, the profit line is plotted. </a:t>
            </a:r>
            <a:r>
              <a:rPr lang="en-GB" b="1" baseline="0" dirty="0"/>
              <a:t>Profit is calculated as sales less variable costs less fixed costs</a:t>
            </a:r>
            <a:r>
              <a:rPr lang="en-GB" baseline="0" dirty="0"/>
              <a:t>. It is important to realise in this diagram that the profit (orange) line is the vertical difference between sales (blue line) and total costs (green line). Specifically, this can be demonstrated where zero profit arises when sales equals total costs.</a:t>
            </a:r>
          </a:p>
          <a:p>
            <a:endParaRPr lang="en-GB" baseline="0" dirty="0"/>
          </a:p>
          <a:p>
            <a:r>
              <a:rPr lang="en-GB" i="0" baseline="0" dirty="0"/>
              <a:t>Say the following: </a:t>
            </a:r>
            <a:r>
              <a:rPr lang="en-GB" i="1" baseline="0" dirty="0"/>
              <a:t>Underlying these diagrams are relationships between sales, costs and profit that we can represent mathematically. Now that we understand the profit relationships in Janette’s business, we can begin to help her with some decisions.</a:t>
            </a:r>
            <a:endParaRPr lang="en-US" i="1" dirty="0"/>
          </a:p>
        </p:txBody>
      </p:sp>
      <p:sp>
        <p:nvSpPr>
          <p:cNvPr id="4" name="Slide Number Placeholder 3"/>
          <p:cNvSpPr>
            <a:spLocks noGrp="1"/>
          </p:cNvSpPr>
          <p:nvPr>
            <p:ph type="sldNum" sz="quarter" idx="5"/>
          </p:nvPr>
        </p:nvSpPr>
        <p:spPr/>
        <p:txBody>
          <a:bodyPr/>
          <a:lstStyle/>
          <a:p>
            <a:fld id="{C9333599-DF73-1C49-B1E2-DAE95A1521E0}" type="slidenum">
              <a:rPr lang="en-US" smtClean="0"/>
              <a:t>16</a:t>
            </a:fld>
            <a:endParaRPr lang="en-US"/>
          </a:p>
        </p:txBody>
      </p:sp>
    </p:spTree>
    <p:extLst>
      <p:ext uri="{BB962C8B-B14F-4D97-AF65-F5344CB8AC3E}">
        <p14:creationId xmlns:p14="http://schemas.microsoft.com/office/powerpoint/2010/main" val="20177158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reinforces</a:t>
            </a:r>
            <a:r>
              <a:rPr lang="en-GB" baseline="0" dirty="0"/>
              <a:t> what has been covered in the previous slide.</a:t>
            </a:r>
          </a:p>
          <a:p>
            <a:endParaRPr lang="en-GB" dirty="0"/>
          </a:p>
          <a:p>
            <a:r>
              <a:rPr lang="en-GB" dirty="0"/>
              <a:t>It might be worthwhile hinting that the revenue (sales) that Janette</a:t>
            </a:r>
            <a:r>
              <a:rPr lang="en-GB" baseline="0" dirty="0"/>
              <a:t> receives will depend on the number of burgers sold. The variable costs will also depend on the number of burgers sold but the fixed costs will not alter. This should give pupils an idea about how to create the formula for profit. If they are struggling with this, refer them to slide 9 which shows the basic profit relationship. They then have to use this basic relationship to create a formula to calculate profit </a:t>
            </a:r>
            <a:r>
              <a:rPr lang="en-GB" i="1" baseline="0" dirty="0"/>
              <a:t>for any level of burger sales, B.</a:t>
            </a:r>
          </a:p>
          <a:p>
            <a:endParaRPr lang="en-GB" i="0" baseline="0" dirty="0"/>
          </a:p>
          <a:p>
            <a:r>
              <a:rPr lang="en-GB" i="0" baseline="0" dirty="0"/>
              <a:t>Note on fixed costs: these do not vary with sales. They are sometimes referred to as ‘period costs’ since they depend – like rent or pitch costs – on an amount of time. To be accurate, they can vary with time but they are fixed in relation to sales.</a:t>
            </a:r>
            <a:endParaRPr lang="en-US" i="0" dirty="0"/>
          </a:p>
        </p:txBody>
      </p:sp>
      <p:sp>
        <p:nvSpPr>
          <p:cNvPr id="4" name="Slide Number Placeholder 3"/>
          <p:cNvSpPr>
            <a:spLocks noGrp="1"/>
          </p:cNvSpPr>
          <p:nvPr>
            <p:ph type="sldNum" sz="quarter" idx="5"/>
          </p:nvPr>
        </p:nvSpPr>
        <p:spPr/>
        <p:txBody>
          <a:bodyPr/>
          <a:lstStyle/>
          <a:p>
            <a:fld id="{C9333599-DF73-1C49-B1E2-DAE95A1521E0}" type="slidenum">
              <a:rPr lang="en-US" smtClean="0"/>
              <a:t>17</a:t>
            </a:fld>
            <a:endParaRPr lang="en-US"/>
          </a:p>
        </p:txBody>
      </p:sp>
    </p:spTree>
    <p:extLst>
      <p:ext uri="{BB962C8B-B14F-4D97-AF65-F5344CB8AC3E}">
        <p14:creationId xmlns:p14="http://schemas.microsoft.com/office/powerpoint/2010/main" val="36251633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formula</a:t>
            </a:r>
            <a:r>
              <a:rPr lang="en-GB" baseline="0" dirty="0"/>
              <a:t> recognises that profit depends on the number of burgers sold, B. </a:t>
            </a:r>
            <a:r>
              <a:rPr lang="en-GB" dirty="0"/>
              <a:t>Pupils may</a:t>
            </a:r>
            <a:r>
              <a:rPr lang="en-GB" baseline="0" dirty="0"/>
              <a:t> have developed a variety of different formats for this formula. </a:t>
            </a:r>
          </a:p>
          <a:p>
            <a:endParaRPr lang="en-GB" baseline="0" dirty="0"/>
          </a:p>
          <a:p>
            <a:r>
              <a:rPr lang="en-GB" baseline="0" dirty="0"/>
              <a:t>It might be worthwhile pointing out that the part of the formula, (P-C), is given a special term: </a:t>
            </a:r>
            <a:r>
              <a:rPr lang="en-GB" i="1" baseline="0" dirty="0"/>
              <a:t>contribution</a:t>
            </a:r>
            <a:r>
              <a:rPr lang="en-GB" i="0" baseline="0" dirty="0"/>
              <a:t>.</a:t>
            </a:r>
            <a:endParaRPr lang="en-US" dirty="0"/>
          </a:p>
        </p:txBody>
      </p:sp>
      <p:sp>
        <p:nvSpPr>
          <p:cNvPr id="4" name="Slide Number Placeholder 3"/>
          <p:cNvSpPr>
            <a:spLocks noGrp="1"/>
          </p:cNvSpPr>
          <p:nvPr>
            <p:ph type="sldNum" sz="quarter" idx="5"/>
          </p:nvPr>
        </p:nvSpPr>
        <p:spPr/>
        <p:txBody>
          <a:bodyPr/>
          <a:lstStyle/>
          <a:p>
            <a:fld id="{C9333599-DF73-1C49-B1E2-DAE95A1521E0}" type="slidenum">
              <a:rPr lang="en-US" smtClean="0"/>
              <a:t>18</a:t>
            </a:fld>
            <a:endParaRPr lang="en-US"/>
          </a:p>
        </p:txBody>
      </p:sp>
    </p:spTree>
    <p:extLst>
      <p:ext uri="{BB962C8B-B14F-4D97-AF65-F5344CB8AC3E}">
        <p14:creationId xmlns:p14="http://schemas.microsoft.com/office/powerpoint/2010/main" val="18951720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a:t>The advantage</a:t>
            </a:r>
            <a:r>
              <a:rPr lang="en-GB" i="1" baseline="0" dirty="0"/>
              <a:t> of using the formula is that it allows us to calculate any profit figure for any price, burger cost, and fixed cost. The formula is general and can be applied to any situation. That is the great power of formulae!</a:t>
            </a:r>
            <a:endParaRPr lang="en-GB" i="1" dirty="0"/>
          </a:p>
        </p:txBody>
      </p:sp>
      <p:sp>
        <p:nvSpPr>
          <p:cNvPr id="4" name="Slide Number Placeholder 3"/>
          <p:cNvSpPr>
            <a:spLocks noGrp="1"/>
          </p:cNvSpPr>
          <p:nvPr>
            <p:ph type="sldNum" sz="quarter" idx="5"/>
          </p:nvPr>
        </p:nvSpPr>
        <p:spPr/>
        <p:txBody>
          <a:bodyPr/>
          <a:lstStyle/>
          <a:p>
            <a:fld id="{C9333599-DF73-1C49-B1E2-DAE95A1521E0}" type="slidenum">
              <a:rPr lang="en-US" smtClean="0"/>
              <a:t>19</a:t>
            </a:fld>
            <a:endParaRPr lang="en-US"/>
          </a:p>
        </p:txBody>
      </p:sp>
    </p:spTree>
    <p:extLst>
      <p:ext uri="{BB962C8B-B14F-4D97-AF65-F5344CB8AC3E}">
        <p14:creationId xmlns:p14="http://schemas.microsoft.com/office/powerpoint/2010/main" val="3434041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9333599-DF73-1C49-B1E2-DAE95A1521E0}" type="slidenum">
              <a:rPr lang="en-US" smtClean="0"/>
              <a:t>2</a:t>
            </a:fld>
            <a:endParaRPr lang="en-US"/>
          </a:p>
        </p:txBody>
      </p:sp>
    </p:spTree>
    <p:extLst>
      <p:ext uri="{BB962C8B-B14F-4D97-AF65-F5344CB8AC3E}">
        <p14:creationId xmlns:p14="http://schemas.microsoft.com/office/powerpoint/2010/main" val="28956499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baseline="0" dirty="0"/>
              <a:t>Let’s have a look at another example with a different level of burger sales.</a:t>
            </a:r>
            <a:endParaRPr lang="en-GB" i="1" dirty="0"/>
          </a:p>
        </p:txBody>
      </p:sp>
      <p:sp>
        <p:nvSpPr>
          <p:cNvPr id="4" name="Slide Number Placeholder 3"/>
          <p:cNvSpPr>
            <a:spLocks noGrp="1"/>
          </p:cNvSpPr>
          <p:nvPr>
            <p:ph type="sldNum" sz="quarter" idx="5"/>
          </p:nvPr>
        </p:nvSpPr>
        <p:spPr/>
        <p:txBody>
          <a:bodyPr/>
          <a:lstStyle/>
          <a:p>
            <a:fld id="{C9333599-DF73-1C49-B1E2-DAE95A1521E0}" type="slidenum">
              <a:rPr lang="en-US" smtClean="0"/>
              <a:t>20</a:t>
            </a:fld>
            <a:endParaRPr lang="en-US"/>
          </a:p>
        </p:txBody>
      </p:sp>
    </p:spTree>
    <p:extLst>
      <p:ext uri="{BB962C8B-B14F-4D97-AF65-F5344CB8AC3E}">
        <p14:creationId xmlns:p14="http://schemas.microsoft.com/office/powerpoint/2010/main" val="3553654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a:t>Note that</a:t>
            </a:r>
            <a:r>
              <a:rPr lang="en-GB" i="1" baseline="0" dirty="0"/>
              <a:t> fixed costs do not change.</a:t>
            </a:r>
          </a:p>
          <a:p>
            <a:r>
              <a:rPr lang="en-GB" i="1" baseline="0" dirty="0"/>
              <a:t>Clearly, the more burgers that Janette can sell the more profit she can make.</a:t>
            </a:r>
            <a:endParaRPr lang="en-US" i="1" dirty="0"/>
          </a:p>
        </p:txBody>
      </p:sp>
      <p:sp>
        <p:nvSpPr>
          <p:cNvPr id="4" name="Slide Number Placeholder 3"/>
          <p:cNvSpPr>
            <a:spLocks noGrp="1"/>
          </p:cNvSpPr>
          <p:nvPr>
            <p:ph type="sldNum" sz="quarter" idx="5"/>
          </p:nvPr>
        </p:nvSpPr>
        <p:spPr/>
        <p:txBody>
          <a:bodyPr/>
          <a:lstStyle/>
          <a:p>
            <a:fld id="{C9333599-DF73-1C49-B1E2-DAE95A1521E0}" type="slidenum">
              <a:rPr lang="en-US" smtClean="0"/>
              <a:t>21</a:t>
            </a:fld>
            <a:endParaRPr lang="en-US"/>
          </a:p>
        </p:txBody>
      </p:sp>
    </p:spTree>
    <p:extLst>
      <p:ext uri="{BB962C8B-B14F-4D97-AF65-F5344CB8AC3E}">
        <p14:creationId xmlns:p14="http://schemas.microsoft.com/office/powerpoint/2010/main" val="37856694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a:t>Now, let’s explore how we can help</a:t>
            </a:r>
            <a:r>
              <a:rPr lang="en-GB" i="1" baseline="0" dirty="0"/>
              <a:t> Janette with her decisions about the festival. We’ll use the profit formula that we’ve calculated to answer a few questions</a:t>
            </a:r>
          </a:p>
          <a:p>
            <a:r>
              <a:rPr lang="en-GB" i="1" baseline="0" dirty="0"/>
              <a:t>Work in your pairs together on these problems.</a:t>
            </a:r>
          </a:p>
          <a:p>
            <a:endParaRPr lang="en-GB" i="1" baseline="0" dirty="0"/>
          </a:p>
          <a:p>
            <a:r>
              <a:rPr lang="en-GB" i="0" baseline="0" dirty="0"/>
              <a:t>Note that questions 1 and 2 should be fairly routine and are designed to build up some confidence. Question 3 will require pupils to make B the subject of the formula and will therefore require some skills of rearranging a formula in order to complete it successfully. It might be worthwhile to explain that B should be made the subject of the formula as a hint to the pupils.</a:t>
            </a:r>
            <a:endParaRPr lang="en-GB" i="0" dirty="0"/>
          </a:p>
        </p:txBody>
      </p:sp>
      <p:sp>
        <p:nvSpPr>
          <p:cNvPr id="4" name="Slide Number Placeholder 3"/>
          <p:cNvSpPr>
            <a:spLocks noGrp="1"/>
          </p:cNvSpPr>
          <p:nvPr>
            <p:ph type="sldNum" sz="quarter" idx="5"/>
          </p:nvPr>
        </p:nvSpPr>
        <p:spPr/>
        <p:txBody>
          <a:bodyPr/>
          <a:lstStyle/>
          <a:p>
            <a:fld id="{C9333599-DF73-1C49-B1E2-DAE95A1521E0}" type="slidenum">
              <a:rPr lang="en-US" smtClean="0"/>
              <a:t>22</a:t>
            </a:fld>
            <a:endParaRPr lang="en-US"/>
          </a:p>
        </p:txBody>
      </p:sp>
    </p:spTree>
    <p:extLst>
      <p:ext uri="{BB962C8B-B14F-4D97-AF65-F5344CB8AC3E}">
        <p14:creationId xmlns:p14="http://schemas.microsoft.com/office/powerpoint/2010/main" val="25312468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break</a:t>
            </a:r>
            <a:r>
              <a:rPr lang="en-GB" baseline="0" dirty="0"/>
              <a:t>-even point is an important concept to understand. Remember that profits are equivalent to earnings for Janette and she needs to know just how many burgers to sell before she earns any money for herself. Break-even recognises that profits for Janette </a:t>
            </a:r>
            <a:r>
              <a:rPr lang="en-GB" i="1" baseline="0" dirty="0"/>
              <a:t>are only calculated after all of her other costs are paid.</a:t>
            </a:r>
            <a:r>
              <a:rPr lang="en-GB" i="0" baseline="0" dirty="0"/>
              <a:t> Only by knowing the break-even point can Janette be clear about how many burgers to buy, how much trade or sales to anticipate or work toward, and how both of these need to be considered to ensure that the difference she makes between buying and selling burgers is enough to pay for her pitch costs.</a:t>
            </a:r>
          </a:p>
          <a:p>
            <a:endParaRPr lang="en-GB" i="0" baseline="0" dirty="0"/>
          </a:p>
          <a:p>
            <a:r>
              <a:rPr lang="en-GB" i="0" baseline="0" dirty="0"/>
              <a:t>This final point is dealt with further in the answer to question 3.</a:t>
            </a:r>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23</a:t>
            </a:fld>
            <a:endParaRPr lang="en-US"/>
          </a:p>
        </p:txBody>
      </p:sp>
    </p:spTree>
    <p:extLst>
      <p:ext uri="{BB962C8B-B14F-4D97-AF65-F5344CB8AC3E}">
        <p14:creationId xmlns:p14="http://schemas.microsoft.com/office/powerpoint/2010/main" val="21532424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a:t>
            </a:r>
            <a:r>
              <a:rPr lang="en-GB" baseline="0" dirty="0"/>
              <a:t> slide can be used as a hint if pupils are not certain about how to proceed.</a:t>
            </a:r>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24</a:t>
            </a:fld>
            <a:endParaRPr lang="en-US"/>
          </a:p>
        </p:txBody>
      </p:sp>
    </p:spTree>
    <p:extLst>
      <p:ext uri="{BB962C8B-B14F-4D97-AF65-F5344CB8AC3E}">
        <p14:creationId xmlns:p14="http://schemas.microsoft.com/office/powerpoint/2010/main" val="12687955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need</a:t>
            </a:r>
            <a:r>
              <a:rPr lang="en-GB" baseline="0" dirty="0"/>
              <a:t> then to find values for R, F, P and C in order to determine B. If Janette wants a profit of £2,100 then that figure becomes the value of R. The values of C, P, and F are already given. The values can then be inserted into the derived formula. The resulting value for B is the number of burgers that have to be sold if Janette wishes to earn a profit of £2,100.</a:t>
            </a:r>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25</a:t>
            </a:fld>
            <a:endParaRPr lang="en-US"/>
          </a:p>
        </p:txBody>
      </p:sp>
    </p:spTree>
    <p:extLst>
      <p:ext uri="{BB962C8B-B14F-4D97-AF65-F5344CB8AC3E}">
        <p14:creationId xmlns:p14="http://schemas.microsoft.com/office/powerpoint/2010/main" val="19432109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26</a:t>
            </a:fld>
            <a:endParaRPr lang="en-US"/>
          </a:p>
        </p:txBody>
      </p:sp>
    </p:spTree>
    <p:extLst>
      <p:ext uri="{BB962C8B-B14F-4D97-AF65-F5344CB8AC3E}">
        <p14:creationId xmlns:p14="http://schemas.microsoft.com/office/powerpoint/2010/main" val="26540144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1" dirty="0"/>
          </a:p>
        </p:txBody>
      </p:sp>
      <p:sp>
        <p:nvSpPr>
          <p:cNvPr id="4" name="Slide Number Placeholder 3"/>
          <p:cNvSpPr>
            <a:spLocks noGrp="1"/>
          </p:cNvSpPr>
          <p:nvPr>
            <p:ph type="sldNum" sz="quarter" idx="5"/>
          </p:nvPr>
        </p:nvSpPr>
        <p:spPr/>
        <p:txBody>
          <a:bodyPr/>
          <a:lstStyle/>
          <a:p>
            <a:fld id="{C9333599-DF73-1C49-B1E2-DAE95A1521E0}" type="slidenum">
              <a:rPr lang="en-US" smtClean="0"/>
              <a:t>27</a:t>
            </a:fld>
            <a:endParaRPr lang="en-US"/>
          </a:p>
        </p:txBody>
      </p:sp>
    </p:spTree>
    <p:extLst>
      <p:ext uri="{BB962C8B-B14F-4D97-AF65-F5344CB8AC3E}">
        <p14:creationId xmlns:p14="http://schemas.microsoft.com/office/powerpoint/2010/main" val="130263615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9333599-DF73-1C49-B1E2-DAE95A1521E0}" type="slidenum">
              <a:rPr lang="en-US" smtClean="0"/>
              <a:t>28</a:t>
            </a:fld>
            <a:endParaRPr lang="en-US"/>
          </a:p>
        </p:txBody>
      </p:sp>
    </p:spTree>
    <p:extLst>
      <p:ext uri="{BB962C8B-B14F-4D97-AF65-F5344CB8AC3E}">
        <p14:creationId xmlns:p14="http://schemas.microsoft.com/office/powerpoint/2010/main" val="11705631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1" dirty="0"/>
          </a:p>
        </p:txBody>
      </p:sp>
      <p:sp>
        <p:nvSpPr>
          <p:cNvPr id="4" name="Slide Number Placeholder 3"/>
          <p:cNvSpPr>
            <a:spLocks noGrp="1"/>
          </p:cNvSpPr>
          <p:nvPr>
            <p:ph type="sldNum" sz="quarter" idx="5"/>
          </p:nvPr>
        </p:nvSpPr>
        <p:spPr/>
        <p:txBody>
          <a:bodyPr/>
          <a:lstStyle/>
          <a:p>
            <a:fld id="{C9333599-DF73-1C49-B1E2-DAE95A1521E0}" type="slidenum">
              <a:rPr lang="en-US" smtClean="0"/>
              <a:t>29</a:t>
            </a:fld>
            <a:endParaRPr lang="en-US"/>
          </a:p>
        </p:txBody>
      </p:sp>
    </p:spTree>
    <p:extLst>
      <p:ext uri="{BB962C8B-B14F-4D97-AF65-F5344CB8AC3E}">
        <p14:creationId xmlns:p14="http://schemas.microsoft.com/office/powerpoint/2010/main" val="27951579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From government specification content</a:t>
            </a:r>
            <a:r>
              <a:rPr lang="en-GB" baseline="0" dirty="0"/>
              <a:t> where:</a:t>
            </a:r>
          </a:p>
          <a:p>
            <a:endParaRPr lang="en-GB" baseline="0"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All students will develop confidence and competence with the content identified by standard type</a:t>
            </a:r>
            <a:endParaRPr lang="en-GB"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All students will be assessed on the content identified by the standard and the </a:t>
            </a:r>
            <a:r>
              <a:rPr lang="en-US" sz="1200" u="sng" kern="1200" dirty="0">
                <a:solidFill>
                  <a:schemeClr val="tx1"/>
                </a:solidFill>
                <a:effectLst/>
                <a:latin typeface="+mn-lt"/>
                <a:ea typeface="+mn-ea"/>
                <a:cs typeface="+mn-cs"/>
              </a:rPr>
              <a:t>underlined </a:t>
            </a:r>
            <a:r>
              <a:rPr lang="en-US" sz="1200" kern="1200" dirty="0">
                <a:solidFill>
                  <a:schemeClr val="tx1"/>
                </a:solidFill>
                <a:effectLst/>
                <a:latin typeface="+mn-lt"/>
                <a:ea typeface="+mn-ea"/>
                <a:cs typeface="+mn-cs"/>
              </a:rPr>
              <a:t>type; more highly attaining students will develop confidence and competence with all of this content</a:t>
            </a:r>
            <a:endParaRPr lang="en-GB"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Only the more highly attaining students will be assessed on the content identified by </a:t>
            </a:r>
            <a:r>
              <a:rPr lang="en-US" sz="1200" b="1" kern="1200" dirty="0">
                <a:solidFill>
                  <a:schemeClr val="tx1"/>
                </a:solidFill>
                <a:effectLst/>
                <a:latin typeface="+mn-lt"/>
                <a:ea typeface="+mn-ea"/>
                <a:cs typeface="+mn-cs"/>
              </a:rPr>
              <a:t>bold </a:t>
            </a:r>
            <a:r>
              <a:rPr lang="en-US" sz="1200" kern="1200" dirty="0">
                <a:solidFill>
                  <a:schemeClr val="tx1"/>
                </a:solidFill>
                <a:effectLst/>
                <a:latin typeface="+mn-lt"/>
                <a:ea typeface="+mn-ea"/>
                <a:cs typeface="+mn-cs"/>
              </a:rPr>
              <a:t>type. The highest attaining students will develop</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confidence and competence with the </a:t>
            </a:r>
            <a:r>
              <a:rPr lang="en-US" sz="1200" b="1" kern="1200" dirty="0">
                <a:solidFill>
                  <a:schemeClr val="tx1"/>
                </a:solidFill>
                <a:effectLst/>
                <a:latin typeface="+mn-lt"/>
                <a:ea typeface="+mn-ea"/>
                <a:cs typeface="+mn-cs"/>
              </a:rPr>
              <a:t>bold </a:t>
            </a:r>
            <a:r>
              <a:rPr lang="en-US" sz="1200" kern="1200" dirty="0">
                <a:solidFill>
                  <a:schemeClr val="tx1"/>
                </a:solidFill>
                <a:effectLst/>
                <a:latin typeface="+mn-lt"/>
                <a:ea typeface="+mn-ea"/>
                <a:cs typeface="+mn-cs"/>
              </a:rPr>
              <a:t>content.</a:t>
            </a:r>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3</a:t>
            </a:fld>
            <a:endParaRPr lang="en-US"/>
          </a:p>
        </p:txBody>
      </p:sp>
    </p:spTree>
    <p:extLst>
      <p:ext uri="{BB962C8B-B14F-4D97-AF65-F5344CB8AC3E}">
        <p14:creationId xmlns:p14="http://schemas.microsoft.com/office/powerpoint/2010/main" val="17457322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Explanation</a:t>
            </a:r>
          </a:p>
          <a:p>
            <a:pPr marL="228600" lvl="0" indent="-228600">
              <a:buFont typeface="+mj-lt"/>
              <a:buAutoNum type="arabicPeriod"/>
            </a:pPr>
            <a:r>
              <a:rPr lang="en-GB" sz="1200" kern="1200" dirty="0">
                <a:solidFill>
                  <a:schemeClr val="tx1"/>
                </a:solidFill>
                <a:effectLst/>
                <a:latin typeface="+mn-lt"/>
                <a:ea typeface="+mn-ea"/>
                <a:cs typeface="+mn-cs"/>
              </a:rPr>
              <a:t>There will be a lot of food stalls at the festival and Janette must make her stall inviting. This might involve ensuring that it looks good, the food smells good and that her prices are not too high compared with what others are offering.</a:t>
            </a:r>
          </a:p>
          <a:p>
            <a:pPr marL="228600" lvl="0" indent="-228600">
              <a:buFont typeface="+mj-lt"/>
              <a:buAutoNum type="arabicPeriod"/>
            </a:pPr>
            <a:r>
              <a:rPr lang="en-GB" sz="1200" kern="1200" dirty="0">
                <a:solidFill>
                  <a:schemeClr val="tx1"/>
                </a:solidFill>
                <a:effectLst/>
                <a:latin typeface="+mn-lt"/>
                <a:ea typeface="+mn-ea"/>
                <a:cs typeface="+mn-cs"/>
              </a:rPr>
              <a:t>Janette must understand what customers want. She won’t know people at a personal level at the festival but she will have an understanding of what it takes to sell burgers. This might involve ensuring she uses the best products, has appropriate condiments (tomato and other sauces), and sells other products that might be needed such as soft drinks.</a:t>
            </a:r>
          </a:p>
          <a:p>
            <a:pPr marL="228600" lvl="0" indent="-228600">
              <a:buFont typeface="+mj-lt"/>
              <a:buAutoNum type="arabicPeriod"/>
            </a:pPr>
            <a:r>
              <a:rPr lang="en-GB" sz="1200" kern="1200" dirty="0">
                <a:solidFill>
                  <a:schemeClr val="tx1"/>
                </a:solidFill>
                <a:effectLst/>
                <a:latin typeface="+mn-lt"/>
                <a:ea typeface="+mn-ea"/>
                <a:cs typeface="+mn-cs"/>
              </a:rPr>
              <a:t>Janette must offer good service standards. She must have enough staff to service customers. She must have enough food cooking to make sure that they do not wait too long. She must have enough stock of everything she sells to make sure that she doesn’t disappoint customers.</a:t>
            </a:r>
          </a:p>
          <a:p>
            <a:endParaRPr lang="en-GB" sz="1200" dirty="0"/>
          </a:p>
        </p:txBody>
      </p:sp>
      <p:sp>
        <p:nvSpPr>
          <p:cNvPr id="4" name="Slide Number Placeholder 3"/>
          <p:cNvSpPr>
            <a:spLocks noGrp="1"/>
          </p:cNvSpPr>
          <p:nvPr>
            <p:ph type="sldNum" sz="quarter" idx="5"/>
          </p:nvPr>
        </p:nvSpPr>
        <p:spPr/>
        <p:txBody>
          <a:bodyPr/>
          <a:lstStyle/>
          <a:p>
            <a:fld id="{C9333599-DF73-1C49-B1E2-DAE95A1521E0}" type="slidenum">
              <a:rPr lang="en-US" smtClean="0"/>
              <a:t>30</a:t>
            </a:fld>
            <a:endParaRPr lang="en-US"/>
          </a:p>
        </p:txBody>
      </p:sp>
    </p:spTree>
    <p:extLst>
      <p:ext uri="{BB962C8B-B14F-4D97-AF65-F5344CB8AC3E}">
        <p14:creationId xmlns:p14="http://schemas.microsoft.com/office/powerpoint/2010/main" val="18161581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31</a:t>
            </a:fld>
            <a:endParaRPr lang="en-US"/>
          </a:p>
        </p:txBody>
      </p:sp>
    </p:spTree>
    <p:extLst>
      <p:ext uri="{BB962C8B-B14F-4D97-AF65-F5344CB8AC3E}">
        <p14:creationId xmlns:p14="http://schemas.microsoft.com/office/powerpoint/2010/main" val="412204498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9333599-DF73-1C49-B1E2-DAE95A1521E0}" type="slidenum">
              <a:rPr lang="en-US" smtClean="0"/>
              <a:t>32</a:t>
            </a:fld>
            <a:endParaRPr lang="en-US"/>
          </a:p>
        </p:txBody>
      </p:sp>
    </p:spTree>
    <p:extLst>
      <p:ext uri="{BB962C8B-B14F-4D97-AF65-F5344CB8AC3E}">
        <p14:creationId xmlns:p14="http://schemas.microsoft.com/office/powerpoint/2010/main" val="163461936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9333599-DF73-1C49-B1E2-DAE95A1521E0}" type="slidenum">
              <a:rPr lang="en-US" smtClean="0"/>
              <a:t>33</a:t>
            </a:fld>
            <a:endParaRPr lang="en-US"/>
          </a:p>
        </p:txBody>
      </p:sp>
    </p:spTree>
    <p:extLst>
      <p:ext uri="{BB962C8B-B14F-4D97-AF65-F5344CB8AC3E}">
        <p14:creationId xmlns:p14="http://schemas.microsoft.com/office/powerpoint/2010/main" val="10366932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333599-DF73-1C49-B1E2-DAE95A1521E0}" type="slidenum">
              <a:rPr lang="en-US" smtClean="0"/>
              <a:t>34</a:t>
            </a:fld>
            <a:endParaRPr lang="en-US"/>
          </a:p>
        </p:txBody>
      </p:sp>
    </p:spTree>
    <p:extLst>
      <p:ext uri="{BB962C8B-B14F-4D97-AF65-F5344CB8AC3E}">
        <p14:creationId xmlns:p14="http://schemas.microsoft.com/office/powerpoint/2010/main" val="252794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333599-DF73-1C49-B1E2-DAE95A1521E0}" type="slidenum">
              <a:rPr lang="en-US" smtClean="0"/>
              <a:t>35</a:t>
            </a:fld>
            <a:endParaRPr lang="en-US"/>
          </a:p>
        </p:txBody>
      </p:sp>
    </p:spTree>
    <p:extLst>
      <p:ext uri="{BB962C8B-B14F-4D97-AF65-F5344CB8AC3E}">
        <p14:creationId xmlns:p14="http://schemas.microsoft.com/office/powerpoint/2010/main" val="13793543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9333599-DF73-1C49-B1E2-DAE95A1521E0}" type="slidenum">
              <a:rPr lang="en-US" smtClean="0"/>
              <a:t>36</a:t>
            </a:fld>
            <a:endParaRPr lang="en-US"/>
          </a:p>
        </p:txBody>
      </p:sp>
    </p:spTree>
    <p:extLst>
      <p:ext uri="{BB962C8B-B14F-4D97-AF65-F5344CB8AC3E}">
        <p14:creationId xmlns:p14="http://schemas.microsoft.com/office/powerpoint/2010/main" val="229160514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9333599-DF73-1C49-B1E2-DAE95A1521E0}" type="slidenum">
              <a:rPr lang="en-US" smtClean="0"/>
              <a:t>37</a:t>
            </a:fld>
            <a:endParaRPr lang="en-US"/>
          </a:p>
        </p:txBody>
      </p:sp>
    </p:spTree>
    <p:extLst>
      <p:ext uri="{BB962C8B-B14F-4D97-AF65-F5344CB8AC3E}">
        <p14:creationId xmlns:p14="http://schemas.microsoft.com/office/powerpoint/2010/main" val="9235907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9333599-DF73-1C49-B1E2-DAE95A1521E0}" type="slidenum">
              <a:rPr lang="en-US" smtClean="0"/>
              <a:t>38</a:t>
            </a:fld>
            <a:endParaRPr lang="en-US"/>
          </a:p>
        </p:txBody>
      </p:sp>
    </p:spTree>
    <p:extLst>
      <p:ext uri="{BB962C8B-B14F-4D97-AF65-F5344CB8AC3E}">
        <p14:creationId xmlns:p14="http://schemas.microsoft.com/office/powerpoint/2010/main" val="229211152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Pupils may need an introduction</a:t>
            </a:r>
            <a:r>
              <a:rPr lang="en-GB" baseline="0" dirty="0"/>
              <a:t> to Fibonacci sequences if they are not familiar with them.</a:t>
            </a:r>
          </a:p>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39</a:t>
            </a:fld>
            <a:endParaRPr lang="en-US"/>
          </a:p>
        </p:txBody>
      </p:sp>
    </p:spTree>
    <p:extLst>
      <p:ext uri="{BB962C8B-B14F-4D97-AF65-F5344CB8AC3E}">
        <p14:creationId xmlns:p14="http://schemas.microsoft.com/office/powerpoint/2010/main" val="36089772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You can offer guidance to pupils by encouraging them to use a search engine and search for ‘starting up a business’. There are many sites available with enough information to provide some basic ideas. </a:t>
            </a:r>
            <a:r>
              <a:rPr lang="en-US" sz="1200" kern="1200" dirty="0">
                <a:solidFill>
                  <a:schemeClr val="tx1"/>
                </a:solidFill>
                <a:effectLst/>
                <a:latin typeface="+mn-lt"/>
                <a:ea typeface="+mn-ea"/>
                <a:cs typeface="+mn-cs"/>
              </a:rPr>
              <a:t> The key issue is to encourage them to think about all of the key aspects of a business that will make it successful and then for them to begin to think about which might be the most important. </a:t>
            </a:r>
            <a:endParaRPr lang="en-GB" sz="1200" kern="1200" dirty="0">
              <a:solidFill>
                <a:schemeClr val="tx1"/>
              </a:solidFill>
              <a:effectLst/>
              <a:latin typeface="+mn-lt"/>
              <a:ea typeface="+mn-ea"/>
              <a:cs typeface="+mn-cs"/>
            </a:endParaRPr>
          </a:p>
          <a:p>
            <a:endParaRPr lang="en-GB" sz="1200" dirty="0"/>
          </a:p>
        </p:txBody>
      </p:sp>
      <p:sp>
        <p:nvSpPr>
          <p:cNvPr id="4" name="Slide Number Placeholder 3"/>
          <p:cNvSpPr>
            <a:spLocks noGrp="1"/>
          </p:cNvSpPr>
          <p:nvPr>
            <p:ph type="sldNum" sz="quarter" idx="5"/>
          </p:nvPr>
        </p:nvSpPr>
        <p:spPr/>
        <p:txBody>
          <a:bodyPr/>
          <a:lstStyle/>
          <a:p>
            <a:fld id="{C9333599-DF73-1C49-B1E2-DAE95A1521E0}" type="slidenum">
              <a:rPr lang="en-US" smtClean="0"/>
              <a:t>4</a:t>
            </a:fld>
            <a:endParaRPr lang="en-US"/>
          </a:p>
        </p:txBody>
      </p:sp>
    </p:spTree>
    <p:extLst>
      <p:ext uri="{BB962C8B-B14F-4D97-AF65-F5344CB8AC3E}">
        <p14:creationId xmlns:p14="http://schemas.microsoft.com/office/powerpoint/2010/main" val="120890985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40</a:t>
            </a:fld>
            <a:endParaRPr lang="en-US"/>
          </a:p>
        </p:txBody>
      </p:sp>
    </p:spTree>
    <p:extLst>
      <p:ext uri="{BB962C8B-B14F-4D97-AF65-F5344CB8AC3E}">
        <p14:creationId xmlns:p14="http://schemas.microsoft.com/office/powerpoint/2010/main" val="195804464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a:t>
            </a:r>
            <a:r>
              <a:rPr lang="en-GB" baseline="0" dirty="0"/>
              <a:t> a hard question to answer and challenges pupils to think why the Fibonacci sequence might be appropriate. It might be worthwhile hinting that the more customers a business has, the more it is likely to attract new ones. The number of new customers could be related to those who have already visited the burger stall … That would be a reasonable thing to assume.</a:t>
            </a:r>
          </a:p>
          <a:p>
            <a:endParaRPr lang="en-GB" baseline="0" dirty="0"/>
          </a:p>
          <a:p>
            <a:r>
              <a:rPr lang="en-GB" baseline="0" dirty="0"/>
              <a:t>Also, note, however, that the Fibonacci sequence quickly produces very large numbers and hence the numbers would quickly become unrepresentative of the problem in hand. This point is important since, what we are doing, is trying to find a sequence of customers to the burger stall that will help predict demand for burgers. This will allow, if accurate, for Janette to plan accurately.</a:t>
            </a:r>
            <a:endParaRPr lang="en-US" dirty="0"/>
          </a:p>
        </p:txBody>
      </p:sp>
      <p:sp>
        <p:nvSpPr>
          <p:cNvPr id="4" name="Slide Number Placeholder 3"/>
          <p:cNvSpPr>
            <a:spLocks noGrp="1"/>
          </p:cNvSpPr>
          <p:nvPr>
            <p:ph type="sldNum" sz="quarter" idx="5"/>
          </p:nvPr>
        </p:nvSpPr>
        <p:spPr/>
        <p:txBody>
          <a:bodyPr/>
          <a:lstStyle/>
          <a:p>
            <a:fld id="{C9333599-DF73-1C49-B1E2-DAE95A1521E0}" type="slidenum">
              <a:rPr lang="en-US" smtClean="0"/>
              <a:t>41</a:t>
            </a:fld>
            <a:endParaRPr lang="en-US"/>
          </a:p>
        </p:txBody>
      </p:sp>
    </p:spTree>
    <p:extLst>
      <p:ext uri="{BB962C8B-B14F-4D97-AF65-F5344CB8AC3E}">
        <p14:creationId xmlns:p14="http://schemas.microsoft.com/office/powerpoint/2010/main" val="248457975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333599-DF73-1C49-B1E2-DAE95A1521E0}" type="slidenum">
              <a:rPr lang="en-US" smtClean="0"/>
              <a:t>42</a:t>
            </a:fld>
            <a:endParaRPr lang="en-US"/>
          </a:p>
        </p:txBody>
      </p:sp>
    </p:spTree>
    <p:extLst>
      <p:ext uri="{BB962C8B-B14F-4D97-AF65-F5344CB8AC3E}">
        <p14:creationId xmlns:p14="http://schemas.microsoft.com/office/powerpoint/2010/main" val="217115233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Risk is a very</a:t>
            </a:r>
            <a:r>
              <a:rPr lang="en-GB" baseline="0" dirty="0"/>
              <a:t> general term and is left deliberately undefined in the discussion. The idea is to get the pupils to begin to conceptualise risk. The issue is important for studies later on (particularly in relation to thinking about probabilities) but also as a means of getting pupils to think about how risk might manifest itself in a particular situation.</a:t>
            </a:r>
          </a:p>
          <a:p>
            <a:endParaRPr lang="en-GB" baseline="0" dirty="0"/>
          </a:p>
        </p:txBody>
      </p:sp>
      <p:sp>
        <p:nvSpPr>
          <p:cNvPr id="4" name="Slide Number Placeholder 3"/>
          <p:cNvSpPr>
            <a:spLocks noGrp="1"/>
          </p:cNvSpPr>
          <p:nvPr>
            <p:ph type="sldNum" sz="quarter" idx="5"/>
          </p:nvPr>
        </p:nvSpPr>
        <p:spPr/>
        <p:txBody>
          <a:bodyPr/>
          <a:lstStyle/>
          <a:p>
            <a:fld id="{C9333599-DF73-1C49-B1E2-DAE95A1521E0}" type="slidenum">
              <a:rPr lang="en-US" smtClean="0"/>
              <a:t>43</a:t>
            </a:fld>
            <a:endParaRPr lang="en-US"/>
          </a:p>
        </p:txBody>
      </p:sp>
    </p:spTree>
    <p:extLst>
      <p:ext uri="{BB962C8B-B14F-4D97-AF65-F5344CB8AC3E}">
        <p14:creationId xmlns:p14="http://schemas.microsoft.com/office/powerpoint/2010/main" val="183576602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5"/>
          </p:nvPr>
        </p:nvSpPr>
        <p:spPr/>
        <p:txBody>
          <a:bodyPr/>
          <a:lstStyle/>
          <a:p>
            <a:fld id="{C9333599-DF73-1C49-B1E2-DAE95A1521E0}" type="slidenum">
              <a:rPr lang="en-US" smtClean="0"/>
              <a:t>44</a:t>
            </a:fld>
            <a:endParaRPr lang="en-US"/>
          </a:p>
        </p:txBody>
      </p:sp>
    </p:spTree>
    <p:extLst>
      <p:ext uri="{BB962C8B-B14F-4D97-AF65-F5344CB8AC3E}">
        <p14:creationId xmlns:p14="http://schemas.microsoft.com/office/powerpoint/2010/main" val="47695232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9333599-DF73-1C49-B1E2-DAE95A1521E0}" type="slidenum">
              <a:rPr lang="en-US" smtClean="0"/>
              <a:t>45</a:t>
            </a:fld>
            <a:endParaRPr lang="en-US"/>
          </a:p>
        </p:txBody>
      </p:sp>
    </p:spTree>
    <p:extLst>
      <p:ext uri="{BB962C8B-B14F-4D97-AF65-F5344CB8AC3E}">
        <p14:creationId xmlns:p14="http://schemas.microsoft.com/office/powerpoint/2010/main" val="22870321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sz="1200" i="0" kern="1200" dirty="0">
                <a:solidFill>
                  <a:schemeClr val="tx1"/>
                </a:solidFill>
                <a:effectLst/>
                <a:latin typeface="+mn-lt"/>
                <a:ea typeface="+mn-ea"/>
                <a:cs typeface="+mn-cs"/>
              </a:rPr>
              <a:t>Location will be important as you will need to ensure you have enough customers passing</a:t>
            </a:r>
            <a:r>
              <a:rPr lang="en-GB" sz="1200" i="0" kern="1200" baseline="0" dirty="0">
                <a:solidFill>
                  <a:schemeClr val="tx1"/>
                </a:solidFill>
                <a:effectLst/>
                <a:latin typeface="+mn-lt"/>
                <a:ea typeface="+mn-ea"/>
                <a:cs typeface="+mn-cs"/>
              </a:rPr>
              <a:t> </a:t>
            </a:r>
            <a:r>
              <a:rPr lang="en-GB" sz="1200" i="0" kern="1200" dirty="0">
                <a:solidFill>
                  <a:schemeClr val="tx1"/>
                </a:solidFill>
                <a:effectLst/>
                <a:latin typeface="+mn-lt"/>
                <a:ea typeface="+mn-ea"/>
                <a:cs typeface="+mn-cs"/>
              </a:rPr>
              <a:t>by.</a:t>
            </a:r>
          </a:p>
          <a:p>
            <a:pPr marL="228600" indent="-228600">
              <a:buAutoNum type="arabicPeriod"/>
            </a:pPr>
            <a:r>
              <a:rPr lang="en-GB" sz="1200" i="0" kern="1200" dirty="0">
                <a:solidFill>
                  <a:schemeClr val="tx1"/>
                </a:solidFill>
                <a:effectLst/>
                <a:latin typeface="+mn-lt"/>
                <a:ea typeface="+mn-ea"/>
                <a:cs typeface="+mn-cs"/>
              </a:rPr>
              <a:t>You will need to estimate how many customers or what level of sales are needed in order to earn a living.</a:t>
            </a:r>
          </a:p>
          <a:p>
            <a:pPr marL="228600" indent="-228600">
              <a:buAutoNum type="arabicPeriod"/>
            </a:pPr>
            <a:r>
              <a:rPr lang="en-GB" sz="1200" i="0" kern="1200" dirty="0">
                <a:solidFill>
                  <a:schemeClr val="tx1"/>
                </a:solidFill>
                <a:effectLst/>
                <a:latin typeface="+mn-lt"/>
                <a:ea typeface="+mn-ea"/>
                <a:cs typeface="+mn-cs"/>
              </a:rPr>
              <a:t>If the business becomes big or has busy periods then extra staff will be needed.</a:t>
            </a:r>
          </a:p>
          <a:p>
            <a:pPr marL="228600" indent="-228600">
              <a:buAutoNum type="arabicPeriod"/>
            </a:pPr>
            <a:r>
              <a:rPr lang="en-GB" sz="1200" i="0" kern="1200" dirty="0">
                <a:solidFill>
                  <a:schemeClr val="tx1"/>
                </a:solidFill>
                <a:effectLst/>
                <a:latin typeface="+mn-lt"/>
                <a:ea typeface="+mn-ea"/>
                <a:cs typeface="+mn-cs"/>
              </a:rPr>
              <a:t>All businesses take a while to earn profit. Cash will be needed at the outset to invest, pay staff, and so on.</a:t>
            </a:r>
          </a:p>
          <a:p>
            <a:pPr marL="228600" indent="-228600">
              <a:buAutoNum type="arabicPeriod"/>
            </a:pPr>
            <a:r>
              <a:rPr lang="en-GB" sz="1200" i="0" kern="1200" dirty="0">
                <a:solidFill>
                  <a:schemeClr val="tx1"/>
                </a:solidFill>
                <a:effectLst/>
                <a:latin typeface="+mn-lt"/>
                <a:ea typeface="+mn-ea"/>
                <a:cs typeface="+mn-cs"/>
              </a:rPr>
              <a:t>A plan is essential month by month to make sure that the business has realistic targets to aim for. </a:t>
            </a:r>
          </a:p>
          <a:p>
            <a:pPr marL="228600" indent="-228600">
              <a:buAutoNum type="arabicPeriod"/>
            </a:pPr>
            <a:endParaRPr lang="en-GB" sz="1200" i="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endParaRPr lang="en-GB" sz="1200" dirty="0"/>
          </a:p>
        </p:txBody>
      </p:sp>
      <p:sp>
        <p:nvSpPr>
          <p:cNvPr id="4" name="Slide Number Placeholder 3"/>
          <p:cNvSpPr>
            <a:spLocks noGrp="1"/>
          </p:cNvSpPr>
          <p:nvPr>
            <p:ph type="sldNum" sz="quarter" idx="5"/>
          </p:nvPr>
        </p:nvSpPr>
        <p:spPr/>
        <p:txBody>
          <a:bodyPr/>
          <a:lstStyle/>
          <a:p>
            <a:fld id="{C9333599-DF73-1C49-B1E2-DAE95A1521E0}" type="slidenum">
              <a:rPr lang="en-US" smtClean="0"/>
              <a:t>5</a:t>
            </a:fld>
            <a:endParaRPr lang="en-US"/>
          </a:p>
        </p:txBody>
      </p:sp>
    </p:spTree>
    <p:extLst>
      <p:ext uri="{BB962C8B-B14F-4D97-AF65-F5344CB8AC3E}">
        <p14:creationId xmlns:p14="http://schemas.microsoft.com/office/powerpoint/2010/main" val="19679778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i="1" kern="1200" dirty="0">
                <a:solidFill>
                  <a:schemeClr val="tx1"/>
                </a:solidFill>
                <a:effectLst/>
                <a:latin typeface="+mn-lt"/>
                <a:ea typeface="+mn-ea"/>
                <a:cs typeface="+mn-cs"/>
              </a:rPr>
              <a:t>Janette runs a burger stall in her local town. She sets up in the market square every day at 10:00 and closes about six hours later, or when she feels that it is likely that there will be no further custom.</a:t>
            </a:r>
          </a:p>
          <a:p>
            <a:endParaRPr lang="en-GB"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i="1" kern="1200" dirty="0">
                <a:solidFill>
                  <a:schemeClr val="tx1"/>
                </a:solidFill>
                <a:effectLst/>
                <a:latin typeface="+mn-lt"/>
                <a:ea typeface="+mn-ea"/>
                <a:cs typeface="+mn-cs"/>
              </a:rPr>
              <a:t>There are a lot of activities in running a stall. In many ways, it has many of the features of running a business of any size and we can see what that entails. </a:t>
            </a:r>
          </a:p>
          <a:p>
            <a:endParaRPr lang="en-GB" sz="1200" kern="1200" dirty="0">
              <a:solidFill>
                <a:schemeClr val="tx1"/>
              </a:solidFill>
              <a:effectLst/>
              <a:latin typeface="+mn-lt"/>
              <a:ea typeface="+mn-ea"/>
              <a:cs typeface="+mn-cs"/>
            </a:endParaRPr>
          </a:p>
          <a:p>
            <a:endParaRPr lang="en-GB" sz="1200" dirty="0"/>
          </a:p>
        </p:txBody>
      </p:sp>
      <p:sp>
        <p:nvSpPr>
          <p:cNvPr id="4" name="Slide Number Placeholder 3"/>
          <p:cNvSpPr>
            <a:spLocks noGrp="1"/>
          </p:cNvSpPr>
          <p:nvPr>
            <p:ph type="sldNum" sz="quarter" idx="5"/>
          </p:nvPr>
        </p:nvSpPr>
        <p:spPr/>
        <p:txBody>
          <a:bodyPr/>
          <a:lstStyle/>
          <a:p>
            <a:fld id="{C9333599-DF73-1C49-B1E2-DAE95A1521E0}" type="slidenum">
              <a:rPr lang="en-US" smtClean="0"/>
              <a:t>6</a:t>
            </a:fld>
            <a:endParaRPr lang="en-US"/>
          </a:p>
        </p:txBody>
      </p:sp>
    </p:spTree>
    <p:extLst>
      <p:ext uri="{BB962C8B-B14F-4D97-AF65-F5344CB8AC3E}">
        <p14:creationId xmlns:p14="http://schemas.microsoft.com/office/powerpoint/2010/main" val="2435991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key aim here is to get</a:t>
            </a:r>
            <a:r>
              <a:rPr lang="en-GB" baseline="0" dirty="0"/>
              <a:t> the pupils to identify as many issues as possible. Identification of the boundary of the problem is an important first task before analysis of the issues begins. This is a straightforward task that can be as detailed as possible and it is important that pupils are encouraged to go into as much detail as they like.</a:t>
            </a:r>
          </a:p>
          <a:p>
            <a:endParaRPr lang="en-GB" baseline="0" dirty="0"/>
          </a:p>
          <a:p>
            <a:r>
              <a:rPr lang="en-GB" baseline="0" dirty="0"/>
              <a:t>Say the following: </a:t>
            </a:r>
            <a:r>
              <a:rPr lang="en-GB" i="1" baseline="0" dirty="0"/>
              <a:t>Try and identify as many tasks as possible. Be as detailed as you can and break down the tasks into smaller and smaller tasks to reach a point where nothing is missed out.</a:t>
            </a:r>
            <a:endParaRPr lang="en-GB" dirty="0"/>
          </a:p>
        </p:txBody>
      </p:sp>
      <p:sp>
        <p:nvSpPr>
          <p:cNvPr id="4" name="Slide Number Placeholder 3"/>
          <p:cNvSpPr>
            <a:spLocks noGrp="1"/>
          </p:cNvSpPr>
          <p:nvPr>
            <p:ph type="sldNum" sz="quarter" idx="5"/>
          </p:nvPr>
        </p:nvSpPr>
        <p:spPr/>
        <p:txBody>
          <a:bodyPr/>
          <a:lstStyle/>
          <a:p>
            <a:fld id="{C9333599-DF73-1C49-B1E2-DAE95A1521E0}" type="slidenum">
              <a:rPr lang="en-US" smtClean="0"/>
              <a:t>7</a:t>
            </a:fld>
            <a:endParaRPr lang="en-US"/>
          </a:p>
        </p:txBody>
      </p:sp>
    </p:spTree>
    <p:extLst>
      <p:ext uri="{BB962C8B-B14F-4D97-AF65-F5344CB8AC3E}">
        <p14:creationId xmlns:p14="http://schemas.microsoft.com/office/powerpoint/2010/main" val="24349834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0" baseline="0" dirty="0"/>
              <a:t>The point to bear in mind is that there is a lot of </a:t>
            </a:r>
            <a:r>
              <a:rPr lang="en-GB" b="1" i="0" baseline="0" dirty="0"/>
              <a:t>detailed</a:t>
            </a:r>
            <a:r>
              <a:rPr lang="en-GB" i="1" baseline="0" dirty="0"/>
              <a:t> </a:t>
            </a:r>
            <a:r>
              <a:rPr lang="en-GB" i="0" baseline="0" dirty="0"/>
              <a:t>activity for Janette to run her business each day. The more detail the pupils are encouraged to think about, the better. For both maths and finance, attention to detail is critical in resolving problems.</a:t>
            </a:r>
          </a:p>
          <a:p>
            <a:endParaRPr lang="en-GB" i="0" baseline="0" dirty="0"/>
          </a:p>
          <a:p>
            <a:r>
              <a:rPr lang="en-GB" i="0" baseline="0" dirty="0"/>
              <a:t>While not listed, pupils might mention the fact that the significant amount of time that Janette takes to run her business means that she has less time for leisure activities. This is an important issue but it is not one we will otherwise highlight. </a:t>
            </a:r>
          </a:p>
        </p:txBody>
      </p:sp>
      <p:sp>
        <p:nvSpPr>
          <p:cNvPr id="4" name="Slide Number Placeholder 3"/>
          <p:cNvSpPr>
            <a:spLocks noGrp="1"/>
          </p:cNvSpPr>
          <p:nvPr>
            <p:ph type="sldNum" sz="quarter" idx="5"/>
          </p:nvPr>
        </p:nvSpPr>
        <p:spPr/>
        <p:txBody>
          <a:bodyPr/>
          <a:lstStyle/>
          <a:p>
            <a:fld id="{C9333599-DF73-1C49-B1E2-DAE95A1521E0}" type="slidenum">
              <a:rPr lang="en-US" smtClean="0"/>
              <a:t>8</a:t>
            </a:fld>
            <a:endParaRPr lang="en-US"/>
          </a:p>
        </p:txBody>
      </p:sp>
    </p:spTree>
    <p:extLst>
      <p:ext uri="{BB962C8B-B14F-4D97-AF65-F5344CB8AC3E}">
        <p14:creationId xmlns:p14="http://schemas.microsoft.com/office/powerpoint/2010/main" val="35174977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0" baseline="0" dirty="0"/>
          </a:p>
        </p:txBody>
      </p:sp>
      <p:sp>
        <p:nvSpPr>
          <p:cNvPr id="4" name="Slide Number Placeholder 3"/>
          <p:cNvSpPr>
            <a:spLocks noGrp="1"/>
          </p:cNvSpPr>
          <p:nvPr>
            <p:ph type="sldNum" sz="quarter" idx="5"/>
          </p:nvPr>
        </p:nvSpPr>
        <p:spPr/>
        <p:txBody>
          <a:bodyPr/>
          <a:lstStyle/>
          <a:p>
            <a:fld id="{C9333599-DF73-1C49-B1E2-DAE95A1521E0}" type="slidenum">
              <a:rPr lang="en-US" smtClean="0"/>
              <a:t>9</a:t>
            </a:fld>
            <a:endParaRPr lang="en-US"/>
          </a:p>
        </p:txBody>
      </p:sp>
    </p:spTree>
    <p:extLst>
      <p:ext uri="{BB962C8B-B14F-4D97-AF65-F5344CB8AC3E}">
        <p14:creationId xmlns:p14="http://schemas.microsoft.com/office/powerpoint/2010/main" val="10631339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5_Title Slide">
    <p:bg>
      <p:bgPr>
        <a:solidFill>
          <a:srgbClr val="75B8B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l">
              <a:defRPr sz="5400" b="1" i="1">
                <a:latin typeface="Times New Roman" charset="0"/>
                <a:ea typeface="Times New Roman" charset="0"/>
                <a:cs typeface="Times New Roman" charset="0"/>
              </a:defRPr>
            </a:lvl1pPr>
          </a:lstStyle>
          <a:p>
            <a:r>
              <a:rPr lang="en-US" dirty="0"/>
              <a:t>Click to edit Master title style</a:t>
            </a:r>
          </a:p>
        </p:txBody>
      </p:sp>
      <p:sp>
        <p:nvSpPr>
          <p:cNvPr id="3" name="Subtitle 2"/>
          <p:cNvSpPr>
            <a:spLocks noGrp="1"/>
          </p:cNvSpPr>
          <p:nvPr>
            <p:ph type="subTitle" idx="1" hasCustomPrompt="1"/>
          </p:nvPr>
        </p:nvSpPr>
        <p:spPr>
          <a:xfrm>
            <a:off x="1524000" y="3602038"/>
            <a:ext cx="9144000" cy="1655762"/>
          </a:xfrm>
        </p:spPr>
        <p:txBody>
          <a:bodyPr>
            <a:normAutofit/>
          </a:bodyPr>
          <a:lstStyle>
            <a:lvl1pPr marL="0" indent="0" algn="l">
              <a:buNone/>
              <a:defRPr sz="2400">
                <a:solidFill>
                  <a:srgbClr val="5E5E5E"/>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p:cNvSpPr>
            <a:spLocks noGrp="1"/>
          </p:cNvSpPr>
          <p:nvPr>
            <p:ph type="sldNum" sz="quarter" idx="12"/>
          </p:nvPr>
        </p:nvSpPr>
        <p:spPr>
          <a:xfrm>
            <a:off x="11372426" y="6356350"/>
            <a:ext cx="667173" cy="365125"/>
          </a:xfrm>
        </p:spPr>
        <p:txBody>
          <a:bodyPr/>
          <a:lstStyle>
            <a:lvl1pPr>
              <a:defRPr sz="1100">
                <a:solidFill>
                  <a:srgbClr val="5E5E5E"/>
                </a:solidFill>
                <a:latin typeface="Arial" charset="0"/>
                <a:ea typeface="Arial" charset="0"/>
                <a:cs typeface="Arial" charset="0"/>
              </a:defRPr>
            </a:lvl1pPr>
          </a:lstStyle>
          <a:p>
            <a:fld id="{2DE4F0BE-F87B-274A-8392-2D4B2D0832C6}" type="slidenum">
              <a:rPr lang="en-US" smtClean="0"/>
              <a:pPr/>
              <a:t>‹#›</a:t>
            </a:fld>
            <a:endParaRPr lang="en-US" dirty="0"/>
          </a:p>
        </p:txBody>
      </p:sp>
      <p:sp>
        <p:nvSpPr>
          <p:cNvPr id="8" name="Footer Placeholder 4"/>
          <p:cNvSpPr>
            <a:spLocks noGrp="1"/>
          </p:cNvSpPr>
          <p:nvPr>
            <p:ph type="ftr" sz="quarter" idx="11"/>
          </p:nvPr>
        </p:nvSpPr>
        <p:spPr>
          <a:xfrm>
            <a:off x="838200" y="6356350"/>
            <a:ext cx="4114800" cy="365125"/>
          </a:xfrm>
        </p:spPr>
        <p:txBody>
          <a:bodyPr/>
          <a:lstStyle>
            <a:lvl1pPr algn="l">
              <a:defRPr sz="1000">
                <a:solidFill>
                  <a:srgbClr val="5E5E5E"/>
                </a:solidFill>
              </a:defRPr>
            </a:lvl1pPr>
          </a:lstStyle>
          <a:p>
            <a:r>
              <a:rPr lang="de-DE" dirty="0"/>
              <a:t>© ICAEW 2018</a:t>
            </a:r>
            <a:endParaRPr lang="en-US" dirty="0"/>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7_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7210696" y="1200724"/>
            <a:ext cx="4236209" cy="2430733"/>
          </a:xfrm>
        </p:spPr>
        <p:txBody>
          <a:bodyPr anchor="b">
            <a:normAutofit/>
          </a:bodyPr>
          <a:lstStyle>
            <a:lvl1pPr algn="l">
              <a:lnSpc>
                <a:spcPct val="80000"/>
              </a:lnSpc>
              <a:defRPr sz="4000" b="1" i="1">
                <a:latin typeface="Times New Roman" charset="0"/>
                <a:ea typeface="Times New Roman" charset="0"/>
                <a:cs typeface="Times New Roman" charset="0"/>
              </a:defRPr>
            </a:lvl1pPr>
          </a:lstStyle>
          <a:p>
            <a:r>
              <a:rPr lang="en-US" dirty="0"/>
              <a:t>Click to edit Master title style</a:t>
            </a:r>
          </a:p>
        </p:txBody>
      </p:sp>
      <p:sp>
        <p:nvSpPr>
          <p:cNvPr id="3" name="Subtitle 2"/>
          <p:cNvSpPr>
            <a:spLocks noGrp="1"/>
          </p:cNvSpPr>
          <p:nvPr>
            <p:ph type="subTitle" idx="1" hasCustomPrompt="1"/>
          </p:nvPr>
        </p:nvSpPr>
        <p:spPr>
          <a:xfrm>
            <a:off x="7210696" y="3680400"/>
            <a:ext cx="4236209" cy="1685674"/>
          </a:xfrm>
        </p:spPr>
        <p:txBody>
          <a:bodyPr>
            <a:normAutofit/>
          </a:bodyPr>
          <a:lstStyle>
            <a:lvl1pPr marL="0" indent="0" algn="l">
              <a:buNone/>
              <a:defRPr sz="1600">
                <a:solidFill>
                  <a:srgbClr val="5E5E5E"/>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p:cNvSpPr>
            <a:spLocks noGrp="1"/>
          </p:cNvSpPr>
          <p:nvPr>
            <p:ph type="sldNum" sz="quarter" idx="12"/>
          </p:nvPr>
        </p:nvSpPr>
        <p:spPr>
          <a:xfrm>
            <a:off x="11372426" y="6356350"/>
            <a:ext cx="667173" cy="365125"/>
          </a:xfrm>
        </p:spPr>
        <p:txBody>
          <a:bodyPr/>
          <a:lstStyle>
            <a:lvl1pPr>
              <a:defRPr sz="1100">
                <a:solidFill>
                  <a:srgbClr val="5E5E5E"/>
                </a:solidFill>
                <a:latin typeface="Arial" charset="0"/>
                <a:ea typeface="Arial" charset="0"/>
                <a:cs typeface="Arial" charset="0"/>
              </a:defRPr>
            </a:lvl1pPr>
          </a:lstStyle>
          <a:p>
            <a:fld id="{2DE4F0BE-F87B-274A-8392-2D4B2D0832C6}" type="slidenum">
              <a:rPr lang="en-US" smtClean="0"/>
              <a:pPr/>
              <a:t>‹#›</a:t>
            </a:fld>
            <a:endParaRPr lang="en-US" dirty="0"/>
          </a:p>
        </p:txBody>
      </p:sp>
      <p:sp>
        <p:nvSpPr>
          <p:cNvPr id="8" name="Footer Placeholder 4"/>
          <p:cNvSpPr>
            <a:spLocks noGrp="1"/>
          </p:cNvSpPr>
          <p:nvPr>
            <p:ph type="ftr" sz="quarter" idx="11"/>
          </p:nvPr>
        </p:nvSpPr>
        <p:spPr>
          <a:xfrm>
            <a:off x="838200" y="6356350"/>
            <a:ext cx="4114800" cy="365125"/>
          </a:xfrm>
        </p:spPr>
        <p:txBody>
          <a:bodyPr/>
          <a:lstStyle>
            <a:lvl1pPr algn="l">
              <a:defRPr sz="1000">
                <a:solidFill>
                  <a:srgbClr val="5E5E5E"/>
                </a:solidFill>
              </a:defRPr>
            </a:lvl1pPr>
          </a:lstStyle>
          <a:p>
            <a:r>
              <a:rPr lang="de-DE" dirty="0"/>
              <a:t>© ICAEW 2018</a:t>
            </a:r>
            <a:endParaRPr lang="en-US" dirty="0"/>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00" y="0"/>
            <a:ext cx="1523999" cy="2037132"/>
          </a:xfrm>
          <a:prstGeom prst="rect">
            <a:avLst/>
          </a:prstGeom>
        </p:spPr>
      </p:pic>
      <p:pic>
        <p:nvPicPr>
          <p:cNvPr id="11" name="Picture 10"/>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240383" y="1654909"/>
            <a:ext cx="1701505" cy="3815033"/>
          </a:xfrm>
          <a:prstGeom prst="rect">
            <a:avLst/>
          </a:prstGeom>
        </p:spPr>
      </p:pic>
      <p:sp>
        <p:nvSpPr>
          <p:cNvPr id="12" name="Content Placeholder 2"/>
          <p:cNvSpPr>
            <a:spLocks noGrp="1"/>
          </p:cNvSpPr>
          <p:nvPr>
            <p:ph idx="13"/>
          </p:nvPr>
        </p:nvSpPr>
        <p:spPr>
          <a:xfrm>
            <a:off x="838200" y="1654908"/>
            <a:ext cx="4402184" cy="3815033"/>
          </a:xfrm>
        </p:spPr>
        <p:txBody>
          <a:bodyPr>
            <a:normAutofit/>
          </a:bodyPr>
          <a:lstStyle>
            <a:lvl1pPr marL="0" indent="0">
              <a:buNone/>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935789" cy="1325563"/>
          </a:xfrm>
        </p:spPr>
        <p:txBody>
          <a:bodyPr>
            <a:normAutofit/>
          </a:bodyPr>
          <a:lstStyle>
            <a:lvl1pPr>
              <a:defRPr sz="4000" b="1" i="1">
                <a:latin typeface="Times New Roman" charset="0"/>
                <a:ea typeface="Times New Roman" charset="0"/>
                <a:cs typeface="Times New Roman" charset="0"/>
              </a:defRPr>
            </a:lvl1pPr>
          </a:lstStyle>
          <a:p>
            <a:r>
              <a:rPr lang="en-US" dirty="0"/>
              <a:t>Click to edit Master title style</a:t>
            </a:r>
          </a:p>
        </p:txBody>
      </p:sp>
      <p:sp>
        <p:nvSpPr>
          <p:cNvPr id="3" name="Content Placeholder 2"/>
          <p:cNvSpPr>
            <a:spLocks noGrp="1"/>
          </p:cNvSpPr>
          <p:nvPr>
            <p:ph idx="1"/>
          </p:nvPr>
        </p:nvSpPr>
        <p:spPr>
          <a:xfrm>
            <a:off x="838199" y="1825625"/>
            <a:ext cx="10935789" cy="4351338"/>
          </a:xfr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5"/>
          <p:cNvSpPr txBox="1">
            <a:spLocks/>
          </p:cNvSpPr>
          <p:nvPr userDrawn="1"/>
        </p:nvSpPr>
        <p:spPr>
          <a:xfrm>
            <a:off x="11215664" y="6356350"/>
            <a:ext cx="667173"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rgbClr val="5E5E5E"/>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B06E52-0356-254C-A983-2E69DBD951B9}" type="slidenum">
              <a:rPr lang="en-US" smtClean="0"/>
              <a:t>‹#›</a:t>
            </a:fld>
            <a:endParaRPr lang="en-US" dirty="0"/>
          </a:p>
        </p:txBody>
      </p:sp>
      <p:sp>
        <p:nvSpPr>
          <p:cNvPr id="5" name="Footer Placeholder 4"/>
          <p:cNvSpPr>
            <a:spLocks noGrp="1"/>
          </p:cNvSpPr>
          <p:nvPr>
            <p:ph type="ftr" sz="quarter" idx="11"/>
          </p:nvPr>
        </p:nvSpPr>
        <p:spPr>
          <a:xfrm>
            <a:off x="838200" y="6356350"/>
            <a:ext cx="4114800" cy="365125"/>
          </a:xfrm>
        </p:spPr>
        <p:txBody>
          <a:bodyPr/>
          <a:lstStyle>
            <a:lvl1pPr algn="l">
              <a:defRPr sz="1000">
                <a:solidFill>
                  <a:srgbClr val="5E5E5E"/>
                </a:solidFill>
              </a:defRPr>
            </a:lvl1pPr>
          </a:lstStyle>
          <a:p>
            <a:r>
              <a:rPr lang="de-DE" dirty="0"/>
              <a:t>© ICAEW 2018</a:t>
            </a:r>
            <a:endParaRPr lang="en-US" dirty="0"/>
          </a:p>
        </p:txBody>
      </p:sp>
    </p:spTree>
    <p:extLst>
      <p:ext uri="{BB962C8B-B14F-4D97-AF65-F5344CB8AC3E}">
        <p14:creationId xmlns:p14="http://schemas.microsoft.com/office/powerpoint/2010/main" val="11529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p:cNvSpPr>
            <a:spLocks noGrp="1"/>
          </p:cNvSpPr>
          <p:nvPr>
            <p:ph type="title"/>
          </p:nvPr>
        </p:nvSpPr>
        <p:spPr>
          <a:xfrm>
            <a:off x="838199" y="365125"/>
            <a:ext cx="10935789" cy="1325563"/>
          </a:xfrm>
        </p:spPr>
        <p:txBody>
          <a:bodyPr>
            <a:normAutofit/>
          </a:bodyPr>
          <a:lstStyle>
            <a:lvl1pPr>
              <a:defRPr sz="4000" b="1" i="1">
                <a:latin typeface="Times New Roman" charset="0"/>
                <a:ea typeface="Times New Roman" charset="0"/>
                <a:cs typeface="Times New Roman" charset="0"/>
              </a:defRPr>
            </a:lvl1pPr>
          </a:lstStyle>
          <a:p>
            <a:r>
              <a:rPr lang="en-US" dirty="0"/>
              <a:t>Click to edit Master title style</a:t>
            </a:r>
          </a:p>
        </p:txBody>
      </p:sp>
      <p:sp>
        <p:nvSpPr>
          <p:cNvPr id="9" name="Content Placeholder 2"/>
          <p:cNvSpPr>
            <a:spLocks noGrp="1"/>
          </p:cNvSpPr>
          <p:nvPr>
            <p:ph idx="1"/>
          </p:nvPr>
        </p:nvSpPr>
        <p:spPr>
          <a:xfrm>
            <a:off x="6418217" y="1825625"/>
            <a:ext cx="5355771" cy="4351338"/>
          </a:xfr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5"/>
          <p:cNvSpPr txBox="1">
            <a:spLocks/>
          </p:cNvSpPr>
          <p:nvPr userDrawn="1"/>
        </p:nvSpPr>
        <p:spPr>
          <a:xfrm>
            <a:off x="11215664" y="6356350"/>
            <a:ext cx="667173"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rgbClr val="5E5E5E"/>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FB06E52-0356-254C-A983-2E69DBD951B9}" type="slidenum">
              <a:rPr lang="en-US" sz="1000" smtClean="0"/>
              <a:t>‹#›</a:t>
            </a:fld>
            <a:endParaRPr lang="en-US" sz="1000" dirty="0"/>
          </a:p>
        </p:txBody>
      </p:sp>
      <p:sp>
        <p:nvSpPr>
          <p:cNvPr id="11" name="Footer Placeholder 4"/>
          <p:cNvSpPr>
            <a:spLocks noGrp="1"/>
          </p:cNvSpPr>
          <p:nvPr>
            <p:ph type="ftr" sz="quarter" idx="11"/>
          </p:nvPr>
        </p:nvSpPr>
        <p:spPr>
          <a:xfrm>
            <a:off x="838200" y="6356350"/>
            <a:ext cx="4114800" cy="365125"/>
          </a:xfrm>
        </p:spPr>
        <p:txBody>
          <a:bodyPr/>
          <a:lstStyle>
            <a:lvl1pPr algn="l">
              <a:defRPr sz="1000">
                <a:solidFill>
                  <a:srgbClr val="5E5E5E"/>
                </a:solidFill>
              </a:defRPr>
            </a:lvl1pPr>
          </a:lstStyle>
          <a:p>
            <a:r>
              <a:rPr lang="de-DE" dirty="0"/>
              <a:t>© ICAEW 2018</a:t>
            </a:r>
            <a:endParaRPr lang="en-US" dirty="0"/>
          </a:p>
        </p:txBody>
      </p:sp>
      <p:sp>
        <p:nvSpPr>
          <p:cNvPr id="12" name="Content Placeholder 2"/>
          <p:cNvSpPr>
            <a:spLocks noGrp="1"/>
          </p:cNvSpPr>
          <p:nvPr>
            <p:ph idx="12"/>
          </p:nvPr>
        </p:nvSpPr>
        <p:spPr>
          <a:xfrm>
            <a:off x="836024" y="1825625"/>
            <a:ext cx="5207726" cy="4351338"/>
          </a:xfr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09344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cSld name="End Slide 5">
    <p:bg>
      <p:bgPr>
        <a:solidFill>
          <a:srgbClr val="75B8B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257352" y="914398"/>
            <a:ext cx="3646348" cy="4874079"/>
          </a:xfrm>
          <a:prstGeom prst="rect">
            <a:avLst/>
          </a:prstGeom>
        </p:spPr>
      </p:pic>
      <p:sp>
        <p:nvSpPr>
          <p:cNvPr id="4" name="Footer Placeholder 4"/>
          <p:cNvSpPr>
            <a:spLocks noGrp="1"/>
          </p:cNvSpPr>
          <p:nvPr>
            <p:ph type="ftr" sz="quarter" idx="3"/>
          </p:nvPr>
        </p:nvSpPr>
        <p:spPr>
          <a:xfrm>
            <a:off x="10884558" y="6489040"/>
            <a:ext cx="1224231" cy="365125"/>
          </a:xfrm>
          <a:prstGeom prst="rect">
            <a:avLst/>
          </a:prstGeom>
        </p:spPr>
        <p:txBody>
          <a:bodyPr/>
          <a:lstStyle>
            <a:lvl1pPr algn="l">
              <a:defRPr sz="1000">
                <a:solidFill>
                  <a:srgbClr val="5E5E5E"/>
                </a:solidFill>
              </a:defRPr>
            </a:lvl1pPr>
          </a:lstStyle>
          <a:p>
            <a:r>
              <a:rPr lang="en-GB"/>
              <a:t>© ICAEW 2018</a:t>
            </a:r>
          </a:p>
        </p:txBody>
      </p:sp>
    </p:spTree>
    <p:extLst>
      <p:ext uri="{BB962C8B-B14F-4D97-AF65-F5344CB8AC3E}">
        <p14:creationId xmlns:p14="http://schemas.microsoft.com/office/powerpoint/2010/main" val="336093120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a:t>© ICAEW 2018</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E4F0BE-F87B-274A-8392-2D4B2D0832C6}" type="slidenum">
              <a:rPr lang="en-US" smtClean="0"/>
              <a:t>‹#›</a:t>
            </a:fld>
            <a:endParaRPr lang="en-US"/>
          </a:p>
        </p:txBody>
      </p:sp>
    </p:spTree>
    <p:extLst>
      <p:ext uri="{BB962C8B-B14F-4D97-AF65-F5344CB8AC3E}">
        <p14:creationId xmlns:p14="http://schemas.microsoft.com/office/powerpoint/2010/main" val="1602680796"/>
      </p:ext>
    </p:extLst>
  </p:cSld>
  <p:clrMap bg1="lt1" tx1="dk1" bg2="lt2" tx2="dk2" accent1="accent1" accent2="accent2" accent3="accent3" accent4="accent4" accent5="accent5" accent6="accent6" hlink="hlink" folHlink="folHlink"/>
  <p:sldLayoutIdLst>
    <p:sldLayoutId id="2147483664" r:id="rId1"/>
    <p:sldLayoutId id="2147483666" r:id="rId2"/>
    <p:sldLayoutId id="2147483650" r:id="rId3"/>
    <p:sldLayoutId id="2147483652" r:id="rId4"/>
    <p:sldLayoutId id="2147483667" r:id="rId5"/>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s://www.icaew.com/archive/library/subject-gateways/marketing-and-sales/customer-relations/small-business-update/how-to-deliver-first-class-customer-service" TargetMode="External"/><Relationship Id="rId2" Type="http://schemas.openxmlformats.org/officeDocument/2006/relationships/notesSlide" Target="../notesSlides/notesSlide27.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hyperlink" Target="https://www.icaew.com/archive/library/subject-gateways/marketing-and-sales/customer-relations/small-business-update/how-to-deliver-first-class-customer-service" TargetMode="External"/><Relationship Id="rId2" Type="http://schemas.openxmlformats.org/officeDocument/2006/relationships/notesSlide" Target="../notesSlides/notesSlide29.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bbc.com/education/guides/zc3gkqt/revision"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comments" Target="../comments/commen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47921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9D07A4-7527-FC4E-8897-83B200053271}"/>
              </a:ext>
            </a:extLst>
          </p:cNvPr>
          <p:cNvSpPr>
            <a:spLocks noGrp="1"/>
          </p:cNvSpPr>
          <p:nvPr>
            <p:ph type="title"/>
          </p:nvPr>
        </p:nvSpPr>
        <p:spPr/>
        <p:txBody>
          <a:bodyPr/>
          <a:lstStyle/>
          <a:p>
            <a:r>
              <a:rPr lang="en-GB" dirty="0"/>
              <a:t>Planning for profit</a:t>
            </a:r>
          </a:p>
        </p:txBody>
      </p:sp>
      <p:sp>
        <p:nvSpPr>
          <p:cNvPr id="3" name="Content Placeholder 2">
            <a:extLst>
              <a:ext uri="{FF2B5EF4-FFF2-40B4-BE49-F238E27FC236}">
                <a16:creationId xmlns:a16="http://schemas.microsoft.com/office/drawing/2014/main" xmlns="" id="{4735AA61-DC3F-FC45-93A2-338BCFBDB90D}"/>
              </a:ext>
            </a:extLst>
          </p:cNvPr>
          <p:cNvSpPr>
            <a:spLocks noGrp="1"/>
          </p:cNvSpPr>
          <p:nvPr>
            <p:ph idx="1"/>
          </p:nvPr>
        </p:nvSpPr>
        <p:spPr>
          <a:xfrm>
            <a:off x="838199" y="1825625"/>
            <a:ext cx="10595643" cy="4351338"/>
          </a:xfrm>
        </p:spPr>
        <p:txBody>
          <a:bodyPr>
            <a:normAutofit/>
          </a:bodyPr>
          <a:lstStyle/>
          <a:p>
            <a:pPr marL="0" indent="0">
              <a:lnSpc>
                <a:spcPct val="100000"/>
              </a:lnSpc>
              <a:buNone/>
            </a:pPr>
            <a:r>
              <a:rPr lang="en-GB" dirty="0"/>
              <a:t>The festival will last three days. Janette knows that her profit over the three days at the festival will largely be determined by how many burgers she sells and her decision about whether to attend the festival will be based on this. </a:t>
            </a:r>
          </a:p>
        </p:txBody>
      </p:sp>
    </p:spTree>
    <p:extLst>
      <p:ext uri="{BB962C8B-B14F-4D97-AF65-F5344CB8AC3E}">
        <p14:creationId xmlns:p14="http://schemas.microsoft.com/office/powerpoint/2010/main" val="1920647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9D07A4-7527-FC4E-8897-83B200053271}"/>
              </a:ext>
            </a:extLst>
          </p:cNvPr>
          <p:cNvSpPr>
            <a:spLocks noGrp="1"/>
          </p:cNvSpPr>
          <p:nvPr>
            <p:ph type="title"/>
          </p:nvPr>
        </p:nvSpPr>
        <p:spPr/>
        <p:txBody>
          <a:bodyPr>
            <a:normAutofit/>
          </a:bodyPr>
          <a:lstStyle/>
          <a:p>
            <a:r>
              <a:rPr lang="en-GB" dirty="0"/>
              <a:t>Costs of running a stall, part 1</a:t>
            </a:r>
          </a:p>
        </p:txBody>
      </p:sp>
      <p:sp>
        <p:nvSpPr>
          <p:cNvPr id="3" name="Content Placeholder 2">
            <a:extLst>
              <a:ext uri="{FF2B5EF4-FFF2-40B4-BE49-F238E27FC236}">
                <a16:creationId xmlns:a16="http://schemas.microsoft.com/office/drawing/2014/main" xmlns="" id="{4735AA61-DC3F-FC45-93A2-338BCFBDB90D}"/>
              </a:ext>
            </a:extLst>
          </p:cNvPr>
          <p:cNvSpPr>
            <a:spLocks noGrp="1"/>
          </p:cNvSpPr>
          <p:nvPr>
            <p:ph idx="1"/>
          </p:nvPr>
        </p:nvSpPr>
        <p:spPr>
          <a:xfrm>
            <a:off x="838200" y="1825625"/>
            <a:ext cx="8951260" cy="4351338"/>
          </a:xfrm>
        </p:spPr>
        <p:txBody>
          <a:bodyPr>
            <a:normAutofit/>
          </a:bodyPr>
          <a:lstStyle/>
          <a:p>
            <a:pPr marL="0" indent="0">
              <a:lnSpc>
                <a:spcPct val="100000"/>
              </a:lnSpc>
              <a:buNone/>
            </a:pPr>
            <a:r>
              <a:rPr lang="en-GB" dirty="0"/>
              <a:t>Here are some of the things that Janette is thinking about in relation to the festival:</a:t>
            </a:r>
          </a:p>
          <a:p>
            <a:pPr lvl="1">
              <a:lnSpc>
                <a:spcPct val="100000"/>
              </a:lnSpc>
            </a:pPr>
            <a:r>
              <a:rPr lang="en-GB" sz="2400" b="1" dirty="0"/>
              <a:t>Food costs </a:t>
            </a:r>
            <a:r>
              <a:rPr lang="en-GB" sz="2400" dirty="0"/>
              <a:t>to buy in – she may need extra stock</a:t>
            </a:r>
          </a:p>
          <a:p>
            <a:pPr lvl="1">
              <a:lnSpc>
                <a:spcPct val="100000"/>
              </a:lnSpc>
            </a:pPr>
            <a:r>
              <a:rPr lang="en-GB" sz="2400" b="1" dirty="0"/>
              <a:t>Power</a:t>
            </a:r>
            <a:r>
              <a:rPr lang="en-GB" sz="2400" dirty="0"/>
              <a:t> (electricity or fuel for generators) – she must be sure that she has a power supply</a:t>
            </a:r>
          </a:p>
          <a:p>
            <a:pPr lvl="1">
              <a:lnSpc>
                <a:spcPct val="100000"/>
              </a:lnSpc>
            </a:pPr>
            <a:r>
              <a:rPr lang="en-GB" sz="2400" b="1" dirty="0"/>
              <a:t>Pitch costs </a:t>
            </a:r>
            <a:r>
              <a:rPr lang="en-GB" sz="2400" dirty="0"/>
              <a:t>– these are likely to be high</a:t>
            </a:r>
          </a:p>
          <a:p>
            <a:pPr lvl="1">
              <a:lnSpc>
                <a:spcPct val="100000"/>
              </a:lnSpc>
            </a:pPr>
            <a:r>
              <a:rPr lang="en-GB" sz="2400" b="1" dirty="0"/>
              <a:t>Petrol costs </a:t>
            </a:r>
            <a:r>
              <a:rPr lang="en-GB" sz="2400" dirty="0"/>
              <a:t>to get the stall to the festival – it is over 75 miles from where she lives</a:t>
            </a:r>
          </a:p>
          <a:p>
            <a:pPr marL="0" indent="0">
              <a:lnSpc>
                <a:spcPct val="100000"/>
              </a:lnSpc>
              <a:buNone/>
            </a:pPr>
            <a:endParaRPr lang="en-GB" dirty="0"/>
          </a:p>
          <a:p>
            <a:pPr marL="0" indent="0">
              <a:lnSpc>
                <a:spcPct val="100000"/>
              </a:lnSpc>
              <a:buNone/>
            </a:pPr>
            <a:endParaRPr lang="en-GB" dirty="0"/>
          </a:p>
          <a:p>
            <a:pPr marL="0" indent="0">
              <a:lnSpc>
                <a:spcPct val="100000"/>
              </a:lnSpc>
              <a:buNone/>
            </a:pPr>
            <a:endParaRPr lang="en-GB" dirty="0"/>
          </a:p>
        </p:txBody>
      </p:sp>
    </p:spTree>
    <p:extLst>
      <p:ext uri="{BB962C8B-B14F-4D97-AF65-F5344CB8AC3E}">
        <p14:creationId xmlns:p14="http://schemas.microsoft.com/office/powerpoint/2010/main" val="4232073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9D07A4-7527-FC4E-8897-83B200053271}"/>
              </a:ext>
            </a:extLst>
          </p:cNvPr>
          <p:cNvSpPr>
            <a:spLocks noGrp="1"/>
          </p:cNvSpPr>
          <p:nvPr>
            <p:ph type="title"/>
          </p:nvPr>
        </p:nvSpPr>
        <p:spPr/>
        <p:txBody>
          <a:bodyPr>
            <a:normAutofit/>
          </a:bodyPr>
          <a:lstStyle/>
          <a:p>
            <a:r>
              <a:rPr lang="en-GB" dirty="0"/>
              <a:t>Costs of running a stall, part 2</a:t>
            </a:r>
          </a:p>
        </p:txBody>
      </p:sp>
      <p:sp>
        <p:nvSpPr>
          <p:cNvPr id="3" name="Content Placeholder 2">
            <a:extLst>
              <a:ext uri="{FF2B5EF4-FFF2-40B4-BE49-F238E27FC236}">
                <a16:creationId xmlns:a16="http://schemas.microsoft.com/office/drawing/2014/main" xmlns="" id="{4735AA61-DC3F-FC45-93A2-338BCFBDB90D}"/>
              </a:ext>
            </a:extLst>
          </p:cNvPr>
          <p:cNvSpPr>
            <a:spLocks noGrp="1"/>
          </p:cNvSpPr>
          <p:nvPr>
            <p:ph idx="1"/>
          </p:nvPr>
        </p:nvSpPr>
        <p:spPr>
          <a:xfrm>
            <a:off x="838200" y="1825625"/>
            <a:ext cx="8951260" cy="4351338"/>
          </a:xfrm>
        </p:spPr>
        <p:txBody>
          <a:bodyPr>
            <a:normAutofit/>
          </a:bodyPr>
          <a:lstStyle/>
          <a:p>
            <a:pPr marL="0" indent="0">
              <a:lnSpc>
                <a:spcPct val="100000"/>
              </a:lnSpc>
              <a:buNone/>
            </a:pPr>
            <a:r>
              <a:rPr lang="en-GB" b="1" dirty="0"/>
              <a:t>Fixed and variable costs</a:t>
            </a:r>
          </a:p>
          <a:p>
            <a:pPr marL="0" indent="0">
              <a:lnSpc>
                <a:spcPct val="100000"/>
              </a:lnSpc>
              <a:buNone/>
            </a:pPr>
            <a:endParaRPr lang="en-GB" dirty="0"/>
          </a:p>
          <a:p>
            <a:pPr marL="0" indent="0">
              <a:lnSpc>
                <a:spcPct val="100000"/>
              </a:lnSpc>
              <a:buNone/>
            </a:pPr>
            <a:r>
              <a:rPr lang="en-GB" dirty="0"/>
              <a:t>Janette knows that her costs can be variable or fixed. A variable cost is one that </a:t>
            </a:r>
            <a:r>
              <a:rPr lang="en-GB" b="1" dirty="0"/>
              <a:t>changes</a:t>
            </a:r>
            <a:r>
              <a:rPr lang="en-GB" dirty="0"/>
              <a:t> with the number of burgers sold. For example, the more burgers Janette sells, the higher her burger costs to buy as stock and, so, burger costs are variable. Some costs do not vary with sales. For example, Janette will have to pay pitch costs which are set by the day and are not affected by how many burgers she sells.</a:t>
            </a:r>
          </a:p>
          <a:p>
            <a:pPr marL="0" indent="0">
              <a:lnSpc>
                <a:spcPct val="100000"/>
              </a:lnSpc>
              <a:buNone/>
            </a:pPr>
            <a:endParaRPr lang="en-GB" dirty="0"/>
          </a:p>
          <a:p>
            <a:pPr marL="0" indent="0">
              <a:lnSpc>
                <a:spcPct val="100000"/>
              </a:lnSpc>
              <a:buNone/>
            </a:pPr>
            <a:endParaRPr lang="en-GB" dirty="0"/>
          </a:p>
          <a:p>
            <a:pPr marL="0" indent="0">
              <a:lnSpc>
                <a:spcPct val="100000"/>
              </a:lnSpc>
              <a:buNone/>
            </a:pPr>
            <a:endParaRPr lang="en-GB" dirty="0"/>
          </a:p>
        </p:txBody>
      </p:sp>
    </p:spTree>
    <p:extLst>
      <p:ext uri="{BB962C8B-B14F-4D97-AF65-F5344CB8AC3E}">
        <p14:creationId xmlns:p14="http://schemas.microsoft.com/office/powerpoint/2010/main" val="3056763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9D07A4-7527-FC4E-8897-83B200053271}"/>
              </a:ext>
            </a:extLst>
          </p:cNvPr>
          <p:cNvSpPr>
            <a:spLocks noGrp="1"/>
          </p:cNvSpPr>
          <p:nvPr>
            <p:ph type="title"/>
          </p:nvPr>
        </p:nvSpPr>
        <p:spPr/>
        <p:txBody>
          <a:bodyPr>
            <a:normAutofit/>
          </a:bodyPr>
          <a:lstStyle/>
          <a:p>
            <a:r>
              <a:rPr lang="en-GB" dirty="0"/>
              <a:t>Making a profit</a:t>
            </a:r>
          </a:p>
        </p:txBody>
      </p:sp>
      <p:sp>
        <p:nvSpPr>
          <p:cNvPr id="3" name="Content Placeholder 2">
            <a:extLst>
              <a:ext uri="{FF2B5EF4-FFF2-40B4-BE49-F238E27FC236}">
                <a16:creationId xmlns:a16="http://schemas.microsoft.com/office/drawing/2014/main" xmlns="" id="{4735AA61-DC3F-FC45-93A2-338BCFBDB90D}"/>
              </a:ext>
            </a:extLst>
          </p:cNvPr>
          <p:cNvSpPr>
            <a:spLocks noGrp="1"/>
          </p:cNvSpPr>
          <p:nvPr>
            <p:ph idx="1"/>
          </p:nvPr>
        </p:nvSpPr>
        <p:spPr>
          <a:xfrm>
            <a:off x="838200" y="1825625"/>
            <a:ext cx="8951260" cy="4351338"/>
          </a:xfrm>
        </p:spPr>
        <p:txBody>
          <a:bodyPr>
            <a:normAutofit/>
          </a:bodyPr>
          <a:lstStyle/>
          <a:p>
            <a:pPr marL="0" indent="0">
              <a:lnSpc>
                <a:spcPct val="100000"/>
              </a:lnSpc>
              <a:buNone/>
              <a:tabLst>
                <a:tab pos="6754813" algn="r"/>
              </a:tabLst>
            </a:pPr>
            <a:r>
              <a:rPr lang="en-GB" sz="2200" dirty="0"/>
              <a:t>How does Janette make a living? She has to make a profit by selling enough burgers to earn more than her total costs. For example, if Janette received £240 for selling burgers in one day, paid £60 to buy the burgers from a wholesaler, and paid £50 to pitch her stall then her profit or earnings for the day would be:</a:t>
            </a:r>
          </a:p>
          <a:p>
            <a:pPr marL="0" indent="0">
              <a:lnSpc>
                <a:spcPct val="100000"/>
              </a:lnSpc>
              <a:buNone/>
              <a:tabLst>
                <a:tab pos="6754813" algn="r"/>
              </a:tabLst>
            </a:pPr>
            <a:r>
              <a:rPr lang="en-GB" sz="2000" dirty="0"/>
              <a:t/>
            </a:r>
            <a:br>
              <a:rPr lang="en-GB" sz="2000" dirty="0"/>
            </a:br>
            <a:r>
              <a:rPr lang="en-GB" sz="2000" dirty="0"/>
              <a:t>Money received from selling burgers	£240</a:t>
            </a:r>
          </a:p>
          <a:p>
            <a:pPr marL="0" indent="0">
              <a:lnSpc>
                <a:spcPct val="100000"/>
              </a:lnSpc>
              <a:buNone/>
              <a:tabLst>
                <a:tab pos="6754813" algn="r"/>
              </a:tabLst>
            </a:pPr>
            <a:r>
              <a:rPr lang="en-GB" sz="2000" dirty="0"/>
              <a:t>Money paid out:</a:t>
            </a:r>
          </a:p>
          <a:p>
            <a:pPr marL="312738" indent="0">
              <a:lnSpc>
                <a:spcPct val="100000"/>
              </a:lnSpc>
              <a:buNone/>
              <a:tabLst>
                <a:tab pos="6754813" algn="r"/>
              </a:tabLst>
            </a:pPr>
            <a:r>
              <a:rPr lang="en-GB" sz="2000" dirty="0"/>
              <a:t>To buy in burgers	 -£60</a:t>
            </a:r>
          </a:p>
          <a:p>
            <a:pPr marL="312738" indent="0">
              <a:lnSpc>
                <a:spcPct val="100000"/>
              </a:lnSpc>
              <a:buNone/>
              <a:tabLst>
                <a:tab pos="6754813" algn="r"/>
              </a:tabLst>
            </a:pPr>
            <a:r>
              <a:rPr lang="en-GB" sz="2000" dirty="0"/>
              <a:t>To pitch the stall	-£50	</a:t>
            </a:r>
          </a:p>
          <a:p>
            <a:pPr marL="0" indent="0">
              <a:lnSpc>
                <a:spcPct val="100000"/>
              </a:lnSpc>
              <a:buNone/>
              <a:tabLst>
                <a:tab pos="6754813" algn="r"/>
              </a:tabLst>
            </a:pPr>
            <a:r>
              <a:rPr lang="en-GB" sz="2000" dirty="0"/>
              <a:t>           	</a:t>
            </a:r>
            <a:r>
              <a:rPr lang="en-GB" sz="2000" b="1" dirty="0"/>
              <a:t>Profit £130</a:t>
            </a:r>
          </a:p>
        </p:txBody>
      </p:sp>
    </p:spTree>
    <p:extLst>
      <p:ext uri="{BB962C8B-B14F-4D97-AF65-F5344CB8AC3E}">
        <p14:creationId xmlns:p14="http://schemas.microsoft.com/office/powerpoint/2010/main" val="15633086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9D07A4-7527-FC4E-8897-83B200053271}"/>
              </a:ext>
            </a:extLst>
          </p:cNvPr>
          <p:cNvSpPr>
            <a:spLocks noGrp="1"/>
          </p:cNvSpPr>
          <p:nvPr>
            <p:ph type="title"/>
          </p:nvPr>
        </p:nvSpPr>
        <p:spPr/>
        <p:txBody>
          <a:bodyPr>
            <a:normAutofit/>
          </a:bodyPr>
          <a:lstStyle/>
          <a:p>
            <a:r>
              <a:rPr lang="en-GB" dirty="0"/>
              <a:t>Creating a formula for profit </a:t>
            </a:r>
          </a:p>
        </p:txBody>
      </p:sp>
      <p:sp>
        <p:nvSpPr>
          <p:cNvPr id="3" name="Content Placeholder 2">
            <a:extLst>
              <a:ext uri="{FF2B5EF4-FFF2-40B4-BE49-F238E27FC236}">
                <a16:creationId xmlns:a16="http://schemas.microsoft.com/office/drawing/2014/main" xmlns="" id="{4735AA61-DC3F-FC45-93A2-338BCFBDB90D}"/>
              </a:ext>
            </a:extLst>
          </p:cNvPr>
          <p:cNvSpPr>
            <a:spLocks noGrp="1"/>
          </p:cNvSpPr>
          <p:nvPr>
            <p:ph idx="1"/>
          </p:nvPr>
        </p:nvSpPr>
        <p:spPr>
          <a:xfrm>
            <a:off x="838200" y="1825625"/>
            <a:ext cx="8751474" cy="4351338"/>
          </a:xfrm>
        </p:spPr>
        <p:txBody>
          <a:bodyPr>
            <a:normAutofit/>
          </a:bodyPr>
          <a:lstStyle/>
          <a:p>
            <a:pPr marL="0" indent="0">
              <a:lnSpc>
                <a:spcPct val="100000"/>
              </a:lnSpc>
              <a:buNone/>
              <a:tabLst>
                <a:tab pos="6754813" algn="r"/>
              </a:tabLst>
            </a:pPr>
            <a:r>
              <a:rPr lang="en-GB" sz="2000" dirty="0"/>
              <a:t>At her normal pitch location at the centre of town, it costs £50 per day to hire a pitch space. </a:t>
            </a:r>
          </a:p>
          <a:p>
            <a:pPr marL="0" indent="0">
              <a:lnSpc>
                <a:spcPct val="100000"/>
              </a:lnSpc>
              <a:buNone/>
              <a:tabLst>
                <a:tab pos="6754813" algn="r"/>
              </a:tabLst>
            </a:pPr>
            <a:r>
              <a:rPr lang="en-GB" sz="2000" dirty="0"/>
              <a:t>Janette pays £120 for 150 burgers. The cost per burger is therefore £120/150 = 80p. She normally sells all of these and finishes work for the day when she runs out of burger stock. She sells her burgers for £3.20 each. </a:t>
            </a:r>
          </a:p>
          <a:p>
            <a:pPr marL="0" indent="0">
              <a:lnSpc>
                <a:spcPct val="100000"/>
              </a:lnSpc>
              <a:buNone/>
              <a:tabLst>
                <a:tab pos="6754813" algn="r"/>
              </a:tabLst>
            </a:pPr>
            <a:r>
              <a:rPr lang="en-GB" sz="2000" dirty="0"/>
              <a:t>We can see how sales, costs and profits vary with the number of burgers sold in the following diagrams …</a:t>
            </a:r>
          </a:p>
          <a:p>
            <a:pPr marL="0" indent="0">
              <a:lnSpc>
                <a:spcPct val="100000"/>
              </a:lnSpc>
              <a:buNone/>
              <a:tabLst>
                <a:tab pos="6754813" algn="r"/>
              </a:tabLst>
            </a:pPr>
            <a:endParaRPr lang="en-GB" sz="2000" dirty="0"/>
          </a:p>
          <a:p>
            <a:pPr marL="0" indent="0">
              <a:lnSpc>
                <a:spcPct val="100000"/>
              </a:lnSpc>
              <a:buNone/>
              <a:tabLst>
                <a:tab pos="6754813" algn="r"/>
              </a:tabLst>
            </a:pPr>
            <a:endParaRPr lang="en-GB" sz="2000" dirty="0"/>
          </a:p>
          <a:p>
            <a:pPr marL="0" indent="0">
              <a:lnSpc>
                <a:spcPct val="100000"/>
              </a:lnSpc>
              <a:buNone/>
              <a:tabLst>
                <a:tab pos="6754813" algn="r"/>
              </a:tabLst>
            </a:pPr>
            <a:endParaRPr lang="en-GB" sz="2000" dirty="0"/>
          </a:p>
          <a:p>
            <a:pPr marL="0" indent="0">
              <a:lnSpc>
                <a:spcPct val="100000"/>
              </a:lnSpc>
              <a:buNone/>
              <a:tabLst>
                <a:tab pos="6754813" algn="r"/>
              </a:tabLst>
            </a:pPr>
            <a:endParaRPr lang="en-GB" sz="2000" dirty="0"/>
          </a:p>
          <a:p>
            <a:pPr marL="0" indent="0">
              <a:lnSpc>
                <a:spcPct val="100000"/>
              </a:lnSpc>
              <a:buNone/>
              <a:tabLst>
                <a:tab pos="6754813" algn="r"/>
              </a:tabLst>
            </a:pPr>
            <a:endParaRPr lang="en-GB" sz="2000" dirty="0"/>
          </a:p>
        </p:txBody>
      </p:sp>
    </p:spTree>
    <p:extLst>
      <p:ext uri="{BB962C8B-B14F-4D97-AF65-F5344CB8AC3E}">
        <p14:creationId xmlns:p14="http://schemas.microsoft.com/office/powerpoint/2010/main" val="2746687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9D07A4-7527-FC4E-8897-83B200053271}"/>
              </a:ext>
            </a:extLst>
          </p:cNvPr>
          <p:cNvSpPr>
            <a:spLocks noGrp="1"/>
          </p:cNvSpPr>
          <p:nvPr>
            <p:ph type="title"/>
          </p:nvPr>
        </p:nvSpPr>
        <p:spPr>
          <a:xfrm>
            <a:off x="838200" y="365125"/>
            <a:ext cx="8751474" cy="1325563"/>
          </a:xfrm>
        </p:spPr>
        <p:txBody>
          <a:bodyPr>
            <a:normAutofit/>
          </a:bodyPr>
          <a:lstStyle/>
          <a:p>
            <a:r>
              <a:rPr lang="en-GB" dirty="0"/>
              <a:t>How do sales and costs vary with the number of burgers sold?</a:t>
            </a:r>
          </a:p>
        </p:txBody>
      </p:sp>
      <p:graphicFrame>
        <p:nvGraphicFramePr>
          <p:cNvPr id="7" name="Chart 6">
            <a:extLst>
              <a:ext uri="{FF2B5EF4-FFF2-40B4-BE49-F238E27FC236}">
                <a16:creationId xmlns:a16="http://schemas.microsoft.com/office/drawing/2014/main" xmlns="" id="{B238E071-715B-4143-B238-CFF93BDC9DA0}"/>
              </a:ext>
            </a:extLst>
          </p:cNvPr>
          <p:cNvGraphicFramePr>
            <a:graphicFrameLocks/>
          </p:cNvGraphicFramePr>
          <p:nvPr>
            <p:extLst>
              <p:ext uri="{D42A27DB-BD31-4B8C-83A1-F6EECF244321}">
                <p14:modId xmlns:p14="http://schemas.microsoft.com/office/powerpoint/2010/main" val="1859807485"/>
              </p:ext>
            </p:extLst>
          </p:nvPr>
        </p:nvGraphicFramePr>
        <p:xfrm>
          <a:off x="838200" y="1622426"/>
          <a:ext cx="8139471" cy="4802187"/>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xmlns="" id="{A8F192A9-1603-8B49-BFAB-69AD19E2783A}"/>
              </a:ext>
            </a:extLst>
          </p:cNvPr>
          <p:cNvSpPr txBox="1"/>
          <p:nvPr/>
        </p:nvSpPr>
        <p:spPr>
          <a:xfrm>
            <a:off x="9589674" y="1690688"/>
            <a:ext cx="1567353" cy="369332"/>
          </a:xfrm>
          <a:prstGeom prst="rect">
            <a:avLst/>
          </a:prstGeom>
          <a:noFill/>
        </p:spPr>
        <p:txBody>
          <a:bodyPr wrap="square" rtlCol="0">
            <a:spAutoFit/>
          </a:bodyPr>
          <a:lstStyle/>
          <a:p>
            <a:r>
              <a:rPr lang="en-GB" b="1" dirty="0">
                <a:solidFill>
                  <a:srgbClr val="5E5E5E"/>
                </a:solidFill>
              </a:rPr>
              <a:t>DIAGRAM 1</a:t>
            </a:r>
          </a:p>
        </p:txBody>
      </p:sp>
    </p:spTree>
    <p:extLst>
      <p:ext uri="{BB962C8B-B14F-4D97-AF65-F5344CB8AC3E}">
        <p14:creationId xmlns:p14="http://schemas.microsoft.com/office/powerpoint/2010/main" val="1142249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9D07A4-7527-FC4E-8897-83B200053271}"/>
              </a:ext>
            </a:extLst>
          </p:cNvPr>
          <p:cNvSpPr>
            <a:spLocks noGrp="1"/>
          </p:cNvSpPr>
          <p:nvPr>
            <p:ph type="title"/>
          </p:nvPr>
        </p:nvSpPr>
        <p:spPr>
          <a:xfrm>
            <a:off x="838200" y="365125"/>
            <a:ext cx="8436429" cy="1325563"/>
          </a:xfrm>
        </p:spPr>
        <p:txBody>
          <a:bodyPr>
            <a:normAutofit/>
          </a:bodyPr>
          <a:lstStyle/>
          <a:p>
            <a:r>
              <a:rPr lang="en-GB" dirty="0"/>
              <a:t>How does profit vary with the number of burgers sold?</a:t>
            </a:r>
          </a:p>
        </p:txBody>
      </p:sp>
      <p:graphicFrame>
        <p:nvGraphicFramePr>
          <p:cNvPr id="5" name="Chart 4">
            <a:extLst>
              <a:ext uri="{FF2B5EF4-FFF2-40B4-BE49-F238E27FC236}">
                <a16:creationId xmlns:a16="http://schemas.microsoft.com/office/drawing/2014/main" xmlns="" id="{60E3D979-A3FD-DE49-B6EA-BC5CD336F3D4}"/>
              </a:ext>
            </a:extLst>
          </p:cNvPr>
          <p:cNvGraphicFramePr>
            <a:graphicFrameLocks/>
          </p:cNvGraphicFramePr>
          <p:nvPr>
            <p:extLst>
              <p:ext uri="{D42A27DB-BD31-4B8C-83A1-F6EECF244321}">
                <p14:modId xmlns:p14="http://schemas.microsoft.com/office/powerpoint/2010/main" val="869165219"/>
              </p:ext>
            </p:extLst>
          </p:nvPr>
        </p:nvGraphicFramePr>
        <p:xfrm>
          <a:off x="622680" y="1690688"/>
          <a:ext cx="8867467" cy="478981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xmlns="" id="{882FB279-1A21-F046-AFA2-9DCF3D0535BE}"/>
              </a:ext>
            </a:extLst>
          </p:cNvPr>
          <p:cNvSpPr txBox="1"/>
          <p:nvPr/>
        </p:nvSpPr>
        <p:spPr>
          <a:xfrm>
            <a:off x="9589674" y="1690688"/>
            <a:ext cx="1567353" cy="369332"/>
          </a:xfrm>
          <a:prstGeom prst="rect">
            <a:avLst/>
          </a:prstGeom>
          <a:noFill/>
        </p:spPr>
        <p:txBody>
          <a:bodyPr wrap="square" rtlCol="0">
            <a:spAutoFit/>
          </a:bodyPr>
          <a:lstStyle/>
          <a:p>
            <a:r>
              <a:rPr lang="en-GB" b="1" dirty="0">
                <a:solidFill>
                  <a:srgbClr val="5E5E5E"/>
                </a:solidFill>
              </a:rPr>
              <a:t>DIAGRAM 2</a:t>
            </a:r>
          </a:p>
        </p:txBody>
      </p:sp>
    </p:spTree>
    <p:extLst>
      <p:ext uri="{BB962C8B-B14F-4D97-AF65-F5344CB8AC3E}">
        <p14:creationId xmlns:p14="http://schemas.microsoft.com/office/powerpoint/2010/main" val="28126325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013478-CB17-EB4F-92B9-4B444DE7709F}"/>
              </a:ext>
            </a:extLst>
          </p:cNvPr>
          <p:cNvSpPr>
            <a:spLocks noGrp="1"/>
          </p:cNvSpPr>
          <p:nvPr>
            <p:ph type="title"/>
          </p:nvPr>
        </p:nvSpPr>
        <p:spPr/>
        <p:txBody>
          <a:bodyPr/>
          <a:lstStyle/>
          <a:p>
            <a:r>
              <a:rPr lang="en-GB" dirty="0"/>
              <a:t>Task 2: creating a profit formula</a:t>
            </a:r>
          </a:p>
        </p:txBody>
      </p:sp>
      <p:sp>
        <p:nvSpPr>
          <p:cNvPr id="3" name="Content Placeholder 2">
            <a:extLst>
              <a:ext uri="{FF2B5EF4-FFF2-40B4-BE49-F238E27FC236}">
                <a16:creationId xmlns:a16="http://schemas.microsoft.com/office/drawing/2014/main" xmlns="" id="{608A78CC-3599-9C48-A7EC-448B9D1CBDE9}"/>
              </a:ext>
            </a:extLst>
          </p:cNvPr>
          <p:cNvSpPr>
            <a:spLocks noGrp="1"/>
          </p:cNvSpPr>
          <p:nvPr>
            <p:ph idx="1"/>
          </p:nvPr>
        </p:nvSpPr>
        <p:spPr>
          <a:xfrm>
            <a:off x="838200" y="1825625"/>
            <a:ext cx="9081888" cy="4351338"/>
          </a:xfrm>
        </p:spPr>
        <p:txBody>
          <a:bodyPr>
            <a:normAutofit fontScale="92500" lnSpcReduction="10000"/>
          </a:bodyPr>
          <a:lstStyle/>
          <a:p>
            <a:pPr marL="0" indent="0">
              <a:lnSpc>
                <a:spcPct val="100000"/>
              </a:lnSpc>
              <a:buNone/>
            </a:pPr>
            <a:r>
              <a:rPr lang="en-GB" sz="2000" dirty="0"/>
              <a:t>Using your understanding from the diagrams, create a formula for Janette’s profit. Use the following:</a:t>
            </a:r>
          </a:p>
          <a:p>
            <a:pPr marL="457200" lvl="1" indent="0">
              <a:lnSpc>
                <a:spcPct val="100000"/>
              </a:lnSpc>
              <a:buNone/>
            </a:pPr>
            <a:r>
              <a:rPr lang="en-GB" sz="1800" dirty="0"/>
              <a:t>R = profit</a:t>
            </a:r>
          </a:p>
          <a:p>
            <a:pPr marL="457200" lvl="1" indent="0">
              <a:lnSpc>
                <a:spcPct val="100000"/>
              </a:lnSpc>
              <a:buNone/>
            </a:pPr>
            <a:r>
              <a:rPr lang="en-GB" sz="1800" dirty="0"/>
              <a:t>P = price at which each burger is sold</a:t>
            </a:r>
          </a:p>
          <a:p>
            <a:pPr marL="457200" lvl="1" indent="0">
              <a:lnSpc>
                <a:spcPct val="100000"/>
              </a:lnSpc>
              <a:buNone/>
            </a:pPr>
            <a:r>
              <a:rPr lang="en-GB" sz="1800" dirty="0"/>
              <a:t>C = cost of each burger to Janette to buy</a:t>
            </a:r>
          </a:p>
          <a:p>
            <a:pPr marL="457200" lvl="1" indent="0">
              <a:lnSpc>
                <a:spcPct val="100000"/>
              </a:lnSpc>
              <a:buNone/>
            </a:pPr>
            <a:r>
              <a:rPr lang="en-GB" sz="1800" dirty="0"/>
              <a:t>F = fixed costs of setting up the pitch</a:t>
            </a:r>
          </a:p>
          <a:p>
            <a:pPr marL="457200" lvl="1" indent="0">
              <a:lnSpc>
                <a:spcPct val="100000"/>
              </a:lnSpc>
              <a:buNone/>
            </a:pPr>
            <a:r>
              <a:rPr lang="en-GB" sz="1800" dirty="0"/>
              <a:t>B = number of burgers sold</a:t>
            </a:r>
          </a:p>
          <a:p>
            <a:pPr marL="0" indent="0">
              <a:lnSpc>
                <a:spcPct val="100000"/>
              </a:lnSpc>
              <a:buNone/>
            </a:pPr>
            <a:r>
              <a:rPr lang="en-GB" sz="2000" dirty="0"/>
              <a:t/>
            </a:r>
            <a:br>
              <a:rPr lang="en-GB" sz="2000" dirty="0"/>
            </a:br>
            <a:r>
              <a:rPr lang="en-GB" sz="2000" dirty="0"/>
              <a:t>Confirm that you have the correct formula by showing that Janette’s profit will be £310 using the following data:</a:t>
            </a:r>
          </a:p>
          <a:p>
            <a:pPr lvl="1">
              <a:lnSpc>
                <a:spcPct val="100000"/>
              </a:lnSpc>
            </a:pPr>
            <a:r>
              <a:rPr lang="en-GB" sz="1800" dirty="0"/>
              <a:t>Janette sells 150 burgers </a:t>
            </a:r>
          </a:p>
          <a:p>
            <a:pPr lvl="1">
              <a:lnSpc>
                <a:spcPct val="100000"/>
              </a:lnSpc>
            </a:pPr>
            <a:r>
              <a:rPr lang="en-GB" sz="1800" dirty="0"/>
              <a:t>Each burger sells for £3.20 each </a:t>
            </a:r>
          </a:p>
          <a:p>
            <a:pPr lvl="1">
              <a:lnSpc>
                <a:spcPct val="100000"/>
              </a:lnSpc>
            </a:pPr>
            <a:r>
              <a:rPr lang="en-GB" sz="1800" dirty="0"/>
              <a:t>The cost per burger for Janette to buy is 80p </a:t>
            </a:r>
          </a:p>
          <a:p>
            <a:pPr lvl="1">
              <a:lnSpc>
                <a:spcPct val="100000"/>
              </a:lnSpc>
            </a:pPr>
            <a:r>
              <a:rPr lang="en-GB" sz="1800" dirty="0"/>
              <a:t>Pitch costs are £50</a:t>
            </a:r>
          </a:p>
        </p:txBody>
      </p:sp>
      <p:pic>
        <p:nvPicPr>
          <p:cNvPr id="6" name="Picture 5">
            <a:extLst>
              <a:ext uri="{FF2B5EF4-FFF2-40B4-BE49-F238E27FC236}">
                <a16:creationId xmlns:a16="http://schemas.microsoft.com/office/drawing/2014/main" xmlns="" id="{E6E87528-F169-2944-9229-ABC82E2ED201}"/>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12208162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013478-CB17-EB4F-92B9-4B444DE7709F}"/>
              </a:ext>
            </a:extLst>
          </p:cNvPr>
          <p:cNvSpPr>
            <a:spLocks noGrp="1"/>
          </p:cNvSpPr>
          <p:nvPr>
            <p:ph type="title"/>
          </p:nvPr>
        </p:nvSpPr>
        <p:spPr/>
        <p:txBody>
          <a:bodyPr/>
          <a:lstStyle/>
          <a:p>
            <a:r>
              <a:rPr lang="en-GB" dirty="0"/>
              <a:t>Task 2: creating a profit formula</a:t>
            </a:r>
            <a:endParaRPr lang="en-GB" sz="2400" i="0" cap="all" dirty="0">
              <a:solidFill>
                <a:srgbClr val="5E5E5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608A78CC-3599-9C48-A7EC-448B9D1CBDE9}"/>
              </a:ext>
            </a:extLst>
          </p:cNvPr>
          <p:cNvSpPr>
            <a:spLocks noGrp="1"/>
          </p:cNvSpPr>
          <p:nvPr>
            <p:ph idx="1"/>
          </p:nvPr>
        </p:nvSpPr>
        <p:spPr>
          <a:xfrm>
            <a:off x="838200" y="1825625"/>
            <a:ext cx="9081888" cy="4667250"/>
          </a:xfrm>
        </p:spPr>
        <p:txBody>
          <a:bodyPr>
            <a:normAutofit lnSpcReduction="10000"/>
          </a:bodyPr>
          <a:lstStyle/>
          <a:p>
            <a:pPr marL="0" indent="0">
              <a:lnSpc>
                <a:spcPct val="100000"/>
              </a:lnSpc>
              <a:buNone/>
            </a:pPr>
            <a:r>
              <a:rPr lang="en-GB" sz="2000" b="1" cap="all" dirty="0">
                <a:latin typeface="Arial" panose="020B0604020202020204" pitchFamily="34" charset="0"/>
                <a:cs typeface="Arial" panose="020B0604020202020204" pitchFamily="34" charset="0"/>
              </a:rPr>
              <a:t>Answer </a:t>
            </a:r>
          </a:p>
          <a:p>
            <a:pPr marL="0" indent="0">
              <a:lnSpc>
                <a:spcPct val="100000"/>
              </a:lnSpc>
              <a:buNone/>
            </a:pPr>
            <a:r>
              <a:rPr lang="en-GB" sz="2000" dirty="0"/>
              <a:t>Using the information we have been given about Janette’s business, we can see that her profit can be calculated using the following formula:</a:t>
            </a:r>
          </a:p>
          <a:p>
            <a:pPr marL="0" indent="0">
              <a:lnSpc>
                <a:spcPct val="100000"/>
              </a:lnSpc>
              <a:buNone/>
            </a:pPr>
            <a:r>
              <a:rPr lang="en-GB" sz="2000" dirty="0"/>
              <a:t>	</a:t>
            </a:r>
            <a:br>
              <a:rPr lang="en-GB" sz="2000" dirty="0"/>
            </a:br>
            <a:r>
              <a:rPr lang="en-GB" sz="2000" dirty="0"/>
              <a:t>	</a:t>
            </a:r>
            <a:r>
              <a:rPr lang="en-GB" sz="2000" b="1" dirty="0"/>
              <a:t>R = P x B  - C x B - F</a:t>
            </a:r>
            <a:r>
              <a:rPr lang="en-GB" sz="2000" dirty="0"/>
              <a:t>.   Or more succinctly: </a:t>
            </a:r>
          </a:p>
          <a:p>
            <a:pPr marL="0" indent="0">
              <a:lnSpc>
                <a:spcPct val="100000"/>
              </a:lnSpc>
              <a:buNone/>
            </a:pPr>
            <a:r>
              <a:rPr lang="en-GB" sz="2000" dirty="0"/>
              <a:t>	</a:t>
            </a:r>
            <a:r>
              <a:rPr lang="en-GB" sz="2000" b="1" dirty="0"/>
              <a:t>R = (P - C) x B - F</a:t>
            </a:r>
          </a:p>
          <a:p>
            <a:pPr marL="0" indent="0">
              <a:lnSpc>
                <a:spcPct val="100000"/>
              </a:lnSpc>
              <a:buNone/>
            </a:pPr>
            <a:r>
              <a:rPr lang="en-GB" sz="2000" dirty="0"/>
              <a:t/>
            </a:r>
            <a:br>
              <a:rPr lang="en-GB" sz="2000" dirty="0"/>
            </a:br>
            <a:r>
              <a:rPr lang="en-GB" sz="2000" dirty="0"/>
              <a:t>R = profit</a:t>
            </a:r>
          </a:p>
          <a:p>
            <a:pPr marL="0" indent="0">
              <a:lnSpc>
                <a:spcPct val="100000"/>
              </a:lnSpc>
              <a:buNone/>
            </a:pPr>
            <a:r>
              <a:rPr lang="en-GB" sz="2000" dirty="0"/>
              <a:t>P = price at which each burger is sold</a:t>
            </a:r>
          </a:p>
          <a:p>
            <a:pPr marL="0" indent="0">
              <a:lnSpc>
                <a:spcPct val="100000"/>
              </a:lnSpc>
              <a:buNone/>
            </a:pPr>
            <a:r>
              <a:rPr lang="en-GB" sz="2000" dirty="0"/>
              <a:t>C = cost of each burger to Janette to buy</a:t>
            </a:r>
          </a:p>
          <a:p>
            <a:pPr marL="0" indent="0">
              <a:lnSpc>
                <a:spcPct val="100000"/>
              </a:lnSpc>
              <a:buNone/>
            </a:pPr>
            <a:r>
              <a:rPr lang="en-GB" sz="2000" dirty="0"/>
              <a:t>F = fixed costs of setting up the pitch </a:t>
            </a:r>
          </a:p>
          <a:p>
            <a:pPr marL="0" indent="0">
              <a:lnSpc>
                <a:spcPct val="100000"/>
              </a:lnSpc>
              <a:buNone/>
            </a:pPr>
            <a:r>
              <a:rPr lang="en-GB" sz="2000" dirty="0"/>
              <a:t>B = number of burgers sold</a:t>
            </a:r>
          </a:p>
        </p:txBody>
      </p:sp>
      <p:pic>
        <p:nvPicPr>
          <p:cNvPr id="6" name="Picture 5">
            <a:extLst>
              <a:ext uri="{FF2B5EF4-FFF2-40B4-BE49-F238E27FC236}">
                <a16:creationId xmlns:a16="http://schemas.microsoft.com/office/drawing/2014/main" xmlns="" id="{47B2FD9A-A67F-FE49-A96B-78D4FEAEE5FB}"/>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4011472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013478-CB17-EB4F-92B9-4B444DE7709F}"/>
              </a:ext>
            </a:extLst>
          </p:cNvPr>
          <p:cNvSpPr>
            <a:spLocks noGrp="1"/>
          </p:cNvSpPr>
          <p:nvPr>
            <p:ph type="title"/>
          </p:nvPr>
        </p:nvSpPr>
        <p:spPr/>
        <p:txBody>
          <a:bodyPr/>
          <a:lstStyle/>
          <a:p>
            <a:r>
              <a:rPr lang="en-GB" dirty="0"/>
              <a:t>Task 2: creating a profit formula</a:t>
            </a:r>
            <a:endParaRPr lang="en-GB" sz="2400" i="0" cap="all" dirty="0">
              <a:solidFill>
                <a:srgbClr val="5E5E5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608A78CC-3599-9C48-A7EC-448B9D1CBDE9}"/>
              </a:ext>
            </a:extLst>
          </p:cNvPr>
          <p:cNvSpPr>
            <a:spLocks noGrp="1"/>
          </p:cNvSpPr>
          <p:nvPr>
            <p:ph idx="1"/>
          </p:nvPr>
        </p:nvSpPr>
        <p:spPr>
          <a:xfrm>
            <a:off x="838200" y="1825625"/>
            <a:ext cx="9081888" cy="4351338"/>
          </a:xfrm>
        </p:spPr>
        <p:txBody>
          <a:bodyPr>
            <a:normAutofit/>
          </a:bodyPr>
          <a:lstStyle/>
          <a:p>
            <a:pPr marL="0" indent="0">
              <a:lnSpc>
                <a:spcPct val="100000"/>
              </a:lnSpc>
              <a:buNone/>
            </a:pPr>
            <a:r>
              <a:rPr lang="en-GB" sz="2000" b="1" cap="all" dirty="0">
                <a:latin typeface="Arial" panose="020B0604020202020204" pitchFamily="34" charset="0"/>
                <a:cs typeface="Arial" panose="020B0604020202020204" pitchFamily="34" charset="0"/>
              </a:rPr>
              <a:t>Answer example </a:t>
            </a:r>
          </a:p>
          <a:p>
            <a:pPr marL="0" indent="0">
              <a:lnSpc>
                <a:spcPct val="100000"/>
              </a:lnSpc>
              <a:buNone/>
            </a:pPr>
            <a:r>
              <a:rPr lang="en-GB" sz="2000" dirty="0"/>
              <a:t>Confirm that you have the correct formula by showing that Janette’s profit will be £310 using the following data:</a:t>
            </a:r>
          </a:p>
          <a:p>
            <a:pPr marL="0" indent="0">
              <a:lnSpc>
                <a:spcPct val="100000"/>
              </a:lnSpc>
              <a:buNone/>
            </a:pPr>
            <a:endParaRPr lang="en-GB" sz="2000" dirty="0"/>
          </a:p>
          <a:p>
            <a:pPr>
              <a:lnSpc>
                <a:spcPct val="100000"/>
              </a:lnSpc>
            </a:pPr>
            <a:r>
              <a:rPr lang="en-GB" sz="2000" dirty="0"/>
              <a:t>Janette sells 150 burgers </a:t>
            </a:r>
          </a:p>
          <a:p>
            <a:pPr>
              <a:lnSpc>
                <a:spcPct val="100000"/>
              </a:lnSpc>
            </a:pPr>
            <a:r>
              <a:rPr lang="en-GB" sz="2000" dirty="0"/>
              <a:t>She sells her burgers for £3.20 each </a:t>
            </a:r>
          </a:p>
          <a:p>
            <a:pPr>
              <a:lnSpc>
                <a:spcPct val="100000"/>
              </a:lnSpc>
            </a:pPr>
            <a:r>
              <a:rPr lang="en-GB" sz="2000" dirty="0"/>
              <a:t>The cost per burger for Janette to buy is 80p </a:t>
            </a:r>
          </a:p>
          <a:p>
            <a:pPr>
              <a:lnSpc>
                <a:spcPct val="100000"/>
              </a:lnSpc>
            </a:pPr>
            <a:r>
              <a:rPr lang="en-GB" sz="2000" dirty="0"/>
              <a:t>Pitch costs are £50</a:t>
            </a:r>
          </a:p>
          <a:p>
            <a:pPr marL="0" indent="0">
              <a:lnSpc>
                <a:spcPct val="100000"/>
              </a:lnSpc>
              <a:buNone/>
            </a:pPr>
            <a:endParaRPr lang="en-GB" sz="2000" dirty="0"/>
          </a:p>
          <a:p>
            <a:pPr marL="0" indent="0">
              <a:lnSpc>
                <a:spcPct val="100000"/>
              </a:lnSpc>
              <a:buNone/>
            </a:pPr>
            <a:r>
              <a:rPr lang="en-GB" sz="2000" b="1" dirty="0"/>
              <a:t>R = (P - C) x B - F = (3.20 - 0.80) x 150 - 50 = £310</a:t>
            </a:r>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endParaRPr lang="en-GB" sz="2000" dirty="0"/>
          </a:p>
          <a:p>
            <a:pPr marL="0" indent="0">
              <a:lnSpc>
                <a:spcPct val="100000"/>
              </a:lnSpc>
              <a:buNone/>
            </a:pPr>
            <a:endParaRPr lang="en-GB" sz="2000" dirty="0"/>
          </a:p>
        </p:txBody>
      </p:sp>
      <p:pic>
        <p:nvPicPr>
          <p:cNvPr id="6" name="Picture 5">
            <a:extLst>
              <a:ext uri="{FF2B5EF4-FFF2-40B4-BE49-F238E27FC236}">
                <a16:creationId xmlns:a16="http://schemas.microsoft.com/office/drawing/2014/main" xmlns="" id="{2CDC93D5-02A1-F045-8BB0-0D95535E83E1}"/>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1526928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66417" y="2060384"/>
            <a:ext cx="8135566" cy="2387600"/>
          </a:xfrm>
        </p:spPr>
        <p:txBody>
          <a:bodyPr>
            <a:normAutofit/>
          </a:bodyPr>
          <a:lstStyle/>
          <a:p>
            <a:r>
              <a:rPr lang="en-GB" sz="4800" dirty="0"/>
              <a:t>Running a festival stall, </a:t>
            </a:r>
            <a:br>
              <a:rPr lang="en-GB" sz="4800" dirty="0"/>
            </a:br>
            <a:r>
              <a:rPr lang="en-GB" sz="4800" dirty="0"/>
              <a:t>part 1</a:t>
            </a:r>
            <a:endParaRPr lang="en-US" sz="4800" dirty="0"/>
          </a:p>
        </p:txBody>
      </p:sp>
      <p:sp>
        <p:nvSpPr>
          <p:cNvPr id="3" name="Subtitle 2"/>
          <p:cNvSpPr>
            <a:spLocks noGrp="1"/>
          </p:cNvSpPr>
          <p:nvPr>
            <p:ph type="subTitle" idx="1"/>
          </p:nvPr>
        </p:nvSpPr>
        <p:spPr>
          <a:xfrm>
            <a:off x="2866417" y="4647067"/>
            <a:ext cx="9144000" cy="1655762"/>
          </a:xfrm>
        </p:spPr>
        <p:txBody>
          <a:bodyPr>
            <a:normAutofit/>
          </a:bodyPr>
          <a:lstStyle/>
          <a:p>
            <a:r>
              <a:rPr lang="en-GB" sz="2000" dirty="0">
                <a:solidFill>
                  <a:schemeClr val="bg1"/>
                </a:solidFill>
              </a:rPr>
              <a:t>ALGEBRA – KEY STAGE 4</a:t>
            </a:r>
          </a:p>
        </p:txBody>
      </p:sp>
      <p:pic>
        <p:nvPicPr>
          <p:cNvPr id="5" name="Picture 4">
            <a:extLst>
              <a:ext uri="{FF2B5EF4-FFF2-40B4-BE49-F238E27FC236}">
                <a16:creationId xmlns:a16="http://schemas.microsoft.com/office/drawing/2014/main" xmlns="" id="{84DE3C30-FEEA-9342-A20A-BDF49250C50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95402" y="2350414"/>
            <a:ext cx="1283438" cy="2877663"/>
          </a:xfrm>
          <a:prstGeom prst="rect">
            <a:avLst/>
          </a:prstGeom>
        </p:spPr>
      </p:pic>
    </p:spTree>
    <p:extLst>
      <p:ext uri="{BB962C8B-B14F-4D97-AF65-F5344CB8AC3E}">
        <p14:creationId xmlns:p14="http://schemas.microsoft.com/office/powerpoint/2010/main" val="13304775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013478-CB17-EB4F-92B9-4B444DE7709F}"/>
              </a:ext>
            </a:extLst>
          </p:cNvPr>
          <p:cNvSpPr>
            <a:spLocks noGrp="1"/>
          </p:cNvSpPr>
          <p:nvPr>
            <p:ph type="title"/>
          </p:nvPr>
        </p:nvSpPr>
        <p:spPr>
          <a:xfrm>
            <a:off x="838200" y="365125"/>
            <a:ext cx="8882104" cy="1325563"/>
          </a:xfrm>
        </p:spPr>
        <p:txBody>
          <a:bodyPr/>
          <a:lstStyle/>
          <a:p>
            <a:r>
              <a:rPr lang="en-GB" dirty="0"/>
              <a:t>How much profit would Janette make if she sold 200 burgers?</a:t>
            </a:r>
          </a:p>
        </p:txBody>
      </p:sp>
      <p:pic>
        <p:nvPicPr>
          <p:cNvPr id="6" name="Picture 5">
            <a:extLst>
              <a:ext uri="{FF2B5EF4-FFF2-40B4-BE49-F238E27FC236}">
                <a16:creationId xmlns:a16="http://schemas.microsoft.com/office/drawing/2014/main" xmlns="" id="{0BC60D24-97CB-A046-9F6E-1FB4855570A1}"/>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3458831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013478-CB17-EB4F-92B9-4B444DE7709F}"/>
              </a:ext>
            </a:extLst>
          </p:cNvPr>
          <p:cNvSpPr>
            <a:spLocks noGrp="1"/>
          </p:cNvSpPr>
          <p:nvPr>
            <p:ph type="title"/>
          </p:nvPr>
        </p:nvSpPr>
        <p:spPr>
          <a:xfrm>
            <a:off x="838200" y="365125"/>
            <a:ext cx="8882104" cy="1325563"/>
          </a:xfrm>
        </p:spPr>
        <p:txBody>
          <a:bodyPr/>
          <a:lstStyle/>
          <a:p>
            <a:r>
              <a:rPr lang="en-GB" dirty="0"/>
              <a:t>Profit with 200 burgers</a:t>
            </a:r>
          </a:p>
        </p:txBody>
      </p:sp>
      <p:sp>
        <p:nvSpPr>
          <p:cNvPr id="3" name="Content Placeholder 2">
            <a:extLst>
              <a:ext uri="{FF2B5EF4-FFF2-40B4-BE49-F238E27FC236}">
                <a16:creationId xmlns:a16="http://schemas.microsoft.com/office/drawing/2014/main" xmlns="" id="{608A78CC-3599-9C48-A7EC-448B9D1CBDE9}"/>
              </a:ext>
            </a:extLst>
          </p:cNvPr>
          <p:cNvSpPr>
            <a:spLocks noGrp="1"/>
          </p:cNvSpPr>
          <p:nvPr>
            <p:ph idx="1"/>
          </p:nvPr>
        </p:nvSpPr>
        <p:spPr>
          <a:xfrm>
            <a:off x="838200" y="1825625"/>
            <a:ext cx="9081888" cy="4351338"/>
          </a:xfrm>
        </p:spPr>
        <p:txBody>
          <a:bodyPr>
            <a:normAutofit/>
          </a:bodyPr>
          <a:lstStyle/>
          <a:p>
            <a:pPr marL="0" indent="0">
              <a:lnSpc>
                <a:spcPct val="100000"/>
              </a:lnSpc>
              <a:buNone/>
            </a:pPr>
            <a:r>
              <a:rPr lang="pt" sz="2000" b="1" dirty="0"/>
              <a:t>R = (P - C) x B - F = (3.20 - 0.80) x 200 - 50 = £430</a:t>
            </a:r>
          </a:p>
        </p:txBody>
      </p:sp>
      <p:pic>
        <p:nvPicPr>
          <p:cNvPr id="6" name="Picture 5">
            <a:extLst>
              <a:ext uri="{FF2B5EF4-FFF2-40B4-BE49-F238E27FC236}">
                <a16:creationId xmlns:a16="http://schemas.microsoft.com/office/drawing/2014/main" xmlns="" id="{A9540496-0155-4041-B8F0-8B195ADDFC1D}"/>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15747194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601F31-0DE5-4840-AB08-DA8ED47DC107}"/>
              </a:ext>
            </a:extLst>
          </p:cNvPr>
          <p:cNvSpPr>
            <a:spLocks noGrp="1"/>
          </p:cNvSpPr>
          <p:nvPr>
            <p:ph type="title"/>
          </p:nvPr>
        </p:nvSpPr>
        <p:spPr/>
        <p:txBody>
          <a:bodyPr/>
          <a:lstStyle/>
          <a:p>
            <a:r>
              <a:rPr lang="en-GB" dirty="0"/>
              <a:t>Task 3: calculating profit</a:t>
            </a:r>
          </a:p>
        </p:txBody>
      </p:sp>
      <p:sp>
        <p:nvSpPr>
          <p:cNvPr id="3" name="Content Placeholder 2">
            <a:extLst>
              <a:ext uri="{FF2B5EF4-FFF2-40B4-BE49-F238E27FC236}">
                <a16:creationId xmlns:a16="http://schemas.microsoft.com/office/drawing/2014/main" xmlns="" id="{12150C0A-0048-2E40-9718-0E2F9CAFE8AA}"/>
              </a:ext>
            </a:extLst>
          </p:cNvPr>
          <p:cNvSpPr>
            <a:spLocks noGrp="1"/>
          </p:cNvSpPr>
          <p:nvPr>
            <p:ph idx="1"/>
          </p:nvPr>
        </p:nvSpPr>
        <p:spPr>
          <a:xfrm>
            <a:off x="838200" y="1825625"/>
            <a:ext cx="9151044" cy="4351338"/>
          </a:xfrm>
        </p:spPr>
        <p:txBody>
          <a:bodyPr>
            <a:normAutofit fontScale="92500" lnSpcReduction="20000"/>
          </a:bodyPr>
          <a:lstStyle/>
          <a:p>
            <a:pPr marL="0" indent="0">
              <a:lnSpc>
                <a:spcPct val="120000"/>
              </a:lnSpc>
              <a:buNone/>
            </a:pPr>
            <a:r>
              <a:rPr lang="en-GB" dirty="0"/>
              <a:t>The contract to attend the festival offers two pitches: close to the stage or close to the car park. The pitch cost is regarded as a fixed cost. The pitch cost close to the stage is £444 per day and the pitch cost close to the car park is £120 per day. </a:t>
            </a:r>
          </a:p>
          <a:p>
            <a:pPr marL="0" indent="0">
              <a:lnSpc>
                <a:spcPct val="120000"/>
              </a:lnSpc>
              <a:buNone/>
            </a:pPr>
            <a:r>
              <a:rPr lang="en-GB" dirty="0"/>
              <a:t>Janette plans to charge £3.20 per burger which would cost her 80p to buy. Using the profit formula you have calculated, solve the following:</a:t>
            </a:r>
          </a:p>
          <a:p>
            <a:pPr marL="914400" lvl="1" indent="-457200">
              <a:lnSpc>
                <a:spcPct val="120000"/>
              </a:lnSpc>
              <a:buFont typeface="+mj-lt"/>
              <a:buAutoNum type="arabicPeriod"/>
            </a:pPr>
            <a:r>
              <a:rPr lang="en-GB" dirty="0"/>
              <a:t>If Janette sold 185 burgers per day, how much profit would she make for the three days if she pitched her stall at the car park? </a:t>
            </a:r>
          </a:p>
          <a:p>
            <a:pPr marL="914400" lvl="1" indent="-457200">
              <a:lnSpc>
                <a:spcPct val="120000"/>
              </a:lnSpc>
              <a:buFont typeface="+mj-lt"/>
              <a:buAutoNum type="arabicPeriod"/>
            </a:pPr>
            <a:r>
              <a:rPr lang="en-GB" dirty="0"/>
              <a:t>How much profit would she make for the three days if she pitched her stall at the stage?</a:t>
            </a:r>
          </a:p>
          <a:p>
            <a:pPr marL="914400" lvl="1" indent="-457200">
              <a:lnSpc>
                <a:spcPct val="120000"/>
              </a:lnSpc>
              <a:buFont typeface="+mj-lt"/>
              <a:buAutoNum type="arabicPeriod"/>
            </a:pPr>
            <a:r>
              <a:rPr lang="en-GB" dirty="0"/>
              <a:t>How many burgers would Janette need to sell for the three days in order to make a profit of at least £2,100 if she pitched her stall at the stage?</a:t>
            </a:r>
          </a:p>
          <a:p>
            <a:pPr marL="0" indent="0">
              <a:lnSpc>
                <a:spcPct val="120000"/>
              </a:lnSpc>
              <a:buNone/>
            </a:pPr>
            <a:endParaRPr lang="en-GB" dirty="0"/>
          </a:p>
        </p:txBody>
      </p:sp>
      <p:pic>
        <p:nvPicPr>
          <p:cNvPr id="6" name="Picture 5">
            <a:extLst>
              <a:ext uri="{FF2B5EF4-FFF2-40B4-BE49-F238E27FC236}">
                <a16:creationId xmlns:a16="http://schemas.microsoft.com/office/drawing/2014/main" xmlns="" id="{E9D88C65-74E2-A748-8616-70131E7C16C5}"/>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13230264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601F31-0DE5-4840-AB08-DA8ED47DC107}"/>
              </a:ext>
            </a:extLst>
          </p:cNvPr>
          <p:cNvSpPr>
            <a:spLocks noGrp="1"/>
          </p:cNvSpPr>
          <p:nvPr>
            <p:ph type="title"/>
          </p:nvPr>
        </p:nvSpPr>
        <p:spPr/>
        <p:txBody>
          <a:bodyPr/>
          <a:lstStyle/>
          <a:p>
            <a:r>
              <a:rPr lang="en-GB" dirty="0"/>
              <a:t>Task 3: calculating profit</a:t>
            </a:r>
            <a:endParaRPr lang="en-GB" sz="2400" i="0" cap="all" dirty="0">
              <a:solidFill>
                <a:srgbClr val="5E5E5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12150C0A-0048-2E40-9718-0E2F9CAFE8AA}"/>
              </a:ext>
            </a:extLst>
          </p:cNvPr>
          <p:cNvSpPr>
            <a:spLocks noGrp="1"/>
          </p:cNvSpPr>
          <p:nvPr>
            <p:ph idx="1"/>
          </p:nvPr>
        </p:nvSpPr>
        <p:spPr>
          <a:xfrm>
            <a:off x="838200" y="1825625"/>
            <a:ext cx="9773450" cy="4351338"/>
          </a:xfrm>
        </p:spPr>
        <p:txBody>
          <a:bodyPr>
            <a:normAutofit fontScale="92500" lnSpcReduction="10000"/>
          </a:bodyPr>
          <a:lstStyle/>
          <a:p>
            <a:pPr marL="0" indent="0">
              <a:lnSpc>
                <a:spcPct val="120000"/>
              </a:lnSpc>
              <a:buNone/>
            </a:pPr>
            <a:r>
              <a:rPr lang="en-GB" sz="2000" b="1" cap="all" dirty="0">
                <a:latin typeface="Arial" panose="020B0604020202020204" pitchFamily="34" charset="0"/>
                <a:cs typeface="Arial" panose="020B0604020202020204" pitchFamily="34" charset="0"/>
              </a:rPr>
              <a:t>Answer </a:t>
            </a:r>
          </a:p>
          <a:p>
            <a:pPr marL="0" indent="0">
              <a:lnSpc>
                <a:spcPct val="120000"/>
              </a:lnSpc>
              <a:buNone/>
            </a:pPr>
            <a:r>
              <a:rPr lang="en-GB" sz="2000" dirty="0"/>
              <a:t>1. Using the profit formula and the other available data, the answer would be:</a:t>
            </a:r>
          </a:p>
          <a:p>
            <a:pPr marL="358775" indent="0">
              <a:lnSpc>
                <a:spcPct val="120000"/>
              </a:lnSpc>
              <a:buNone/>
            </a:pPr>
            <a:r>
              <a:rPr lang="en-GB" sz="2000" b="1" dirty="0"/>
              <a:t>R = (3.20 - 0.8) x 185 - 120 = £324 per day or £972 for three days.</a:t>
            </a:r>
          </a:p>
          <a:p>
            <a:pPr marL="0" indent="0">
              <a:lnSpc>
                <a:spcPct val="120000"/>
              </a:lnSpc>
              <a:buNone/>
            </a:pPr>
            <a:r>
              <a:rPr lang="en-GB" sz="2000" dirty="0"/>
              <a:t/>
            </a:r>
            <a:br>
              <a:rPr lang="en-GB" sz="2000" dirty="0"/>
            </a:br>
            <a:r>
              <a:rPr lang="en-GB" sz="2000" dirty="0"/>
              <a:t>2. If located at the stage the profit would be:</a:t>
            </a:r>
          </a:p>
          <a:p>
            <a:pPr marL="358775" indent="0">
              <a:lnSpc>
                <a:spcPct val="120000"/>
              </a:lnSpc>
              <a:buNone/>
            </a:pPr>
            <a:r>
              <a:rPr lang="en-GB" sz="2000" b="1" dirty="0"/>
              <a:t>R = (3.20 - 0.8) x 185 - 444 = £0 per day and, obviously, £0 for three days.</a:t>
            </a:r>
          </a:p>
          <a:p>
            <a:pPr marL="0" indent="0">
              <a:lnSpc>
                <a:spcPct val="120000"/>
              </a:lnSpc>
              <a:buNone/>
            </a:pPr>
            <a:r>
              <a:rPr lang="en-GB" sz="2000" dirty="0"/>
              <a:t/>
            </a:r>
            <a:br>
              <a:rPr lang="en-GB" sz="2000" dirty="0"/>
            </a:br>
            <a:r>
              <a:rPr lang="en-GB" sz="2000" dirty="0"/>
              <a:t>There is no profit made at this level of sales (and no loss either). The sale of 185 burgers per day is given a special name and it is called the break-even point. This is the break-even point if located near to the stage. The break-even point close to the car park is different because the fixed costs are different.</a:t>
            </a:r>
          </a:p>
          <a:p>
            <a:pPr marL="0" indent="0">
              <a:lnSpc>
                <a:spcPct val="120000"/>
              </a:lnSpc>
              <a:buNone/>
            </a:pPr>
            <a:endParaRPr lang="en-GB" sz="2000" dirty="0"/>
          </a:p>
        </p:txBody>
      </p:sp>
      <p:pic>
        <p:nvPicPr>
          <p:cNvPr id="6" name="Picture 5">
            <a:extLst>
              <a:ext uri="{FF2B5EF4-FFF2-40B4-BE49-F238E27FC236}">
                <a16:creationId xmlns:a16="http://schemas.microsoft.com/office/drawing/2014/main" xmlns="" id="{51EDFFCA-5AA6-2646-810A-866E0F800A2E}"/>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11629044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601F31-0DE5-4840-AB08-DA8ED47DC107}"/>
              </a:ext>
            </a:extLst>
          </p:cNvPr>
          <p:cNvSpPr>
            <a:spLocks noGrp="1"/>
          </p:cNvSpPr>
          <p:nvPr>
            <p:ph type="title"/>
          </p:nvPr>
        </p:nvSpPr>
        <p:spPr/>
        <p:txBody>
          <a:bodyPr/>
          <a:lstStyle/>
          <a:p>
            <a:r>
              <a:rPr lang="en-GB" dirty="0"/>
              <a:t>Task 3: calculating profit</a:t>
            </a:r>
            <a:endParaRPr lang="en-GB" sz="2400" i="0" cap="all" dirty="0">
              <a:solidFill>
                <a:srgbClr val="5E5E5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12150C0A-0048-2E40-9718-0E2F9CAFE8AA}"/>
              </a:ext>
            </a:extLst>
          </p:cNvPr>
          <p:cNvSpPr>
            <a:spLocks noGrp="1"/>
          </p:cNvSpPr>
          <p:nvPr>
            <p:ph idx="1"/>
          </p:nvPr>
        </p:nvSpPr>
        <p:spPr>
          <a:xfrm>
            <a:off x="838200" y="1825625"/>
            <a:ext cx="8006123" cy="4351338"/>
          </a:xfrm>
        </p:spPr>
        <p:txBody>
          <a:bodyPr>
            <a:normAutofit/>
          </a:bodyPr>
          <a:lstStyle/>
          <a:p>
            <a:pPr marL="0" indent="0">
              <a:lnSpc>
                <a:spcPct val="120000"/>
              </a:lnSpc>
              <a:buNone/>
            </a:pPr>
            <a:r>
              <a:rPr lang="en-GB" b="1" cap="all" dirty="0">
                <a:latin typeface="Arial" panose="020B0604020202020204" pitchFamily="34" charset="0"/>
                <a:cs typeface="Arial" panose="020B0604020202020204" pitchFamily="34" charset="0"/>
              </a:rPr>
              <a:t>Answer </a:t>
            </a:r>
          </a:p>
          <a:p>
            <a:pPr marL="0" indent="0">
              <a:lnSpc>
                <a:spcPct val="120000"/>
              </a:lnSpc>
              <a:buNone/>
            </a:pPr>
            <a:r>
              <a:rPr lang="en-GB" dirty="0"/>
              <a:t>In order to answer how may burgers are needed to make a profit of £2,100 over the three days, we have to make B the subject of the formula. It can be re-arranged, as follows:</a:t>
            </a:r>
          </a:p>
        </p:txBody>
      </p:sp>
      <p:pic>
        <p:nvPicPr>
          <p:cNvPr id="6" name="Picture 5">
            <a:extLst>
              <a:ext uri="{FF2B5EF4-FFF2-40B4-BE49-F238E27FC236}">
                <a16:creationId xmlns:a16="http://schemas.microsoft.com/office/drawing/2014/main" xmlns="" id="{7DE585A2-6472-8D40-B753-954E5195D392}"/>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31157975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601F31-0DE5-4840-AB08-DA8ED47DC107}"/>
              </a:ext>
            </a:extLst>
          </p:cNvPr>
          <p:cNvSpPr>
            <a:spLocks noGrp="1"/>
          </p:cNvSpPr>
          <p:nvPr>
            <p:ph type="title"/>
          </p:nvPr>
        </p:nvSpPr>
        <p:spPr>
          <a:xfrm>
            <a:off x="838199" y="365125"/>
            <a:ext cx="10935789" cy="1325563"/>
          </a:xfrm>
        </p:spPr>
        <p:txBody>
          <a:bodyPr/>
          <a:lstStyle/>
          <a:p>
            <a:r>
              <a:rPr lang="en-GB" dirty="0"/>
              <a:t>Task 3: calculating profit</a:t>
            </a:r>
            <a:endParaRPr lang="en-GB" sz="2400" i="0" cap="all" dirty="0">
              <a:solidFill>
                <a:srgbClr val="5E5E5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12150C0A-0048-2E40-9718-0E2F9CAFE8AA}"/>
              </a:ext>
            </a:extLst>
          </p:cNvPr>
          <p:cNvSpPr>
            <a:spLocks noGrp="1"/>
          </p:cNvSpPr>
          <p:nvPr>
            <p:ph idx="1"/>
          </p:nvPr>
        </p:nvSpPr>
        <p:spPr>
          <a:xfrm>
            <a:off x="838200" y="1825625"/>
            <a:ext cx="9243252" cy="3230469"/>
          </a:xfrm>
        </p:spPr>
        <p:txBody>
          <a:bodyPr>
            <a:normAutofit fontScale="92500" lnSpcReduction="10000"/>
          </a:bodyPr>
          <a:lstStyle/>
          <a:p>
            <a:pPr marL="0" indent="0">
              <a:lnSpc>
                <a:spcPct val="100000"/>
              </a:lnSpc>
              <a:buNone/>
            </a:pPr>
            <a:r>
              <a:rPr lang="en-GB" b="1" cap="all" dirty="0">
                <a:latin typeface="Arial" panose="020B0604020202020204" pitchFamily="34" charset="0"/>
                <a:cs typeface="Arial" panose="020B0604020202020204" pitchFamily="34" charset="0"/>
              </a:rPr>
              <a:t>Answer </a:t>
            </a:r>
          </a:p>
          <a:p>
            <a:pPr marL="0" indent="0">
              <a:lnSpc>
                <a:spcPct val="100000"/>
              </a:lnSpc>
              <a:buNone/>
            </a:pPr>
            <a:r>
              <a:rPr lang="en-GB" dirty="0"/>
              <a:t>Re-arrange the profit formula:</a:t>
            </a:r>
          </a:p>
          <a:p>
            <a:pPr marL="0" indent="0">
              <a:lnSpc>
                <a:spcPct val="100000"/>
              </a:lnSpc>
              <a:buNone/>
            </a:pPr>
            <a:r>
              <a:rPr lang="en-GB" b="1" dirty="0"/>
              <a:t>R = (P - C) x B - F</a:t>
            </a:r>
          </a:p>
          <a:p>
            <a:pPr marL="0" indent="0">
              <a:lnSpc>
                <a:spcPct val="100000"/>
              </a:lnSpc>
              <a:buNone/>
            </a:pPr>
            <a:r>
              <a:rPr lang="en-GB" dirty="0"/>
              <a:t/>
            </a:r>
            <a:br>
              <a:rPr lang="en-GB" dirty="0"/>
            </a:br>
            <a:r>
              <a:rPr lang="en-GB" dirty="0"/>
              <a:t>Begin to isolate B by adding F to both sides:</a:t>
            </a:r>
          </a:p>
          <a:p>
            <a:pPr marL="0" indent="0">
              <a:lnSpc>
                <a:spcPct val="100000"/>
              </a:lnSpc>
              <a:buNone/>
            </a:pPr>
            <a:r>
              <a:rPr lang="en-GB" b="1" dirty="0"/>
              <a:t>R + F = (P - C) x B. </a:t>
            </a:r>
          </a:p>
          <a:p>
            <a:pPr marL="0" indent="0">
              <a:lnSpc>
                <a:spcPct val="100000"/>
              </a:lnSpc>
              <a:buNone/>
            </a:pPr>
            <a:r>
              <a:rPr lang="en-GB" dirty="0"/>
              <a:t/>
            </a:r>
            <a:br>
              <a:rPr lang="en-GB" dirty="0"/>
            </a:br>
            <a:r>
              <a:rPr lang="en-GB" dirty="0"/>
              <a:t>And dividing both sides by (P - C) gives:</a:t>
            </a:r>
          </a:p>
        </p:txBody>
      </p:sp>
      <p:sp>
        <p:nvSpPr>
          <p:cNvPr id="6" name="Rectangle 5">
            <a:extLst>
              <a:ext uri="{FF2B5EF4-FFF2-40B4-BE49-F238E27FC236}">
                <a16:creationId xmlns:a16="http://schemas.microsoft.com/office/drawing/2014/main" xmlns="" id="{BE272C34-197B-6843-BC73-A670D03ABF5A}"/>
              </a:ext>
            </a:extLst>
          </p:cNvPr>
          <p:cNvSpPr/>
          <p:nvPr/>
        </p:nvSpPr>
        <p:spPr>
          <a:xfrm>
            <a:off x="838199" y="5244556"/>
            <a:ext cx="944489" cy="461665"/>
          </a:xfrm>
          <a:prstGeom prst="rect">
            <a:avLst/>
          </a:prstGeom>
        </p:spPr>
        <p:txBody>
          <a:bodyPr wrap="none">
            <a:spAutoFit/>
          </a:bodyPr>
          <a:lstStyle/>
          <a:p>
            <a:r>
              <a:rPr lang="en-GB" sz="2400" b="1" dirty="0">
                <a:solidFill>
                  <a:srgbClr val="5E5E5E"/>
                </a:solidFill>
              </a:rPr>
              <a:t>R + F</a:t>
            </a:r>
            <a:endParaRPr lang="en-GB" sz="2400" dirty="0">
              <a:solidFill>
                <a:srgbClr val="5E5E5E"/>
              </a:solidFill>
            </a:endParaRPr>
          </a:p>
        </p:txBody>
      </p:sp>
      <p:sp>
        <p:nvSpPr>
          <p:cNvPr id="7" name="Rectangle 6">
            <a:extLst>
              <a:ext uri="{FF2B5EF4-FFF2-40B4-BE49-F238E27FC236}">
                <a16:creationId xmlns:a16="http://schemas.microsoft.com/office/drawing/2014/main" xmlns="" id="{EA0B81E1-FCD3-374E-B4D9-C65D269D6AE1}"/>
              </a:ext>
            </a:extLst>
          </p:cNvPr>
          <p:cNvSpPr/>
          <p:nvPr/>
        </p:nvSpPr>
        <p:spPr>
          <a:xfrm>
            <a:off x="838199" y="5705598"/>
            <a:ext cx="885179" cy="461665"/>
          </a:xfrm>
          <a:prstGeom prst="rect">
            <a:avLst/>
          </a:prstGeom>
        </p:spPr>
        <p:txBody>
          <a:bodyPr wrap="none">
            <a:spAutoFit/>
          </a:bodyPr>
          <a:lstStyle/>
          <a:p>
            <a:r>
              <a:rPr lang="en-GB" sz="2400" b="1" dirty="0">
                <a:solidFill>
                  <a:srgbClr val="5E5E5E"/>
                </a:solidFill>
              </a:rPr>
              <a:t>P</a:t>
            </a:r>
            <a:r>
              <a:rPr lang="en-GB" sz="2400" dirty="0"/>
              <a:t> </a:t>
            </a:r>
            <a:r>
              <a:rPr lang="en-GB" sz="2400" dirty="0">
                <a:solidFill>
                  <a:srgbClr val="5E5E5E"/>
                </a:solidFill>
              </a:rPr>
              <a:t>-</a:t>
            </a:r>
            <a:r>
              <a:rPr lang="en-GB" sz="2400" b="1" dirty="0">
                <a:solidFill>
                  <a:srgbClr val="5E5E5E"/>
                </a:solidFill>
              </a:rPr>
              <a:t> C</a:t>
            </a:r>
            <a:endParaRPr lang="en-GB" sz="2400" dirty="0">
              <a:solidFill>
                <a:srgbClr val="5E5E5E"/>
              </a:solidFill>
            </a:endParaRPr>
          </a:p>
        </p:txBody>
      </p:sp>
      <p:sp>
        <p:nvSpPr>
          <p:cNvPr id="8" name="Rectangle 7">
            <a:extLst>
              <a:ext uri="{FF2B5EF4-FFF2-40B4-BE49-F238E27FC236}">
                <a16:creationId xmlns:a16="http://schemas.microsoft.com/office/drawing/2014/main" xmlns="" id="{78C120FA-21FC-AC42-9DCC-949894C2B645}"/>
              </a:ext>
            </a:extLst>
          </p:cNvPr>
          <p:cNvSpPr/>
          <p:nvPr/>
        </p:nvSpPr>
        <p:spPr>
          <a:xfrm>
            <a:off x="1913965" y="5420977"/>
            <a:ext cx="671979" cy="461665"/>
          </a:xfrm>
          <a:prstGeom prst="rect">
            <a:avLst/>
          </a:prstGeom>
        </p:spPr>
        <p:txBody>
          <a:bodyPr wrap="none">
            <a:spAutoFit/>
          </a:bodyPr>
          <a:lstStyle/>
          <a:p>
            <a:r>
              <a:rPr lang="en-GB" sz="2400" b="1" dirty="0">
                <a:solidFill>
                  <a:srgbClr val="5E5E5E"/>
                </a:solidFill>
              </a:rPr>
              <a:t>= B</a:t>
            </a:r>
            <a:endParaRPr lang="en-GB" sz="2400" dirty="0">
              <a:solidFill>
                <a:srgbClr val="5E5E5E"/>
              </a:solidFill>
            </a:endParaRPr>
          </a:p>
        </p:txBody>
      </p:sp>
      <p:cxnSp>
        <p:nvCxnSpPr>
          <p:cNvPr id="10" name="Straight Connector 9">
            <a:extLst>
              <a:ext uri="{FF2B5EF4-FFF2-40B4-BE49-F238E27FC236}">
                <a16:creationId xmlns:a16="http://schemas.microsoft.com/office/drawing/2014/main" xmlns="" id="{88A3F4DC-E06E-5E42-BBAB-54FFEDCA7B7E}"/>
              </a:ext>
            </a:extLst>
          </p:cNvPr>
          <p:cNvCxnSpPr/>
          <p:nvPr/>
        </p:nvCxnSpPr>
        <p:spPr>
          <a:xfrm>
            <a:off x="838198" y="5706221"/>
            <a:ext cx="944489" cy="0"/>
          </a:xfrm>
          <a:prstGeom prst="line">
            <a:avLst/>
          </a:prstGeom>
          <a:ln w="12700">
            <a:solidFill>
              <a:srgbClr val="5E5E5E"/>
            </a:solidFill>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xmlns="" id="{C77D3669-F472-C34A-84C7-29F5AF769FB0}"/>
              </a:ext>
            </a:extLst>
          </p:cNvPr>
          <p:cNvSpPr/>
          <p:nvPr/>
        </p:nvSpPr>
        <p:spPr>
          <a:xfrm>
            <a:off x="4780109" y="5244556"/>
            <a:ext cx="944489" cy="461665"/>
          </a:xfrm>
          <a:prstGeom prst="rect">
            <a:avLst/>
          </a:prstGeom>
        </p:spPr>
        <p:txBody>
          <a:bodyPr wrap="none">
            <a:spAutoFit/>
          </a:bodyPr>
          <a:lstStyle/>
          <a:p>
            <a:r>
              <a:rPr lang="en-GB" sz="2400" b="1" dirty="0">
                <a:solidFill>
                  <a:srgbClr val="5E5E5E"/>
                </a:solidFill>
              </a:rPr>
              <a:t>R + F</a:t>
            </a:r>
            <a:endParaRPr lang="en-GB" sz="2400" dirty="0">
              <a:solidFill>
                <a:srgbClr val="5E5E5E"/>
              </a:solidFill>
            </a:endParaRPr>
          </a:p>
        </p:txBody>
      </p:sp>
      <p:sp>
        <p:nvSpPr>
          <p:cNvPr id="12" name="Rectangle 11">
            <a:extLst>
              <a:ext uri="{FF2B5EF4-FFF2-40B4-BE49-F238E27FC236}">
                <a16:creationId xmlns:a16="http://schemas.microsoft.com/office/drawing/2014/main" xmlns="" id="{27B806FC-3393-0B4D-BFA6-0F8CA4CFCC0F}"/>
              </a:ext>
            </a:extLst>
          </p:cNvPr>
          <p:cNvSpPr/>
          <p:nvPr/>
        </p:nvSpPr>
        <p:spPr>
          <a:xfrm>
            <a:off x="4780109" y="5705598"/>
            <a:ext cx="885179" cy="461665"/>
          </a:xfrm>
          <a:prstGeom prst="rect">
            <a:avLst/>
          </a:prstGeom>
        </p:spPr>
        <p:txBody>
          <a:bodyPr wrap="none">
            <a:spAutoFit/>
          </a:bodyPr>
          <a:lstStyle/>
          <a:p>
            <a:r>
              <a:rPr lang="en-GB" sz="2400" b="1" dirty="0">
                <a:solidFill>
                  <a:srgbClr val="5E5E5E"/>
                </a:solidFill>
              </a:rPr>
              <a:t>P</a:t>
            </a:r>
            <a:r>
              <a:rPr lang="en-GB" sz="2400" dirty="0"/>
              <a:t> </a:t>
            </a:r>
            <a:r>
              <a:rPr lang="en-GB" sz="2400" dirty="0">
                <a:solidFill>
                  <a:srgbClr val="5E5E5E"/>
                </a:solidFill>
              </a:rPr>
              <a:t>-</a:t>
            </a:r>
            <a:r>
              <a:rPr lang="en-GB" sz="2400" b="1" dirty="0">
                <a:solidFill>
                  <a:srgbClr val="5E5E5E"/>
                </a:solidFill>
              </a:rPr>
              <a:t> C</a:t>
            </a:r>
            <a:endParaRPr lang="en-GB" sz="2400" dirty="0">
              <a:solidFill>
                <a:srgbClr val="5E5E5E"/>
              </a:solidFill>
            </a:endParaRPr>
          </a:p>
        </p:txBody>
      </p:sp>
      <p:sp>
        <p:nvSpPr>
          <p:cNvPr id="13" name="Rectangle 12">
            <a:extLst>
              <a:ext uri="{FF2B5EF4-FFF2-40B4-BE49-F238E27FC236}">
                <a16:creationId xmlns:a16="http://schemas.microsoft.com/office/drawing/2014/main" xmlns="" id="{25251203-50B2-6443-8C9A-D9E32220A9EC}"/>
              </a:ext>
            </a:extLst>
          </p:cNvPr>
          <p:cNvSpPr/>
          <p:nvPr/>
        </p:nvSpPr>
        <p:spPr>
          <a:xfrm>
            <a:off x="3986471" y="5420977"/>
            <a:ext cx="671979" cy="461665"/>
          </a:xfrm>
          <a:prstGeom prst="rect">
            <a:avLst/>
          </a:prstGeom>
        </p:spPr>
        <p:txBody>
          <a:bodyPr wrap="none">
            <a:spAutoFit/>
          </a:bodyPr>
          <a:lstStyle/>
          <a:p>
            <a:r>
              <a:rPr lang="en-GB" sz="2400" b="1" dirty="0">
                <a:solidFill>
                  <a:srgbClr val="5E5E5E"/>
                </a:solidFill>
              </a:rPr>
              <a:t>B =</a:t>
            </a:r>
            <a:endParaRPr lang="en-GB" sz="2400" dirty="0">
              <a:solidFill>
                <a:srgbClr val="5E5E5E"/>
              </a:solidFill>
            </a:endParaRPr>
          </a:p>
        </p:txBody>
      </p:sp>
      <p:cxnSp>
        <p:nvCxnSpPr>
          <p:cNvPr id="14" name="Straight Connector 13">
            <a:extLst>
              <a:ext uri="{FF2B5EF4-FFF2-40B4-BE49-F238E27FC236}">
                <a16:creationId xmlns:a16="http://schemas.microsoft.com/office/drawing/2014/main" xmlns="" id="{A80CF04F-AA27-4947-9C87-097D5EB4D482}"/>
              </a:ext>
            </a:extLst>
          </p:cNvPr>
          <p:cNvCxnSpPr/>
          <p:nvPr/>
        </p:nvCxnSpPr>
        <p:spPr>
          <a:xfrm>
            <a:off x="4780108" y="5706221"/>
            <a:ext cx="944489" cy="0"/>
          </a:xfrm>
          <a:prstGeom prst="line">
            <a:avLst/>
          </a:prstGeom>
          <a:ln w="12700">
            <a:solidFill>
              <a:srgbClr val="5E5E5E"/>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xmlns="" id="{6AF090B6-25D0-3245-8B5E-28A8EF4F5D2F}"/>
              </a:ext>
            </a:extLst>
          </p:cNvPr>
          <p:cNvSpPr/>
          <p:nvPr/>
        </p:nvSpPr>
        <p:spPr>
          <a:xfrm>
            <a:off x="2953423" y="5420977"/>
            <a:ext cx="646331" cy="461665"/>
          </a:xfrm>
          <a:prstGeom prst="rect">
            <a:avLst/>
          </a:prstGeom>
        </p:spPr>
        <p:txBody>
          <a:bodyPr wrap="none">
            <a:spAutoFit/>
          </a:bodyPr>
          <a:lstStyle/>
          <a:p>
            <a:r>
              <a:rPr lang="en-GB" sz="2400" b="1" dirty="0">
                <a:solidFill>
                  <a:srgbClr val="5E5E5E"/>
                </a:solidFill>
              </a:rPr>
              <a:t>OR</a:t>
            </a:r>
            <a:endParaRPr lang="en-GB" sz="2400" dirty="0">
              <a:solidFill>
                <a:srgbClr val="5E5E5E"/>
              </a:solidFill>
            </a:endParaRPr>
          </a:p>
        </p:txBody>
      </p:sp>
      <p:pic>
        <p:nvPicPr>
          <p:cNvPr id="16" name="Picture 15">
            <a:extLst>
              <a:ext uri="{FF2B5EF4-FFF2-40B4-BE49-F238E27FC236}">
                <a16:creationId xmlns:a16="http://schemas.microsoft.com/office/drawing/2014/main" xmlns="" id="{CBDBE132-3AB6-2740-BF7C-1636367F27A7}"/>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15733394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601F31-0DE5-4840-AB08-DA8ED47DC107}"/>
              </a:ext>
            </a:extLst>
          </p:cNvPr>
          <p:cNvSpPr>
            <a:spLocks noGrp="1"/>
          </p:cNvSpPr>
          <p:nvPr>
            <p:ph type="title"/>
          </p:nvPr>
        </p:nvSpPr>
        <p:spPr>
          <a:xfrm>
            <a:off x="838199" y="365125"/>
            <a:ext cx="10935789" cy="1325563"/>
          </a:xfrm>
        </p:spPr>
        <p:txBody>
          <a:bodyPr/>
          <a:lstStyle/>
          <a:p>
            <a:r>
              <a:rPr lang="en-GB" dirty="0"/>
              <a:t>Task 3: calculating profit</a:t>
            </a:r>
            <a:br>
              <a:rPr lang="en-GB" dirty="0"/>
            </a:br>
            <a:endParaRPr lang="en-GB" sz="2400" i="0" cap="all" dirty="0">
              <a:solidFill>
                <a:srgbClr val="5E5E5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12150C0A-0048-2E40-9718-0E2F9CAFE8AA}"/>
              </a:ext>
            </a:extLst>
          </p:cNvPr>
          <p:cNvSpPr>
            <a:spLocks noGrp="1"/>
          </p:cNvSpPr>
          <p:nvPr>
            <p:ph idx="1"/>
          </p:nvPr>
        </p:nvSpPr>
        <p:spPr>
          <a:xfrm>
            <a:off x="686481" y="1846724"/>
            <a:ext cx="10449605" cy="4406123"/>
          </a:xfrm>
        </p:spPr>
        <p:txBody>
          <a:bodyPr>
            <a:normAutofit fontScale="92500"/>
          </a:bodyPr>
          <a:lstStyle/>
          <a:p>
            <a:pPr marL="0" indent="0">
              <a:lnSpc>
                <a:spcPct val="100000"/>
              </a:lnSpc>
              <a:buNone/>
            </a:pPr>
            <a:r>
              <a:rPr lang="en-GB" b="1" cap="all" dirty="0">
                <a:latin typeface="Arial" panose="020B0604020202020204" pitchFamily="34" charset="0"/>
                <a:cs typeface="Arial" panose="020B0604020202020204" pitchFamily="34" charset="0"/>
              </a:rPr>
              <a:t>Answer</a:t>
            </a:r>
            <a:r>
              <a:rPr lang="en-GB" cap="all" dirty="0">
                <a:latin typeface="Arial" panose="020B0604020202020204" pitchFamily="34" charset="0"/>
                <a:cs typeface="Arial" panose="020B0604020202020204" pitchFamily="34" charset="0"/>
              </a:rPr>
              <a:t> </a:t>
            </a:r>
          </a:p>
          <a:p>
            <a:pPr marL="0" indent="0">
              <a:lnSpc>
                <a:spcPct val="100000"/>
              </a:lnSpc>
              <a:buNone/>
            </a:pPr>
            <a:r>
              <a:rPr lang="en-GB" dirty="0"/>
              <a:t>Substituting in the values using R = 2,100/3 = 700 gives a daily value of burger sales of:</a:t>
            </a:r>
          </a:p>
          <a:p>
            <a:pPr marL="0" indent="0">
              <a:lnSpc>
                <a:spcPct val="100000"/>
              </a:lnSpc>
              <a:buNone/>
            </a:pPr>
            <a:endParaRPr lang="en-GB" dirty="0"/>
          </a:p>
          <a:p>
            <a:pPr marL="0" indent="0">
              <a:lnSpc>
                <a:spcPct val="100000"/>
              </a:lnSpc>
              <a:buNone/>
            </a:pPr>
            <a:endParaRPr lang="en-GB" dirty="0"/>
          </a:p>
          <a:p>
            <a:pPr marL="0" indent="0">
              <a:lnSpc>
                <a:spcPct val="100000"/>
              </a:lnSpc>
              <a:buNone/>
            </a:pPr>
            <a:endParaRPr lang="en-GB" dirty="0"/>
          </a:p>
          <a:p>
            <a:pPr marL="0" indent="0">
              <a:lnSpc>
                <a:spcPct val="100000"/>
              </a:lnSpc>
              <a:buNone/>
            </a:pPr>
            <a:r>
              <a:rPr lang="en-GB" dirty="0"/>
              <a:t>This is approximately equivalent to 1,430 burgers over the three days to generate a profit of £2,100. </a:t>
            </a:r>
          </a:p>
          <a:p>
            <a:pPr marL="0" indent="0">
              <a:lnSpc>
                <a:spcPct val="100000"/>
              </a:lnSpc>
              <a:buNone/>
            </a:pPr>
            <a:r>
              <a:rPr lang="en-GB" dirty="0"/>
              <a:t>The result can be confirmed by inserting the burger sales into the profit formula:</a:t>
            </a:r>
          </a:p>
          <a:p>
            <a:pPr marL="0" indent="0">
              <a:lnSpc>
                <a:spcPct val="100000"/>
              </a:lnSpc>
              <a:buNone/>
            </a:pPr>
            <a:r>
              <a:rPr lang="en-GB" dirty="0"/>
              <a:t>R = (3.20 - 0.80) x 1,430 – (3 x 444) = £2,000 over three days.</a:t>
            </a:r>
          </a:p>
          <a:p>
            <a:pPr marL="0" indent="0">
              <a:lnSpc>
                <a:spcPct val="100000"/>
              </a:lnSpc>
              <a:buNone/>
            </a:pPr>
            <a:endParaRPr lang="en-GB" dirty="0"/>
          </a:p>
        </p:txBody>
      </p:sp>
      <p:sp>
        <p:nvSpPr>
          <p:cNvPr id="6" name="Rectangle 5">
            <a:extLst>
              <a:ext uri="{FF2B5EF4-FFF2-40B4-BE49-F238E27FC236}">
                <a16:creationId xmlns:a16="http://schemas.microsoft.com/office/drawing/2014/main" xmlns="" id="{BE272C34-197B-6843-BC73-A670D03ABF5A}"/>
              </a:ext>
            </a:extLst>
          </p:cNvPr>
          <p:cNvSpPr/>
          <p:nvPr/>
        </p:nvSpPr>
        <p:spPr>
          <a:xfrm>
            <a:off x="792933" y="3302401"/>
            <a:ext cx="1563248" cy="461665"/>
          </a:xfrm>
          <a:prstGeom prst="rect">
            <a:avLst/>
          </a:prstGeom>
        </p:spPr>
        <p:txBody>
          <a:bodyPr wrap="none">
            <a:spAutoFit/>
          </a:bodyPr>
          <a:lstStyle/>
          <a:p>
            <a:r>
              <a:rPr lang="en-GB" sz="2400" b="1" dirty="0">
                <a:solidFill>
                  <a:srgbClr val="5E5E5E"/>
                </a:solidFill>
              </a:rPr>
              <a:t>700 + 444</a:t>
            </a:r>
            <a:endParaRPr lang="en-GB" sz="2400" dirty="0">
              <a:solidFill>
                <a:srgbClr val="5E5E5E"/>
              </a:solidFill>
            </a:endParaRPr>
          </a:p>
        </p:txBody>
      </p:sp>
      <p:sp>
        <p:nvSpPr>
          <p:cNvPr id="7" name="Rectangle 6">
            <a:extLst>
              <a:ext uri="{FF2B5EF4-FFF2-40B4-BE49-F238E27FC236}">
                <a16:creationId xmlns:a16="http://schemas.microsoft.com/office/drawing/2014/main" xmlns="" id="{EA0B81E1-FCD3-374E-B4D9-C65D269D6AE1}"/>
              </a:ext>
            </a:extLst>
          </p:cNvPr>
          <p:cNvSpPr/>
          <p:nvPr/>
        </p:nvSpPr>
        <p:spPr>
          <a:xfrm>
            <a:off x="792934" y="3763443"/>
            <a:ext cx="1656223" cy="461665"/>
          </a:xfrm>
          <a:prstGeom prst="rect">
            <a:avLst/>
          </a:prstGeom>
        </p:spPr>
        <p:txBody>
          <a:bodyPr wrap="none">
            <a:spAutoFit/>
          </a:bodyPr>
          <a:lstStyle/>
          <a:p>
            <a:r>
              <a:rPr lang="en-GB" sz="2400" b="1" dirty="0">
                <a:solidFill>
                  <a:srgbClr val="5E5E5E"/>
                </a:solidFill>
              </a:rPr>
              <a:t>3.20 - 0.80</a:t>
            </a:r>
          </a:p>
        </p:txBody>
      </p:sp>
      <p:sp>
        <p:nvSpPr>
          <p:cNvPr id="8" name="Rectangle 7">
            <a:extLst>
              <a:ext uri="{FF2B5EF4-FFF2-40B4-BE49-F238E27FC236}">
                <a16:creationId xmlns:a16="http://schemas.microsoft.com/office/drawing/2014/main" xmlns="" id="{78C120FA-21FC-AC42-9DCC-949894C2B645}"/>
              </a:ext>
            </a:extLst>
          </p:cNvPr>
          <p:cNvSpPr/>
          <p:nvPr/>
        </p:nvSpPr>
        <p:spPr>
          <a:xfrm>
            <a:off x="2405969" y="3505981"/>
            <a:ext cx="1391728" cy="461665"/>
          </a:xfrm>
          <a:prstGeom prst="rect">
            <a:avLst/>
          </a:prstGeom>
        </p:spPr>
        <p:txBody>
          <a:bodyPr wrap="none">
            <a:spAutoFit/>
          </a:bodyPr>
          <a:lstStyle/>
          <a:p>
            <a:r>
              <a:rPr lang="en-GB" sz="2400" b="1" dirty="0">
                <a:solidFill>
                  <a:srgbClr val="5E5E5E"/>
                </a:solidFill>
              </a:rPr>
              <a:t>= 476.66</a:t>
            </a:r>
          </a:p>
        </p:txBody>
      </p:sp>
      <p:cxnSp>
        <p:nvCxnSpPr>
          <p:cNvPr id="10" name="Straight Connector 9">
            <a:extLst>
              <a:ext uri="{FF2B5EF4-FFF2-40B4-BE49-F238E27FC236}">
                <a16:creationId xmlns:a16="http://schemas.microsoft.com/office/drawing/2014/main" xmlns="" id="{88A3F4DC-E06E-5E42-BBAB-54FFEDCA7B7E}"/>
              </a:ext>
            </a:extLst>
          </p:cNvPr>
          <p:cNvCxnSpPr>
            <a:cxnSpLocks/>
          </p:cNvCxnSpPr>
          <p:nvPr/>
        </p:nvCxnSpPr>
        <p:spPr>
          <a:xfrm>
            <a:off x="847251" y="3764066"/>
            <a:ext cx="1459328" cy="0"/>
          </a:xfrm>
          <a:prstGeom prst="line">
            <a:avLst/>
          </a:prstGeom>
          <a:ln w="12700">
            <a:solidFill>
              <a:srgbClr val="5E5E5E"/>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xmlns="" id="{264CD5B0-3B31-6742-B517-D632885DC6BB}"/>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23260071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CB53E0-EB31-3D49-84C0-C3348EF703E8}"/>
              </a:ext>
            </a:extLst>
          </p:cNvPr>
          <p:cNvSpPr>
            <a:spLocks noGrp="1"/>
          </p:cNvSpPr>
          <p:nvPr>
            <p:ph type="title"/>
          </p:nvPr>
        </p:nvSpPr>
        <p:spPr/>
        <p:txBody>
          <a:bodyPr/>
          <a:lstStyle/>
          <a:p>
            <a:r>
              <a:rPr lang="en-GB" dirty="0"/>
              <a:t>Homework B</a:t>
            </a:r>
          </a:p>
        </p:txBody>
      </p:sp>
      <p:sp>
        <p:nvSpPr>
          <p:cNvPr id="3" name="Content Placeholder 2">
            <a:extLst>
              <a:ext uri="{FF2B5EF4-FFF2-40B4-BE49-F238E27FC236}">
                <a16:creationId xmlns:a16="http://schemas.microsoft.com/office/drawing/2014/main" xmlns="" id="{AFB31D26-CC03-4642-8721-20BF4D0EBBCD}"/>
              </a:ext>
            </a:extLst>
          </p:cNvPr>
          <p:cNvSpPr>
            <a:spLocks noGrp="1"/>
          </p:cNvSpPr>
          <p:nvPr>
            <p:ph idx="1"/>
          </p:nvPr>
        </p:nvSpPr>
        <p:spPr/>
        <p:txBody>
          <a:bodyPr>
            <a:normAutofit/>
          </a:bodyPr>
          <a:lstStyle/>
          <a:p>
            <a:pPr marL="0" indent="0">
              <a:lnSpc>
                <a:spcPct val="110000"/>
              </a:lnSpc>
              <a:buNone/>
            </a:pPr>
            <a:r>
              <a:rPr lang="en-GB" dirty="0"/>
              <a:t>Have a look at the following website and read the short document. </a:t>
            </a:r>
          </a:p>
          <a:p>
            <a:pPr marL="0" indent="0">
              <a:lnSpc>
                <a:spcPct val="110000"/>
              </a:lnSpc>
              <a:buNone/>
            </a:pPr>
            <a:r>
              <a:rPr lang="en-GB" dirty="0">
                <a:solidFill>
                  <a:srgbClr val="C00000"/>
                </a:solidFill>
                <a:hlinkClick r:id="rId3">
                  <a:extLst>
                    <a:ext uri="{A12FA001-AC4F-418D-AE19-62706E023703}">
                      <ahyp:hlinkClr xmlns:ahyp="http://schemas.microsoft.com/office/drawing/2018/hyperlinkcolor" xmlns="" val="tx"/>
                    </a:ext>
                  </a:extLst>
                </a:hlinkClick>
              </a:rPr>
              <a:t>https://</a:t>
            </a:r>
            <a:r>
              <a:rPr lang="en-GB" dirty="0" err="1">
                <a:solidFill>
                  <a:srgbClr val="C00000"/>
                </a:solidFill>
                <a:hlinkClick r:id="rId3">
                  <a:extLst>
                    <a:ext uri="{A12FA001-AC4F-418D-AE19-62706E023703}">
                      <ahyp:hlinkClr xmlns:ahyp="http://schemas.microsoft.com/office/drawing/2018/hyperlinkcolor" xmlns="" val="tx"/>
                    </a:ext>
                  </a:extLst>
                </a:hlinkClick>
              </a:rPr>
              <a:t>www.icaew.com</a:t>
            </a:r>
            <a:r>
              <a:rPr lang="en-GB" dirty="0">
                <a:solidFill>
                  <a:srgbClr val="C00000"/>
                </a:solidFill>
                <a:hlinkClick r:id="rId3">
                  <a:extLst>
                    <a:ext uri="{A12FA001-AC4F-418D-AE19-62706E023703}">
                      <ahyp:hlinkClr xmlns:ahyp="http://schemas.microsoft.com/office/drawing/2018/hyperlinkcolor" xmlns="" val="tx"/>
                    </a:ext>
                  </a:extLst>
                </a:hlinkClick>
              </a:rPr>
              <a:t>/archive/library/subject-gateways/marketing-and-sales/customer-relations/small-business-update/how-to-deliver-first-class-customer-service</a:t>
            </a:r>
            <a:endParaRPr lang="en-GB" dirty="0">
              <a:solidFill>
                <a:srgbClr val="C00000"/>
              </a:solidFill>
            </a:endParaRPr>
          </a:p>
          <a:p>
            <a:pPr marL="0" indent="0">
              <a:lnSpc>
                <a:spcPct val="110000"/>
              </a:lnSpc>
              <a:buNone/>
            </a:pPr>
            <a:endParaRPr lang="en-GB" dirty="0"/>
          </a:p>
          <a:p>
            <a:pPr marL="0" indent="0">
              <a:lnSpc>
                <a:spcPct val="110000"/>
              </a:lnSpc>
              <a:buNone/>
            </a:pPr>
            <a:r>
              <a:rPr lang="en-GB" dirty="0"/>
              <a:t>Answer the following question:</a:t>
            </a:r>
          </a:p>
          <a:p>
            <a:pPr marL="0" indent="0">
              <a:lnSpc>
                <a:spcPct val="110000"/>
              </a:lnSpc>
              <a:buNone/>
            </a:pPr>
            <a:r>
              <a:rPr lang="en-GB" dirty="0"/>
              <a:t>Identify three key factors that will help Janette to attract customers to her business while she is at the festival</a:t>
            </a:r>
          </a:p>
          <a:p>
            <a:pPr marL="0" indent="0">
              <a:lnSpc>
                <a:spcPct val="110000"/>
              </a:lnSpc>
              <a:buNone/>
            </a:pPr>
            <a:endParaRPr lang="en-GB" dirty="0"/>
          </a:p>
          <a:p>
            <a:pPr marL="0" indent="0">
              <a:lnSpc>
                <a:spcPct val="110000"/>
              </a:lnSpc>
              <a:buNone/>
            </a:pPr>
            <a:endParaRPr lang="en-GB" dirty="0"/>
          </a:p>
          <a:p>
            <a:pPr marL="0" indent="0">
              <a:lnSpc>
                <a:spcPct val="110000"/>
              </a:lnSpc>
              <a:buNone/>
            </a:pPr>
            <a:endParaRPr lang="en-GB" dirty="0"/>
          </a:p>
          <a:p>
            <a:pPr marL="0" indent="0">
              <a:lnSpc>
                <a:spcPct val="110000"/>
              </a:lnSpc>
              <a:buNone/>
            </a:pPr>
            <a:endParaRPr lang="en-GB" dirty="0"/>
          </a:p>
          <a:p>
            <a:pPr marL="0" indent="0">
              <a:lnSpc>
                <a:spcPct val="110000"/>
              </a:lnSpc>
              <a:buNone/>
            </a:pPr>
            <a:endParaRPr lang="en-GB" dirty="0"/>
          </a:p>
        </p:txBody>
      </p:sp>
      <p:pic>
        <p:nvPicPr>
          <p:cNvPr id="6" name="Picture 5">
            <a:extLst>
              <a:ext uri="{FF2B5EF4-FFF2-40B4-BE49-F238E27FC236}">
                <a16:creationId xmlns:a16="http://schemas.microsoft.com/office/drawing/2014/main" xmlns="" id="{85555CC0-57A1-3B45-A1D9-91E694C2AD81}"/>
              </a:ext>
            </a:extLst>
          </p:cNvPr>
          <p:cNvPicPr>
            <a:picLocks noChangeAspect="1"/>
          </p:cNvPicPr>
          <p:nvPr/>
        </p:nvPicPr>
        <p:blipFill>
          <a:blip r:embed="rId4"/>
          <a:stretch>
            <a:fillRect/>
          </a:stretch>
        </p:blipFill>
        <p:spPr>
          <a:xfrm>
            <a:off x="10661403" y="188393"/>
            <a:ext cx="1388160" cy="1388160"/>
          </a:xfrm>
          <a:prstGeom prst="rect">
            <a:avLst/>
          </a:prstGeom>
        </p:spPr>
      </p:pic>
    </p:spTree>
    <p:extLst>
      <p:ext uri="{BB962C8B-B14F-4D97-AF65-F5344CB8AC3E}">
        <p14:creationId xmlns:p14="http://schemas.microsoft.com/office/powerpoint/2010/main" val="34921558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xmlns="" id="{73F847FA-7426-E44E-8F45-C089C3D7BF00}"/>
              </a:ext>
            </a:extLst>
          </p:cNvPr>
          <p:cNvSpPr>
            <a:spLocks noGrp="1"/>
          </p:cNvSpPr>
          <p:nvPr>
            <p:ph type="ctrTitle"/>
          </p:nvPr>
        </p:nvSpPr>
        <p:spPr>
          <a:xfrm>
            <a:off x="2866417" y="2060384"/>
            <a:ext cx="8135566" cy="2387600"/>
          </a:xfrm>
        </p:spPr>
        <p:txBody>
          <a:bodyPr>
            <a:normAutofit/>
          </a:bodyPr>
          <a:lstStyle/>
          <a:p>
            <a:r>
              <a:rPr lang="en-GB" sz="4800" dirty="0"/>
              <a:t>Running a festival stall, </a:t>
            </a:r>
            <a:br>
              <a:rPr lang="en-GB" sz="4800" dirty="0"/>
            </a:br>
            <a:r>
              <a:rPr lang="en-GB" sz="4800" dirty="0"/>
              <a:t>part 2</a:t>
            </a:r>
            <a:endParaRPr lang="en-US" sz="4800" dirty="0"/>
          </a:p>
        </p:txBody>
      </p:sp>
      <p:sp>
        <p:nvSpPr>
          <p:cNvPr id="16" name="Subtitle 2">
            <a:extLst>
              <a:ext uri="{FF2B5EF4-FFF2-40B4-BE49-F238E27FC236}">
                <a16:creationId xmlns:a16="http://schemas.microsoft.com/office/drawing/2014/main" xmlns="" id="{C9CBE4BA-101D-4D4F-8A38-33285A314439}"/>
              </a:ext>
            </a:extLst>
          </p:cNvPr>
          <p:cNvSpPr>
            <a:spLocks noGrp="1"/>
          </p:cNvSpPr>
          <p:nvPr>
            <p:ph type="subTitle" idx="1"/>
          </p:nvPr>
        </p:nvSpPr>
        <p:spPr>
          <a:xfrm>
            <a:off x="2866417" y="4647067"/>
            <a:ext cx="9144000" cy="1655762"/>
          </a:xfrm>
        </p:spPr>
        <p:txBody>
          <a:bodyPr>
            <a:normAutofit/>
          </a:bodyPr>
          <a:lstStyle/>
          <a:p>
            <a:r>
              <a:rPr lang="en-GB" sz="2000" dirty="0">
                <a:solidFill>
                  <a:schemeClr val="bg1"/>
                </a:solidFill>
              </a:rPr>
              <a:t>ALGEBRA – KEY STAGE 4</a:t>
            </a:r>
          </a:p>
        </p:txBody>
      </p:sp>
      <p:pic>
        <p:nvPicPr>
          <p:cNvPr id="17" name="Picture 16">
            <a:extLst>
              <a:ext uri="{FF2B5EF4-FFF2-40B4-BE49-F238E27FC236}">
                <a16:creationId xmlns:a16="http://schemas.microsoft.com/office/drawing/2014/main" xmlns="" id="{E9028494-BB3F-EF49-977D-DAF2C739BAF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95402" y="2350414"/>
            <a:ext cx="1283438" cy="2877663"/>
          </a:xfrm>
          <a:prstGeom prst="rect">
            <a:avLst/>
          </a:prstGeom>
        </p:spPr>
      </p:pic>
    </p:spTree>
    <p:extLst>
      <p:ext uri="{BB962C8B-B14F-4D97-AF65-F5344CB8AC3E}">
        <p14:creationId xmlns:p14="http://schemas.microsoft.com/office/powerpoint/2010/main" val="41075668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CB53E0-EB31-3D49-84C0-C3348EF703E8}"/>
              </a:ext>
            </a:extLst>
          </p:cNvPr>
          <p:cNvSpPr>
            <a:spLocks noGrp="1"/>
          </p:cNvSpPr>
          <p:nvPr>
            <p:ph type="title"/>
          </p:nvPr>
        </p:nvSpPr>
        <p:spPr>
          <a:xfrm>
            <a:off x="838200" y="365125"/>
            <a:ext cx="8897472" cy="1325563"/>
          </a:xfrm>
        </p:spPr>
        <p:txBody>
          <a:bodyPr/>
          <a:lstStyle/>
          <a:p>
            <a:r>
              <a:rPr lang="en-GB" dirty="0"/>
              <a:t>Homework B</a:t>
            </a:r>
            <a:br>
              <a:rPr lang="en-GB" dirty="0"/>
            </a:br>
            <a:r>
              <a:rPr lang="en-GB" dirty="0"/>
              <a:t>You were asked to do the following:</a:t>
            </a:r>
          </a:p>
        </p:txBody>
      </p:sp>
      <p:sp>
        <p:nvSpPr>
          <p:cNvPr id="3" name="Content Placeholder 2">
            <a:extLst>
              <a:ext uri="{FF2B5EF4-FFF2-40B4-BE49-F238E27FC236}">
                <a16:creationId xmlns:a16="http://schemas.microsoft.com/office/drawing/2014/main" xmlns="" id="{AFB31D26-CC03-4642-8721-20BF4D0EBBCD}"/>
              </a:ext>
            </a:extLst>
          </p:cNvPr>
          <p:cNvSpPr>
            <a:spLocks noGrp="1"/>
          </p:cNvSpPr>
          <p:nvPr>
            <p:ph idx="1"/>
          </p:nvPr>
        </p:nvSpPr>
        <p:spPr/>
        <p:txBody>
          <a:bodyPr>
            <a:normAutofit/>
          </a:bodyPr>
          <a:lstStyle/>
          <a:p>
            <a:pPr marL="0" indent="0">
              <a:lnSpc>
                <a:spcPct val="110000"/>
              </a:lnSpc>
              <a:buNone/>
            </a:pPr>
            <a:r>
              <a:rPr lang="en-GB" dirty="0"/>
              <a:t>Have a look at the following website and read the short document. </a:t>
            </a:r>
          </a:p>
          <a:p>
            <a:pPr marL="0" indent="0">
              <a:lnSpc>
                <a:spcPct val="110000"/>
              </a:lnSpc>
              <a:buNone/>
            </a:pPr>
            <a:r>
              <a:rPr lang="en-GB" dirty="0">
                <a:solidFill>
                  <a:srgbClr val="C00000"/>
                </a:solidFill>
                <a:hlinkClick r:id="rId3">
                  <a:extLst>
                    <a:ext uri="{A12FA001-AC4F-418D-AE19-62706E023703}">
                      <ahyp:hlinkClr xmlns:ahyp="http://schemas.microsoft.com/office/drawing/2018/hyperlinkcolor" xmlns="" val="tx"/>
                    </a:ext>
                  </a:extLst>
                </a:hlinkClick>
              </a:rPr>
              <a:t>https://</a:t>
            </a:r>
            <a:r>
              <a:rPr lang="en-GB" dirty="0" err="1">
                <a:solidFill>
                  <a:srgbClr val="C00000"/>
                </a:solidFill>
                <a:hlinkClick r:id="rId3">
                  <a:extLst>
                    <a:ext uri="{A12FA001-AC4F-418D-AE19-62706E023703}">
                      <ahyp:hlinkClr xmlns:ahyp="http://schemas.microsoft.com/office/drawing/2018/hyperlinkcolor" xmlns="" val="tx"/>
                    </a:ext>
                  </a:extLst>
                </a:hlinkClick>
              </a:rPr>
              <a:t>www.icaew.com</a:t>
            </a:r>
            <a:r>
              <a:rPr lang="en-GB" dirty="0">
                <a:solidFill>
                  <a:srgbClr val="C00000"/>
                </a:solidFill>
                <a:hlinkClick r:id="rId3">
                  <a:extLst>
                    <a:ext uri="{A12FA001-AC4F-418D-AE19-62706E023703}">
                      <ahyp:hlinkClr xmlns:ahyp="http://schemas.microsoft.com/office/drawing/2018/hyperlinkcolor" xmlns="" val="tx"/>
                    </a:ext>
                  </a:extLst>
                </a:hlinkClick>
              </a:rPr>
              <a:t>/archive/library/subject-gateways/marketing-and-sales/customer-relations/small-business-update/how-to-deliver-first-class-customer-service</a:t>
            </a:r>
            <a:endParaRPr lang="en-GB" dirty="0">
              <a:solidFill>
                <a:srgbClr val="C00000"/>
              </a:solidFill>
            </a:endParaRPr>
          </a:p>
          <a:p>
            <a:pPr marL="0" indent="0">
              <a:lnSpc>
                <a:spcPct val="110000"/>
              </a:lnSpc>
              <a:buNone/>
            </a:pPr>
            <a:endParaRPr lang="en-GB" dirty="0"/>
          </a:p>
          <a:p>
            <a:pPr marL="0" indent="0">
              <a:lnSpc>
                <a:spcPct val="110000"/>
              </a:lnSpc>
              <a:buNone/>
            </a:pPr>
            <a:r>
              <a:rPr lang="en-GB" dirty="0"/>
              <a:t>Answer the following question:</a:t>
            </a:r>
          </a:p>
          <a:p>
            <a:pPr marL="0" indent="0">
              <a:lnSpc>
                <a:spcPct val="110000"/>
              </a:lnSpc>
              <a:buNone/>
            </a:pPr>
            <a:r>
              <a:rPr lang="en-GB" dirty="0"/>
              <a:t>Identify three key factors that will help Janette to attract customers to her business while she is at the festival</a:t>
            </a:r>
          </a:p>
          <a:p>
            <a:pPr marL="0" indent="0">
              <a:lnSpc>
                <a:spcPct val="110000"/>
              </a:lnSpc>
              <a:buNone/>
            </a:pPr>
            <a:endParaRPr lang="en-GB" dirty="0"/>
          </a:p>
          <a:p>
            <a:pPr marL="0" indent="0">
              <a:lnSpc>
                <a:spcPct val="110000"/>
              </a:lnSpc>
              <a:buNone/>
            </a:pPr>
            <a:endParaRPr lang="en-GB" dirty="0"/>
          </a:p>
          <a:p>
            <a:pPr marL="0" indent="0">
              <a:lnSpc>
                <a:spcPct val="110000"/>
              </a:lnSpc>
              <a:buNone/>
            </a:pPr>
            <a:endParaRPr lang="en-GB" dirty="0"/>
          </a:p>
          <a:p>
            <a:pPr marL="0" indent="0">
              <a:lnSpc>
                <a:spcPct val="110000"/>
              </a:lnSpc>
              <a:buNone/>
            </a:pPr>
            <a:endParaRPr lang="en-GB" dirty="0"/>
          </a:p>
          <a:p>
            <a:pPr marL="0" indent="0">
              <a:lnSpc>
                <a:spcPct val="110000"/>
              </a:lnSpc>
              <a:buNone/>
            </a:pPr>
            <a:endParaRPr lang="en-GB" dirty="0"/>
          </a:p>
        </p:txBody>
      </p:sp>
      <p:pic>
        <p:nvPicPr>
          <p:cNvPr id="6" name="Picture 5">
            <a:extLst>
              <a:ext uri="{FF2B5EF4-FFF2-40B4-BE49-F238E27FC236}">
                <a16:creationId xmlns:a16="http://schemas.microsoft.com/office/drawing/2014/main" xmlns="" id="{33244B66-FBE3-3B41-BDBA-122FD143AADC}"/>
              </a:ext>
            </a:extLst>
          </p:cNvPr>
          <p:cNvPicPr>
            <a:picLocks noChangeAspect="1"/>
          </p:cNvPicPr>
          <p:nvPr/>
        </p:nvPicPr>
        <p:blipFill>
          <a:blip r:embed="rId4"/>
          <a:stretch>
            <a:fillRect/>
          </a:stretch>
        </p:blipFill>
        <p:spPr>
          <a:xfrm>
            <a:off x="10661403" y="188393"/>
            <a:ext cx="1388160" cy="1388160"/>
          </a:xfrm>
          <a:prstGeom prst="rect">
            <a:avLst/>
          </a:prstGeom>
        </p:spPr>
      </p:pic>
    </p:spTree>
    <p:extLst>
      <p:ext uri="{BB962C8B-B14F-4D97-AF65-F5344CB8AC3E}">
        <p14:creationId xmlns:p14="http://schemas.microsoft.com/office/powerpoint/2010/main" val="2523523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4968AA-43C4-A942-ABAF-2182052BE677}"/>
              </a:ext>
            </a:extLst>
          </p:cNvPr>
          <p:cNvSpPr>
            <a:spLocks noGrp="1"/>
          </p:cNvSpPr>
          <p:nvPr>
            <p:ph type="title"/>
          </p:nvPr>
        </p:nvSpPr>
        <p:spPr/>
        <p:txBody>
          <a:bodyPr>
            <a:normAutofit/>
          </a:bodyPr>
          <a:lstStyle/>
          <a:p>
            <a:r>
              <a:rPr lang="en-GB" dirty="0"/>
              <a:t>Mathematics content in this presentation</a:t>
            </a:r>
          </a:p>
        </p:txBody>
      </p:sp>
      <p:sp>
        <p:nvSpPr>
          <p:cNvPr id="3" name="Content Placeholder 2">
            <a:extLst>
              <a:ext uri="{FF2B5EF4-FFF2-40B4-BE49-F238E27FC236}">
                <a16:creationId xmlns:a16="http://schemas.microsoft.com/office/drawing/2014/main" xmlns="" id="{A97E4FAF-2331-5D49-B928-9B45BE132B44}"/>
              </a:ext>
            </a:extLst>
          </p:cNvPr>
          <p:cNvSpPr>
            <a:spLocks noGrp="1"/>
          </p:cNvSpPr>
          <p:nvPr>
            <p:ph idx="1"/>
          </p:nvPr>
        </p:nvSpPr>
        <p:spPr>
          <a:xfrm>
            <a:off x="838200" y="1825625"/>
            <a:ext cx="9720944" cy="4351338"/>
          </a:xfrm>
        </p:spPr>
        <p:txBody>
          <a:bodyPr>
            <a:normAutofit lnSpcReduction="10000"/>
          </a:bodyPr>
          <a:lstStyle/>
          <a:p>
            <a:pPr marL="0" indent="0">
              <a:lnSpc>
                <a:spcPct val="100000"/>
              </a:lnSpc>
              <a:buNone/>
            </a:pPr>
            <a:r>
              <a:rPr lang="en-GB" sz="1600" dirty="0"/>
              <a:t>This slide is for information only and is hidden from the presentation. The mathematical content specifications in this presentation are those used in the Mathematics GCSE Subject content and assessment objectives and are identified in </a:t>
            </a:r>
            <a:r>
              <a:rPr lang="en-GB" sz="1600" dirty="0">
                <a:solidFill>
                  <a:srgbClr val="D9222A"/>
                </a:solidFill>
              </a:rPr>
              <a:t>red</a:t>
            </a:r>
            <a:r>
              <a:rPr lang="en-GB" sz="1600" dirty="0"/>
              <a:t>.</a:t>
            </a:r>
          </a:p>
          <a:p>
            <a:pPr marL="0" indent="0">
              <a:lnSpc>
                <a:spcPct val="100000"/>
              </a:lnSpc>
              <a:buNone/>
            </a:pPr>
            <a:endParaRPr lang="en-GB" sz="1400" dirty="0"/>
          </a:p>
          <a:p>
            <a:pPr marL="357188" indent="-357188">
              <a:lnSpc>
                <a:spcPct val="100000"/>
              </a:lnSpc>
              <a:buNone/>
            </a:pPr>
            <a:r>
              <a:rPr lang="en-GB" sz="1400" b="1" dirty="0"/>
              <a:t>A2: </a:t>
            </a:r>
            <a:r>
              <a:rPr lang="en-GB" sz="1400" dirty="0"/>
              <a:t>	</a:t>
            </a:r>
            <a:r>
              <a:rPr lang="en-GB" sz="1400" dirty="0">
                <a:solidFill>
                  <a:srgbClr val="D9222A"/>
                </a:solidFill>
              </a:rPr>
              <a:t>substitute numerical values into formulae and expressions, </a:t>
            </a:r>
            <a:r>
              <a:rPr lang="en-GB" sz="1400" dirty="0"/>
              <a:t>including scientific formulae</a:t>
            </a:r>
          </a:p>
          <a:p>
            <a:pPr marL="358775" indent="-358775">
              <a:lnSpc>
                <a:spcPct val="100000"/>
              </a:lnSpc>
              <a:buNone/>
            </a:pPr>
            <a:r>
              <a:rPr lang="en-GB" sz="1400" b="1" dirty="0"/>
              <a:t>A3: </a:t>
            </a:r>
            <a:r>
              <a:rPr lang="en-GB" sz="1400" dirty="0">
                <a:solidFill>
                  <a:srgbClr val="D9222A"/>
                </a:solidFill>
              </a:rPr>
              <a:t>understand and use the concepts and vocabulary of expressions, equations, formulae</a:t>
            </a:r>
            <a:r>
              <a:rPr lang="en-GB" sz="1400" dirty="0"/>
              <a:t>, </a:t>
            </a:r>
            <a:r>
              <a:rPr lang="en-GB" sz="1400" u="sng" dirty="0"/>
              <a:t>identities,</a:t>
            </a:r>
            <a:r>
              <a:rPr lang="en-GB" sz="1400" dirty="0"/>
              <a:t> inequalities, terms and factors</a:t>
            </a:r>
          </a:p>
          <a:p>
            <a:pPr marL="358775" indent="-358775">
              <a:lnSpc>
                <a:spcPct val="100000"/>
              </a:lnSpc>
              <a:buNone/>
            </a:pPr>
            <a:r>
              <a:rPr lang="en-GB" sz="1400" b="1" dirty="0"/>
              <a:t>A4: </a:t>
            </a:r>
            <a:r>
              <a:rPr lang="en-GB" sz="1400" dirty="0">
                <a:solidFill>
                  <a:srgbClr val="D9222A"/>
                </a:solidFill>
              </a:rPr>
              <a:t>simplify and manipulate algebraic expressions </a:t>
            </a:r>
            <a:r>
              <a:rPr lang="en-GB" sz="1400" dirty="0"/>
              <a:t>(</a:t>
            </a:r>
            <a:r>
              <a:rPr lang="en-GB" sz="1400" u="sng" dirty="0"/>
              <a:t>including those involving surds</a:t>
            </a:r>
            <a:r>
              <a:rPr lang="en-GB" sz="1400" dirty="0"/>
              <a:t> and algebraic fractions) by: </a:t>
            </a:r>
            <a:r>
              <a:rPr lang="en-GB" sz="1400" dirty="0">
                <a:solidFill>
                  <a:srgbClr val="D9222A"/>
                </a:solidFill>
              </a:rPr>
              <a:t>collecting like terms</a:t>
            </a:r>
          </a:p>
          <a:p>
            <a:pPr marL="0" indent="0">
              <a:lnSpc>
                <a:spcPct val="100000"/>
              </a:lnSpc>
              <a:buNone/>
            </a:pPr>
            <a:r>
              <a:rPr lang="en-GB" sz="1400" b="1" dirty="0"/>
              <a:t>A5: </a:t>
            </a:r>
            <a:r>
              <a:rPr lang="en-GB" sz="1400" dirty="0">
                <a:solidFill>
                  <a:srgbClr val="D9222A"/>
                </a:solidFill>
              </a:rPr>
              <a:t>understand and use standard mathematical formulae; rearrange formulae to change the subject</a:t>
            </a:r>
          </a:p>
          <a:p>
            <a:pPr marL="0" indent="0">
              <a:lnSpc>
                <a:spcPct val="100000"/>
              </a:lnSpc>
              <a:buNone/>
            </a:pPr>
            <a:r>
              <a:rPr lang="en-GB" sz="1400" b="1" dirty="0"/>
              <a:t>A23: </a:t>
            </a:r>
            <a:r>
              <a:rPr lang="en-GB" sz="1400" dirty="0">
                <a:solidFill>
                  <a:srgbClr val="D9222A"/>
                </a:solidFill>
              </a:rPr>
              <a:t>generate terms of a sequence from either a term-to-term or a position-to-term rule</a:t>
            </a:r>
          </a:p>
          <a:p>
            <a:pPr marL="450850" indent="-450850">
              <a:lnSpc>
                <a:spcPct val="100000"/>
              </a:lnSpc>
              <a:buNone/>
            </a:pPr>
            <a:r>
              <a:rPr lang="en-GB" sz="1400" b="1" dirty="0"/>
              <a:t>A24: </a:t>
            </a:r>
            <a:r>
              <a:rPr lang="en-GB" sz="1400" dirty="0"/>
              <a:t>recognise and use sequences of triangular, square and cube numbers, simple </a:t>
            </a:r>
            <a:r>
              <a:rPr lang="en-GB" sz="1400" dirty="0">
                <a:solidFill>
                  <a:srgbClr val="D9222A"/>
                </a:solidFill>
              </a:rPr>
              <a:t>arithmetic progressions, </a:t>
            </a:r>
            <a:r>
              <a:rPr lang="en-GB" sz="1400" u="sng" dirty="0">
                <a:solidFill>
                  <a:srgbClr val="D9222A"/>
                </a:solidFill>
              </a:rPr>
              <a:t>Fibonacci type sequences, quadratic sequences, and simple geometric progressions (r n where n is an integer, and r is a rational number &gt; 0 </a:t>
            </a:r>
            <a:r>
              <a:rPr lang="en-GB" sz="1400" dirty="0"/>
              <a:t>or a surd) and other sequences</a:t>
            </a:r>
          </a:p>
          <a:p>
            <a:pPr marL="0" indent="0">
              <a:lnSpc>
                <a:spcPct val="100000"/>
              </a:lnSpc>
              <a:buNone/>
            </a:pPr>
            <a:r>
              <a:rPr lang="en-GB" sz="1400" b="1" dirty="0"/>
              <a:t>A25: </a:t>
            </a:r>
            <a:r>
              <a:rPr lang="en-GB" sz="1400" dirty="0">
                <a:solidFill>
                  <a:srgbClr val="D9222A"/>
                </a:solidFill>
              </a:rPr>
              <a:t>deduce expressions to calculate the n</a:t>
            </a:r>
            <a:r>
              <a:rPr lang="en-GB" sz="1400" baseline="30000" dirty="0">
                <a:solidFill>
                  <a:srgbClr val="D9222A"/>
                </a:solidFill>
              </a:rPr>
              <a:t>th</a:t>
            </a:r>
            <a:r>
              <a:rPr lang="en-GB" sz="1400" dirty="0">
                <a:solidFill>
                  <a:srgbClr val="D9222A"/>
                </a:solidFill>
              </a:rPr>
              <a:t> term of linear and quadratic sequences</a:t>
            </a:r>
            <a:endParaRPr lang="en-GB" sz="1400" u="sng" dirty="0">
              <a:solidFill>
                <a:srgbClr val="D9222A"/>
              </a:solidFill>
            </a:endParaRPr>
          </a:p>
        </p:txBody>
      </p:sp>
    </p:spTree>
    <p:extLst>
      <p:ext uri="{BB962C8B-B14F-4D97-AF65-F5344CB8AC3E}">
        <p14:creationId xmlns:p14="http://schemas.microsoft.com/office/powerpoint/2010/main" val="29636286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8CDCCA83-AD8D-FB42-B1BB-7013AD06C3E7}"/>
              </a:ext>
            </a:extLst>
          </p:cNvPr>
          <p:cNvSpPr>
            <a:spLocks noGrp="1"/>
          </p:cNvSpPr>
          <p:nvPr>
            <p:ph type="title"/>
          </p:nvPr>
        </p:nvSpPr>
        <p:spPr>
          <a:xfrm>
            <a:off x="838199" y="365125"/>
            <a:ext cx="10935789" cy="1325563"/>
          </a:xfrm>
        </p:spPr>
        <p:txBody>
          <a:bodyPr/>
          <a:lstStyle/>
          <a:p>
            <a:r>
              <a:rPr lang="en-GB" dirty="0"/>
              <a:t>Homework B</a:t>
            </a:r>
            <a:endParaRPr lang="en-GB" sz="2400" i="0" cap="all" dirty="0">
              <a:solidFill>
                <a:srgbClr val="5E5E5E"/>
              </a:solidFill>
              <a:latin typeface="Arial" panose="020B0604020202020204" pitchFamily="34" charset="0"/>
              <a:cs typeface="Arial" panose="020B0604020202020204" pitchFamily="34" charset="0"/>
            </a:endParaRPr>
          </a:p>
        </p:txBody>
      </p:sp>
      <p:sp>
        <p:nvSpPr>
          <p:cNvPr id="6" name="Content Placeholder 2">
            <a:extLst>
              <a:ext uri="{FF2B5EF4-FFF2-40B4-BE49-F238E27FC236}">
                <a16:creationId xmlns:a16="http://schemas.microsoft.com/office/drawing/2014/main" xmlns="" id="{AF90FD12-612A-924D-9F56-FD0791F34C87}"/>
              </a:ext>
            </a:extLst>
          </p:cNvPr>
          <p:cNvSpPr>
            <a:spLocks noGrp="1"/>
          </p:cNvSpPr>
          <p:nvPr>
            <p:ph idx="1"/>
          </p:nvPr>
        </p:nvSpPr>
        <p:spPr>
          <a:xfrm>
            <a:off x="838199" y="1825625"/>
            <a:ext cx="10935789" cy="4351338"/>
          </a:xfrm>
        </p:spPr>
        <p:txBody>
          <a:bodyPr>
            <a:normAutofit/>
          </a:bodyPr>
          <a:lstStyle/>
          <a:p>
            <a:pPr marL="0" indent="0">
              <a:lnSpc>
                <a:spcPct val="110000"/>
              </a:lnSpc>
              <a:buNone/>
            </a:pPr>
            <a:r>
              <a:rPr lang="en-GB" b="1" cap="all" dirty="0">
                <a:latin typeface="Arial" panose="020B0604020202020204" pitchFamily="34" charset="0"/>
                <a:cs typeface="Arial" panose="020B0604020202020204" pitchFamily="34" charset="0"/>
              </a:rPr>
              <a:t>Some answers </a:t>
            </a:r>
          </a:p>
          <a:p>
            <a:pPr marL="0" indent="0">
              <a:lnSpc>
                <a:spcPct val="110000"/>
              </a:lnSpc>
              <a:buNone/>
            </a:pPr>
            <a:endParaRPr lang="en-GB" dirty="0"/>
          </a:p>
          <a:p>
            <a:pPr marL="0" indent="0">
              <a:lnSpc>
                <a:spcPct val="110000"/>
              </a:lnSpc>
              <a:buNone/>
            </a:pPr>
            <a:r>
              <a:rPr lang="en-GB" dirty="0"/>
              <a:t>The following key factors might be relevant:</a:t>
            </a:r>
          </a:p>
          <a:p>
            <a:pPr marL="457200" indent="-457200">
              <a:lnSpc>
                <a:spcPct val="110000"/>
              </a:lnSpc>
              <a:buFont typeface="+mj-lt"/>
              <a:buAutoNum type="arabicPeriod"/>
            </a:pPr>
            <a:r>
              <a:rPr lang="en-GB" dirty="0"/>
              <a:t>Be better than the competition </a:t>
            </a:r>
          </a:p>
          <a:p>
            <a:pPr marL="457200" indent="-457200">
              <a:lnSpc>
                <a:spcPct val="110000"/>
              </a:lnSpc>
              <a:buFont typeface="+mj-lt"/>
              <a:buAutoNum type="arabicPeriod"/>
            </a:pPr>
            <a:r>
              <a:rPr lang="en-GB" dirty="0"/>
              <a:t>Understand your customers</a:t>
            </a:r>
          </a:p>
          <a:p>
            <a:pPr marL="457200" indent="-457200">
              <a:lnSpc>
                <a:spcPct val="110000"/>
              </a:lnSpc>
              <a:buFont typeface="+mj-lt"/>
              <a:buAutoNum type="arabicPeriod"/>
            </a:pPr>
            <a:r>
              <a:rPr lang="en-GB" dirty="0"/>
              <a:t>Offer excellent customer service</a:t>
            </a:r>
          </a:p>
          <a:p>
            <a:pPr marL="0" indent="0">
              <a:lnSpc>
                <a:spcPct val="110000"/>
              </a:lnSpc>
              <a:buNone/>
            </a:pPr>
            <a:endParaRPr lang="en-GB" dirty="0"/>
          </a:p>
          <a:p>
            <a:pPr marL="0" indent="0">
              <a:lnSpc>
                <a:spcPct val="110000"/>
              </a:lnSpc>
              <a:buNone/>
            </a:pPr>
            <a:endParaRPr lang="en-GB" dirty="0"/>
          </a:p>
          <a:p>
            <a:pPr marL="0" indent="0">
              <a:lnSpc>
                <a:spcPct val="110000"/>
              </a:lnSpc>
              <a:buNone/>
            </a:pPr>
            <a:endParaRPr lang="en-GB" dirty="0"/>
          </a:p>
          <a:p>
            <a:pPr marL="0" indent="0">
              <a:lnSpc>
                <a:spcPct val="110000"/>
              </a:lnSpc>
              <a:buNone/>
            </a:pPr>
            <a:endParaRPr lang="en-GB" dirty="0"/>
          </a:p>
          <a:p>
            <a:pPr marL="0" indent="0">
              <a:lnSpc>
                <a:spcPct val="110000"/>
              </a:lnSpc>
              <a:buNone/>
            </a:pPr>
            <a:endParaRPr lang="en-GB" dirty="0"/>
          </a:p>
        </p:txBody>
      </p:sp>
      <p:pic>
        <p:nvPicPr>
          <p:cNvPr id="8" name="Picture 7">
            <a:extLst>
              <a:ext uri="{FF2B5EF4-FFF2-40B4-BE49-F238E27FC236}">
                <a16:creationId xmlns:a16="http://schemas.microsoft.com/office/drawing/2014/main" xmlns="" id="{98C346C1-EFD1-A746-9972-94DF988D1B08}"/>
              </a:ext>
            </a:extLst>
          </p:cNvPr>
          <p:cNvPicPr>
            <a:picLocks noChangeAspect="1"/>
          </p:cNvPicPr>
          <p:nvPr/>
        </p:nvPicPr>
        <p:blipFill>
          <a:blip r:embed="rId3"/>
          <a:stretch>
            <a:fillRect/>
          </a:stretch>
        </p:blipFill>
        <p:spPr>
          <a:xfrm>
            <a:off x="10661403" y="188393"/>
            <a:ext cx="1388160" cy="1388160"/>
          </a:xfrm>
          <a:prstGeom prst="rect">
            <a:avLst/>
          </a:prstGeom>
        </p:spPr>
      </p:pic>
    </p:spTree>
    <p:extLst>
      <p:ext uri="{BB962C8B-B14F-4D97-AF65-F5344CB8AC3E}">
        <p14:creationId xmlns:p14="http://schemas.microsoft.com/office/powerpoint/2010/main" val="16167935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018B36-7F4A-4D4C-AEFE-0573459CE48D}"/>
              </a:ext>
            </a:extLst>
          </p:cNvPr>
          <p:cNvSpPr>
            <a:spLocks noGrp="1"/>
          </p:cNvSpPr>
          <p:nvPr>
            <p:ph type="title"/>
          </p:nvPr>
        </p:nvSpPr>
        <p:spPr/>
        <p:txBody>
          <a:bodyPr/>
          <a:lstStyle/>
          <a:p>
            <a:r>
              <a:rPr lang="en-GB" dirty="0"/>
              <a:t>Task 4: choosing a pitch</a:t>
            </a:r>
          </a:p>
        </p:txBody>
      </p:sp>
      <p:sp>
        <p:nvSpPr>
          <p:cNvPr id="3" name="Content Placeholder 2">
            <a:extLst>
              <a:ext uri="{FF2B5EF4-FFF2-40B4-BE49-F238E27FC236}">
                <a16:creationId xmlns:a16="http://schemas.microsoft.com/office/drawing/2014/main" xmlns="" id="{07E33A6F-77EE-EC45-885E-EAC494E70986}"/>
              </a:ext>
            </a:extLst>
          </p:cNvPr>
          <p:cNvSpPr>
            <a:spLocks noGrp="1"/>
          </p:cNvSpPr>
          <p:nvPr>
            <p:ph idx="1"/>
          </p:nvPr>
        </p:nvSpPr>
        <p:spPr>
          <a:xfrm>
            <a:off x="838200" y="1825625"/>
            <a:ext cx="10056780" cy="4351338"/>
          </a:xfrm>
        </p:spPr>
        <p:txBody>
          <a:bodyPr>
            <a:normAutofit/>
          </a:bodyPr>
          <a:lstStyle/>
          <a:p>
            <a:pPr marL="0" indent="0">
              <a:lnSpc>
                <a:spcPct val="110000"/>
              </a:lnSpc>
              <a:buNone/>
            </a:pPr>
            <a:r>
              <a:rPr lang="en-GB" dirty="0"/>
              <a:t>To help decide whether to pitch her stall at the car park or close to the stage, Janette has asked the festival organisers to indicate how many customers she will get each hour at the two different locations. </a:t>
            </a:r>
          </a:p>
          <a:p>
            <a:pPr marL="0" indent="0">
              <a:lnSpc>
                <a:spcPct val="110000"/>
              </a:lnSpc>
              <a:buNone/>
            </a:pPr>
            <a:r>
              <a:rPr lang="en-GB" dirty="0"/>
              <a:t>They reply by saying that the number of customers she might get over a 12-hour period is determined by a sequence, depending on where she is located: near the stage or at the car park.</a:t>
            </a:r>
          </a:p>
        </p:txBody>
      </p:sp>
      <p:pic>
        <p:nvPicPr>
          <p:cNvPr id="6" name="Picture 5">
            <a:extLst>
              <a:ext uri="{FF2B5EF4-FFF2-40B4-BE49-F238E27FC236}">
                <a16:creationId xmlns:a16="http://schemas.microsoft.com/office/drawing/2014/main" xmlns="" id="{68320207-0D25-E74E-8FB0-68AEF13BB55A}"/>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2061653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lstStyle/>
          <a:p>
            <a:r>
              <a:rPr lang="en-GB" dirty="0"/>
              <a:t>Task 4: choosing a pitch</a:t>
            </a: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199" y="1825625"/>
            <a:ext cx="9496963" cy="4351338"/>
          </a:xfrm>
        </p:spPr>
        <p:txBody>
          <a:bodyPr>
            <a:normAutofit/>
          </a:bodyPr>
          <a:lstStyle/>
          <a:p>
            <a:pPr marL="0" indent="0">
              <a:lnSpc>
                <a:spcPct val="100000"/>
              </a:lnSpc>
              <a:buNone/>
            </a:pPr>
            <a:r>
              <a:rPr lang="en-GB" b="1" dirty="0"/>
              <a:t>CAR PARK</a:t>
            </a:r>
          </a:p>
          <a:p>
            <a:pPr marL="0" indent="0">
              <a:lnSpc>
                <a:spcPct val="100000"/>
              </a:lnSpc>
              <a:buNone/>
            </a:pPr>
            <a:r>
              <a:rPr lang="en-GB" dirty="0"/>
              <a:t>If Janette is located near to the car park, she has been told that customers will arrive, for each hour, according to the linear sequence:  3n+2, for n=1, 2, 3, 4 …</a:t>
            </a:r>
          </a:p>
          <a:p>
            <a:pPr marL="0" indent="0">
              <a:lnSpc>
                <a:spcPct val="100000"/>
              </a:lnSpc>
              <a:buNone/>
            </a:pPr>
            <a:endParaRPr lang="en-GB" dirty="0"/>
          </a:p>
          <a:p>
            <a:pPr marL="0" indent="0">
              <a:lnSpc>
                <a:spcPct val="100000"/>
              </a:lnSpc>
              <a:buNone/>
            </a:pPr>
            <a:r>
              <a:rPr lang="en-GB" b="1" dirty="0"/>
              <a:t>STAGE</a:t>
            </a:r>
          </a:p>
          <a:p>
            <a:pPr marL="0" indent="0">
              <a:lnSpc>
                <a:spcPct val="100000"/>
              </a:lnSpc>
              <a:buNone/>
            </a:pPr>
            <a:r>
              <a:rPr lang="en-GB" dirty="0"/>
              <a:t>If Janette is located near to the stage, she has been told that customers will arrive, for each hour, according to the quadratic sequence: 0, 3, 8, 15, 24 …</a:t>
            </a:r>
          </a:p>
          <a:p>
            <a:pPr marL="457200" indent="-457200">
              <a:lnSpc>
                <a:spcPct val="100000"/>
              </a:lnSpc>
              <a:buFont typeface="+mj-lt"/>
              <a:buAutoNum type="arabicPeriod" startAt="3"/>
            </a:pPr>
            <a:endParaRPr lang="en-GB" dirty="0"/>
          </a:p>
          <a:p>
            <a:pPr marL="457200" indent="-457200">
              <a:lnSpc>
                <a:spcPct val="100000"/>
              </a:lnSpc>
              <a:buFont typeface="+mj-lt"/>
              <a:buAutoNum type="arabicPeriod" startAt="3"/>
            </a:pPr>
            <a:endParaRPr lang="en-GB" dirty="0"/>
          </a:p>
          <a:p>
            <a:pPr marL="457200" indent="-457200">
              <a:lnSpc>
                <a:spcPct val="100000"/>
              </a:lnSpc>
              <a:buFont typeface="+mj-lt"/>
              <a:buAutoNum type="arabicPeriod" startAt="3"/>
            </a:pPr>
            <a:endParaRPr lang="en-GB" dirty="0"/>
          </a:p>
        </p:txBody>
      </p:sp>
      <p:pic>
        <p:nvPicPr>
          <p:cNvPr id="6" name="Picture 5">
            <a:extLst>
              <a:ext uri="{FF2B5EF4-FFF2-40B4-BE49-F238E27FC236}">
                <a16:creationId xmlns:a16="http://schemas.microsoft.com/office/drawing/2014/main" xmlns="" id="{D5625565-4951-D14E-A16D-F27E58877C37}"/>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35291824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lstStyle/>
          <a:p>
            <a:r>
              <a:rPr lang="en-GB" dirty="0"/>
              <a:t>Task 4: choosing a pitch</a:t>
            </a: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199" y="1825625"/>
            <a:ext cx="9496963" cy="4351338"/>
          </a:xfrm>
        </p:spPr>
        <p:txBody>
          <a:bodyPr>
            <a:normAutofit/>
          </a:bodyPr>
          <a:lstStyle/>
          <a:p>
            <a:pPr marL="0" indent="0">
              <a:lnSpc>
                <a:spcPct val="100000"/>
              </a:lnSpc>
              <a:buNone/>
            </a:pPr>
            <a:r>
              <a:rPr lang="en-GB" dirty="0"/>
              <a:t>From the information provided, answer the following:</a:t>
            </a:r>
          </a:p>
          <a:p>
            <a:pPr marL="0" indent="0">
              <a:lnSpc>
                <a:spcPct val="100000"/>
              </a:lnSpc>
              <a:buNone/>
            </a:pPr>
            <a:endParaRPr lang="en-GB" dirty="0"/>
          </a:p>
          <a:p>
            <a:pPr marL="457200" indent="-457200">
              <a:lnSpc>
                <a:spcPct val="100000"/>
              </a:lnSpc>
              <a:buFont typeface="+mj-lt"/>
              <a:buAutoNum type="arabicPeriod"/>
            </a:pPr>
            <a:r>
              <a:rPr lang="en-GB" dirty="0"/>
              <a:t>How many burgers does Janette sell during the fifth hour of opening at the car park location?</a:t>
            </a:r>
          </a:p>
          <a:p>
            <a:pPr marL="457200" indent="-457200">
              <a:lnSpc>
                <a:spcPct val="100000"/>
              </a:lnSpc>
              <a:buFont typeface="+mj-lt"/>
              <a:buAutoNum type="arabicPeriod"/>
            </a:pPr>
            <a:r>
              <a:rPr lang="en-GB" dirty="0"/>
              <a:t>Write down a formula for the n</a:t>
            </a:r>
            <a:r>
              <a:rPr lang="en-GB" baseline="30000" dirty="0"/>
              <a:t>th</a:t>
            </a:r>
            <a:r>
              <a:rPr lang="en-GB" dirty="0"/>
              <a:t> term of the sequence for the stage location.</a:t>
            </a:r>
          </a:p>
          <a:p>
            <a:pPr marL="457200" indent="-457200">
              <a:lnSpc>
                <a:spcPct val="100000"/>
              </a:lnSpc>
              <a:buFont typeface="+mj-lt"/>
              <a:buAutoNum type="arabicPeriod"/>
            </a:pPr>
            <a:r>
              <a:rPr lang="en-GB" dirty="0"/>
              <a:t>How many burgers are sold in the tenth hour at the stage location?</a:t>
            </a:r>
          </a:p>
        </p:txBody>
      </p:sp>
      <p:pic>
        <p:nvPicPr>
          <p:cNvPr id="6" name="Picture 5">
            <a:extLst>
              <a:ext uri="{FF2B5EF4-FFF2-40B4-BE49-F238E27FC236}">
                <a16:creationId xmlns:a16="http://schemas.microsoft.com/office/drawing/2014/main" xmlns="" id="{AD3AFF3E-007C-9544-A1DD-289B1E45D5CF}"/>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6882995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lstStyle/>
          <a:p>
            <a:r>
              <a:rPr lang="en-GB" dirty="0"/>
              <a:t>Task 4: choosing a pitch </a:t>
            </a:r>
            <a:endParaRPr lang="en-GB" sz="2400" i="0" cap="all" dirty="0">
              <a:solidFill>
                <a:srgbClr val="5E5E5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199" y="1825625"/>
            <a:ext cx="8666951" cy="4351338"/>
          </a:xfrm>
        </p:spPr>
        <p:txBody>
          <a:bodyPr>
            <a:normAutofit/>
          </a:bodyPr>
          <a:lstStyle/>
          <a:p>
            <a:pPr marL="0" indent="0">
              <a:lnSpc>
                <a:spcPct val="100000"/>
              </a:lnSpc>
              <a:buNone/>
            </a:pPr>
            <a:r>
              <a:rPr lang="en-GB" b="1" cap="all" dirty="0">
                <a:latin typeface="Arial" panose="020B0604020202020204" pitchFamily="34" charset="0"/>
                <a:cs typeface="Arial" panose="020B0604020202020204" pitchFamily="34" charset="0"/>
              </a:rPr>
              <a:t>Answer, question 1 </a:t>
            </a:r>
          </a:p>
          <a:p>
            <a:pPr marL="0" indent="0">
              <a:lnSpc>
                <a:spcPct val="100000"/>
              </a:lnSpc>
              <a:buNone/>
            </a:pPr>
            <a:endParaRPr lang="en-GB" dirty="0"/>
          </a:p>
          <a:p>
            <a:pPr marL="0" indent="0">
              <a:lnSpc>
                <a:spcPct val="100000"/>
              </a:lnSpc>
              <a:buNone/>
            </a:pPr>
            <a:r>
              <a:rPr lang="en-GB" dirty="0"/>
              <a:t>Using the linear sequence, Janette will sell 3n+2 burgers and, in the fifth hour when n=5, the number of burgers sold will be:</a:t>
            </a:r>
          </a:p>
          <a:p>
            <a:pPr marL="0" indent="0">
              <a:lnSpc>
                <a:spcPct val="100000"/>
              </a:lnSpc>
              <a:buNone/>
            </a:pPr>
            <a:endParaRPr lang="en-GB" dirty="0"/>
          </a:p>
          <a:p>
            <a:pPr marL="0" indent="0">
              <a:lnSpc>
                <a:spcPct val="100000"/>
              </a:lnSpc>
              <a:buNone/>
            </a:pPr>
            <a:r>
              <a:rPr lang="en-GB" b="1" dirty="0"/>
              <a:t>3 x 5 + 2 = 17 burgers</a:t>
            </a:r>
          </a:p>
        </p:txBody>
      </p:sp>
      <p:pic>
        <p:nvPicPr>
          <p:cNvPr id="6" name="Picture 5">
            <a:extLst>
              <a:ext uri="{FF2B5EF4-FFF2-40B4-BE49-F238E27FC236}">
                <a16:creationId xmlns:a16="http://schemas.microsoft.com/office/drawing/2014/main" xmlns="" id="{35C1A498-7693-684E-A5DF-A04F942926A2}"/>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9968575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lstStyle/>
          <a:p>
            <a:r>
              <a:rPr lang="en-GB" dirty="0"/>
              <a:t>Task 4: choosing a pitch </a:t>
            </a:r>
            <a:endParaRPr lang="en-GB" sz="2400" i="0" cap="all" dirty="0">
              <a:solidFill>
                <a:srgbClr val="5E5E5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199" y="1825625"/>
            <a:ext cx="8666951" cy="4351338"/>
          </a:xfrm>
        </p:spPr>
        <p:txBody>
          <a:bodyPr>
            <a:normAutofit/>
          </a:bodyPr>
          <a:lstStyle/>
          <a:p>
            <a:pPr marL="0" indent="0">
              <a:lnSpc>
                <a:spcPct val="100000"/>
              </a:lnSpc>
              <a:buNone/>
            </a:pPr>
            <a:r>
              <a:rPr lang="en-GB" b="1" cap="all" dirty="0">
                <a:latin typeface="Arial" panose="020B0604020202020204" pitchFamily="34" charset="0"/>
                <a:cs typeface="Arial" panose="020B0604020202020204" pitchFamily="34" charset="0"/>
              </a:rPr>
              <a:t>Answer, question 2 </a:t>
            </a:r>
          </a:p>
          <a:p>
            <a:pPr marL="0" indent="0">
              <a:lnSpc>
                <a:spcPct val="100000"/>
              </a:lnSpc>
              <a:buNone/>
            </a:pPr>
            <a:endParaRPr lang="en-GB" cap="all" dirty="0">
              <a:latin typeface="Arial" panose="020B0604020202020204" pitchFamily="34" charset="0"/>
              <a:cs typeface="Arial" panose="020B0604020202020204" pitchFamily="34" charset="0"/>
            </a:endParaRPr>
          </a:p>
          <a:p>
            <a:pPr marL="0" indent="0">
              <a:lnSpc>
                <a:spcPct val="100000"/>
              </a:lnSpc>
              <a:buNone/>
            </a:pPr>
            <a:r>
              <a:rPr lang="en-GB" dirty="0"/>
              <a:t>The stage location quadratic sequence for the first five terms is 0, 3, 8, 15, 24.</a:t>
            </a:r>
          </a:p>
          <a:p>
            <a:pPr marL="0" indent="0">
              <a:lnSpc>
                <a:spcPct val="100000"/>
              </a:lnSpc>
              <a:buNone/>
            </a:pPr>
            <a:endParaRPr lang="en-GB" dirty="0"/>
          </a:p>
          <a:p>
            <a:pPr marL="0" indent="0">
              <a:lnSpc>
                <a:spcPct val="100000"/>
              </a:lnSpc>
              <a:buNone/>
            </a:pPr>
            <a:r>
              <a:rPr lang="en-GB" dirty="0"/>
              <a:t>The formula for this sequence is calculated by finding the second difference from the sequence provided, as follows:</a:t>
            </a:r>
            <a:endParaRPr lang="en-GB" b="1" dirty="0"/>
          </a:p>
        </p:txBody>
      </p:sp>
      <p:pic>
        <p:nvPicPr>
          <p:cNvPr id="6" name="Picture 5">
            <a:extLst>
              <a:ext uri="{FF2B5EF4-FFF2-40B4-BE49-F238E27FC236}">
                <a16:creationId xmlns:a16="http://schemas.microsoft.com/office/drawing/2014/main" xmlns="" id="{D9128D7E-C540-5D40-813E-B5F1CFE40108}"/>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23915596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a:xfrm>
            <a:off x="838199" y="365125"/>
            <a:ext cx="10935789" cy="1325563"/>
          </a:xfrm>
        </p:spPr>
        <p:txBody>
          <a:bodyPr/>
          <a:lstStyle/>
          <a:p>
            <a:r>
              <a:rPr lang="en-GB" dirty="0"/>
              <a:t>Task 4: choosing a pitch </a:t>
            </a:r>
            <a:endParaRPr lang="en-GB" sz="2400" i="0" cap="all" dirty="0">
              <a:solidFill>
                <a:srgbClr val="5E5E5E"/>
              </a:solidFill>
              <a:latin typeface="Arial" panose="020B0604020202020204" pitchFamily="34" charset="0"/>
              <a:cs typeface="Arial" panose="020B0604020202020204" pitchFamily="34" charset="0"/>
            </a:endParaRPr>
          </a:p>
        </p:txBody>
      </p:sp>
      <p:sp>
        <p:nvSpPr>
          <p:cNvPr id="6" name="Left Brace 5">
            <a:extLst>
              <a:ext uri="{FF2B5EF4-FFF2-40B4-BE49-F238E27FC236}">
                <a16:creationId xmlns:a16="http://schemas.microsoft.com/office/drawing/2014/main" xmlns="" id="{E0E79818-C298-C749-B0DB-528A85C850DD}"/>
              </a:ext>
            </a:extLst>
          </p:cNvPr>
          <p:cNvSpPr/>
          <p:nvPr/>
        </p:nvSpPr>
        <p:spPr>
          <a:xfrm rot="16200000">
            <a:off x="4345096" y="2991696"/>
            <a:ext cx="528368" cy="1462889"/>
          </a:xfrm>
          <a:prstGeom prst="leftBrace">
            <a:avLst>
              <a:gd name="adj1" fmla="val 14316"/>
              <a:gd name="adj2" fmla="val 50854"/>
            </a:avLst>
          </a:prstGeom>
          <a:ln w="28575">
            <a:solidFill>
              <a:srgbClr val="75B8B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9" name="Rectangle 8">
            <a:extLst>
              <a:ext uri="{FF2B5EF4-FFF2-40B4-BE49-F238E27FC236}">
                <a16:creationId xmlns:a16="http://schemas.microsoft.com/office/drawing/2014/main" xmlns="" id="{C3CA0D5C-4E63-E04B-BC91-B8C5D9561199}"/>
              </a:ext>
            </a:extLst>
          </p:cNvPr>
          <p:cNvSpPr/>
          <p:nvPr/>
        </p:nvSpPr>
        <p:spPr>
          <a:xfrm>
            <a:off x="3661703" y="3016875"/>
            <a:ext cx="432263" cy="528368"/>
          </a:xfrm>
          <a:prstGeom prst="rect">
            <a:avLst/>
          </a:prstGeom>
        </p:spPr>
        <p:txBody>
          <a:bodyPr wrap="square">
            <a:spAutoFit/>
          </a:bodyPr>
          <a:lstStyle/>
          <a:p>
            <a:pPr algn="ctr"/>
            <a:r>
              <a:rPr lang="en-GB" sz="2000" dirty="0">
                <a:solidFill>
                  <a:srgbClr val="5E5E5E"/>
                </a:solidFill>
              </a:rPr>
              <a:t>0</a:t>
            </a:r>
          </a:p>
        </p:txBody>
      </p:sp>
      <p:sp>
        <p:nvSpPr>
          <p:cNvPr id="11" name="Rectangle 10">
            <a:extLst>
              <a:ext uri="{FF2B5EF4-FFF2-40B4-BE49-F238E27FC236}">
                <a16:creationId xmlns:a16="http://schemas.microsoft.com/office/drawing/2014/main" xmlns="" id="{9EB2DFF9-B083-9A4A-873C-0B5F4AAFD908}"/>
              </a:ext>
            </a:extLst>
          </p:cNvPr>
          <p:cNvSpPr/>
          <p:nvPr/>
        </p:nvSpPr>
        <p:spPr>
          <a:xfrm>
            <a:off x="5255660" y="3016875"/>
            <a:ext cx="432263" cy="528368"/>
          </a:xfrm>
          <a:prstGeom prst="rect">
            <a:avLst/>
          </a:prstGeom>
        </p:spPr>
        <p:txBody>
          <a:bodyPr wrap="square">
            <a:spAutoFit/>
          </a:bodyPr>
          <a:lstStyle/>
          <a:p>
            <a:pPr algn="ctr"/>
            <a:r>
              <a:rPr lang="en-GB" sz="2000" dirty="0">
                <a:solidFill>
                  <a:srgbClr val="5E5E5E"/>
                </a:solidFill>
              </a:rPr>
              <a:t>3</a:t>
            </a:r>
          </a:p>
        </p:txBody>
      </p:sp>
      <p:sp>
        <p:nvSpPr>
          <p:cNvPr id="12" name="Left Brace 11">
            <a:extLst>
              <a:ext uri="{FF2B5EF4-FFF2-40B4-BE49-F238E27FC236}">
                <a16:creationId xmlns:a16="http://schemas.microsoft.com/office/drawing/2014/main" xmlns="" id="{770F911E-0A7F-5644-8C50-84B895E65B30}"/>
              </a:ext>
            </a:extLst>
          </p:cNvPr>
          <p:cNvSpPr/>
          <p:nvPr/>
        </p:nvSpPr>
        <p:spPr>
          <a:xfrm rot="16200000">
            <a:off x="6070120" y="2991696"/>
            <a:ext cx="528368" cy="1462889"/>
          </a:xfrm>
          <a:prstGeom prst="leftBrace">
            <a:avLst>
              <a:gd name="adj1" fmla="val 14316"/>
              <a:gd name="adj2" fmla="val 50854"/>
            </a:avLst>
          </a:prstGeom>
          <a:ln w="28575">
            <a:solidFill>
              <a:srgbClr val="75B8B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3" name="Left Brace 12">
            <a:extLst>
              <a:ext uri="{FF2B5EF4-FFF2-40B4-BE49-F238E27FC236}">
                <a16:creationId xmlns:a16="http://schemas.microsoft.com/office/drawing/2014/main" xmlns="" id="{C2B079D1-D34C-7F4C-81A4-2A10C130BB7B}"/>
              </a:ext>
            </a:extLst>
          </p:cNvPr>
          <p:cNvSpPr/>
          <p:nvPr/>
        </p:nvSpPr>
        <p:spPr>
          <a:xfrm rot="16200000">
            <a:off x="7795145" y="2991696"/>
            <a:ext cx="528368" cy="1462889"/>
          </a:xfrm>
          <a:prstGeom prst="leftBrace">
            <a:avLst>
              <a:gd name="adj1" fmla="val 14316"/>
              <a:gd name="adj2" fmla="val 50854"/>
            </a:avLst>
          </a:prstGeom>
          <a:ln w="28575">
            <a:solidFill>
              <a:srgbClr val="75B8B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Left Brace 13">
            <a:extLst>
              <a:ext uri="{FF2B5EF4-FFF2-40B4-BE49-F238E27FC236}">
                <a16:creationId xmlns:a16="http://schemas.microsoft.com/office/drawing/2014/main" xmlns="" id="{3D447B7B-5284-9849-B906-C45E33BB75EF}"/>
              </a:ext>
            </a:extLst>
          </p:cNvPr>
          <p:cNvSpPr/>
          <p:nvPr/>
        </p:nvSpPr>
        <p:spPr>
          <a:xfrm rot="16200000">
            <a:off x="9520169" y="2991696"/>
            <a:ext cx="528368" cy="1462889"/>
          </a:xfrm>
          <a:prstGeom prst="leftBrace">
            <a:avLst>
              <a:gd name="adj1" fmla="val 14316"/>
              <a:gd name="adj2" fmla="val 50854"/>
            </a:avLst>
          </a:prstGeom>
          <a:ln w="28575">
            <a:solidFill>
              <a:srgbClr val="75B8B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6" name="Rectangle 15">
            <a:extLst>
              <a:ext uri="{FF2B5EF4-FFF2-40B4-BE49-F238E27FC236}">
                <a16:creationId xmlns:a16="http://schemas.microsoft.com/office/drawing/2014/main" xmlns="" id="{31813059-CF5C-2B48-AB31-24E6EB8CB515}"/>
              </a:ext>
            </a:extLst>
          </p:cNvPr>
          <p:cNvSpPr/>
          <p:nvPr/>
        </p:nvSpPr>
        <p:spPr>
          <a:xfrm>
            <a:off x="6992252" y="3016875"/>
            <a:ext cx="432263" cy="400110"/>
          </a:xfrm>
          <a:prstGeom prst="rect">
            <a:avLst/>
          </a:prstGeom>
        </p:spPr>
        <p:txBody>
          <a:bodyPr wrap="square">
            <a:spAutoFit/>
          </a:bodyPr>
          <a:lstStyle/>
          <a:p>
            <a:pPr algn="ctr"/>
            <a:r>
              <a:rPr lang="en-GB" sz="2000" dirty="0">
                <a:solidFill>
                  <a:srgbClr val="5E5E5E"/>
                </a:solidFill>
              </a:rPr>
              <a:t>8</a:t>
            </a:r>
          </a:p>
        </p:txBody>
      </p:sp>
      <p:sp>
        <p:nvSpPr>
          <p:cNvPr id="17" name="Rectangle 16">
            <a:extLst>
              <a:ext uri="{FF2B5EF4-FFF2-40B4-BE49-F238E27FC236}">
                <a16:creationId xmlns:a16="http://schemas.microsoft.com/office/drawing/2014/main" xmlns="" id="{551483C5-9746-314D-98E7-6C34394C15F0}"/>
              </a:ext>
            </a:extLst>
          </p:cNvPr>
          <p:cNvSpPr/>
          <p:nvPr/>
        </p:nvSpPr>
        <p:spPr>
          <a:xfrm>
            <a:off x="8609288" y="3016875"/>
            <a:ext cx="568839" cy="400110"/>
          </a:xfrm>
          <a:prstGeom prst="rect">
            <a:avLst/>
          </a:prstGeom>
        </p:spPr>
        <p:txBody>
          <a:bodyPr wrap="square">
            <a:spAutoFit/>
          </a:bodyPr>
          <a:lstStyle/>
          <a:p>
            <a:pPr algn="ctr"/>
            <a:r>
              <a:rPr lang="en-GB" sz="2000" dirty="0">
                <a:solidFill>
                  <a:srgbClr val="5E5E5E"/>
                </a:solidFill>
              </a:rPr>
              <a:t>15</a:t>
            </a:r>
          </a:p>
        </p:txBody>
      </p:sp>
      <p:sp>
        <p:nvSpPr>
          <p:cNvPr id="18" name="Rectangle 17">
            <a:extLst>
              <a:ext uri="{FF2B5EF4-FFF2-40B4-BE49-F238E27FC236}">
                <a16:creationId xmlns:a16="http://schemas.microsoft.com/office/drawing/2014/main" xmlns="" id="{4DE392D9-9461-A446-8F85-31A94B344833}"/>
              </a:ext>
            </a:extLst>
          </p:cNvPr>
          <p:cNvSpPr/>
          <p:nvPr/>
        </p:nvSpPr>
        <p:spPr>
          <a:xfrm>
            <a:off x="10192199" y="3016875"/>
            <a:ext cx="568839" cy="400110"/>
          </a:xfrm>
          <a:prstGeom prst="rect">
            <a:avLst/>
          </a:prstGeom>
        </p:spPr>
        <p:txBody>
          <a:bodyPr wrap="square">
            <a:spAutoFit/>
          </a:bodyPr>
          <a:lstStyle/>
          <a:p>
            <a:pPr algn="ctr"/>
            <a:r>
              <a:rPr lang="en-GB" sz="2000" dirty="0">
                <a:solidFill>
                  <a:srgbClr val="5E5E5E"/>
                </a:solidFill>
              </a:rPr>
              <a:t>24</a:t>
            </a:r>
          </a:p>
        </p:txBody>
      </p:sp>
      <p:sp>
        <p:nvSpPr>
          <p:cNvPr id="19" name="Left Brace 18">
            <a:extLst>
              <a:ext uri="{FF2B5EF4-FFF2-40B4-BE49-F238E27FC236}">
                <a16:creationId xmlns:a16="http://schemas.microsoft.com/office/drawing/2014/main" xmlns="" id="{E4E75F74-2E3F-764F-9B08-9A2EDEE5E1F4}"/>
              </a:ext>
            </a:extLst>
          </p:cNvPr>
          <p:cNvSpPr/>
          <p:nvPr/>
        </p:nvSpPr>
        <p:spPr>
          <a:xfrm rot="16200000">
            <a:off x="5198026" y="4082338"/>
            <a:ext cx="528368" cy="1462889"/>
          </a:xfrm>
          <a:prstGeom prst="leftBrace">
            <a:avLst>
              <a:gd name="adj1" fmla="val 14316"/>
              <a:gd name="adj2" fmla="val 50854"/>
            </a:avLst>
          </a:prstGeom>
          <a:ln w="28575">
            <a:solidFill>
              <a:srgbClr val="75B8B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0" name="Rectangle 19">
            <a:extLst>
              <a:ext uri="{FF2B5EF4-FFF2-40B4-BE49-F238E27FC236}">
                <a16:creationId xmlns:a16="http://schemas.microsoft.com/office/drawing/2014/main" xmlns="" id="{BB700E70-B012-5149-9D14-22943080FD1D}"/>
              </a:ext>
            </a:extLst>
          </p:cNvPr>
          <p:cNvSpPr/>
          <p:nvPr/>
        </p:nvSpPr>
        <p:spPr>
          <a:xfrm>
            <a:off x="4446344" y="4022993"/>
            <a:ext cx="568839" cy="400110"/>
          </a:xfrm>
          <a:prstGeom prst="rect">
            <a:avLst/>
          </a:prstGeom>
        </p:spPr>
        <p:txBody>
          <a:bodyPr wrap="square">
            <a:spAutoFit/>
          </a:bodyPr>
          <a:lstStyle/>
          <a:p>
            <a:pPr algn="ctr"/>
            <a:r>
              <a:rPr lang="en-GB" sz="2000" dirty="0">
                <a:solidFill>
                  <a:srgbClr val="5E5E5E"/>
                </a:solidFill>
              </a:rPr>
              <a:t>+3</a:t>
            </a:r>
          </a:p>
        </p:txBody>
      </p:sp>
      <p:sp>
        <p:nvSpPr>
          <p:cNvPr id="21" name="Rectangle 20">
            <a:extLst>
              <a:ext uri="{FF2B5EF4-FFF2-40B4-BE49-F238E27FC236}">
                <a16:creationId xmlns:a16="http://schemas.microsoft.com/office/drawing/2014/main" xmlns="" id="{0550AD1A-9939-8640-9B88-068F311546E3}"/>
              </a:ext>
            </a:extLst>
          </p:cNvPr>
          <p:cNvSpPr/>
          <p:nvPr/>
        </p:nvSpPr>
        <p:spPr>
          <a:xfrm>
            <a:off x="6011465" y="4088398"/>
            <a:ext cx="645678" cy="400110"/>
          </a:xfrm>
          <a:prstGeom prst="rect">
            <a:avLst/>
          </a:prstGeom>
        </p:spPr>
        <p:txBody>
          <a:bodyPr wrap="square">
            <a:spAutoFit/>
          </a:bodyPr>
          <a:lstStyle/>
          <a:p>
            <a:pPr algn="ctr"/>
            <a:r>
              <a:rPr lang="en-GB" sz="2000" dirty="0">
                <a:solidFill>
                  <a:srgbClr val="5E5E5E"/>
                </a:solidFill>
              </a:rPr>
              <a:t>+5</a:t>
            </a:r>
          </a:p>
        </p:txBody>
      </p:sp>
      <p:sp>
        <p:nvSpPr>
          <p:cNvPr id="22" name="Left Brace 21">
            <a:extLst>
              <a:ext uri="{FF2B5EF4-FFF2-40B4-BE49-F238E27FC236}">
                <a16:creationId xmlns:a16="http://schemas.microsoft.com/office/drawing/2014/main" xmlns="" id="{A71820C8-E149-2D4C-B602-E3891F694761}"/>
              </a:ext>
            </a:extLst>
          </p:cNvPr>
          <p:cNvSpPr/>
          <p:nvPr/>
        </p:nvSpPr>
        <p:spPr>
          <a:xfrm rot="16200000">
            <a:off x="6923050" y="4082338"/>
            <a:ext cx="528368" cy="1462889"/>
          </a:xfrm>
          <a:prstGeom prst="leftBrace">
            <a:avLst>
              <a:gd name="adj1" fmla="val 14316"/>
              <a:gd name="adj2" fmla="val 50854"/>
            </a:avLst>
          </a:prstGeom>
          <a:ln w="28575">
            <a:solidFill>
              <a:srgbClr val="75B8B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3" name="Left Brace 22">
            <a:extLst>
              <a:ext uri="{FF2B5EF4-FFF2-40B4-BE49-F238E27FC236}">
                <a16:creationId xmlns:a16="http://schemas.microsoft.com/office/drawing/2014/main" xmlns="" id="{5EFD8A2E-114B-084A-B4AD-64E38AF31441}"/>
              </a:ext>
            </a:extLst>
          </p:cNvPr>
          <p:cNvSpPr/>
          <p:nvPr/>
        </p:nvSpPr>
        <p:spPr>
          <a:xfrm rot="16200000">
            <a:off x="8648075" y="4082338"/>
            <a:ext cx="528368" cy="1462889"/>
          </a:xfrm>
          <a:prstGeom prst="leftBrace">
            <a:avLst>
              <a:gd name="adj1" fmla="val 14316"/>
              <a:gd name="adj2" fmla="val 50854"/>
            </a:avLst>
          </a:prstGeom>
          <a:ln w="28575">
            <a:solidFill>
              <a:srgbClr val="75B8B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5" name="Rectangle 24">
            <a:extLst>
              <a:ext uri="{FF2B5EF4-FFF2-40B4-BE49-F238E27FC236}">
                <a16:creationId xmlns:a16="http://schemas.microsoft.com/office/drawing/2014/main" xmlns="" id="{09114782-3359-EC42-A8F6-B31BB20CF0EA}"/>
              </a:ext>
            </a:extLst>
          </p:cNvPr>
          <p:cNvSpPr/>
          <p:nvPr/>
        </p:nvSpPr>
        <p:spPr>
          <a:xfrm>
            <a:off x="7757847" y="4088398"/>
            <a:ext cx="602964" cy="400110"/>
          </a:xfrm>
          <a:prstGeom prst="rect">
            <a:avLst/>
          </a:prstGeom>
        </p:spPr>
        <p:txBody>
          <a:bodyPr wrap="square">
            <a:spAutoFit/>
          </a:bodyPr>
          <a:lstStyle/>
          <a:p>
            <a:pPr algn="ctr"/>
            <a:r>
              <a:rPr lang="en-GB" sz="2000" dirty="0">
                <a:solidFill>
                  <a:srgbClr val="5E5E5E"/>
                </a:solidFill>
              </a:rPr>
              <a:t>+7</a:t>
            </a:r>
          </a:p>
        </p:txBody>
      </p:sp>
      <p:sp>
        <p:nvSpPr>
          <p:cNvPr id="26" name="Rectangle 25">
            <a:extLst>
              <a:ext uri="{FF2B5EF4-FFF2-40B4-BE49-F238E27FC236}">
                <a16:creationId xmlns:a16="http://schemas.microsoft.com/office/drawing/2014/main" xmlns="" id="{10B77248-47CC-8E44-A198-7FC293A267CC}"/>
              </a:ext>
            </a:extLst>
          </p:cNvPr>
          <p:cNvSpPr/>
          <p:nvPr/>
        </p:nvSpPr>
        <p:spPr>
          <a:xfrm>
            <a:off x="9462218" y="4088398"/>
            <a:ext cx="568839" cy="400110"/>
          </a:xfrm>
          <a:prstGeom prst="rect">
            <a:avLst/>
          </a:prstGeom>
        </p:spPr>
        <p:txBody>
          <a:bodyPr wrap="square">
            <a:spAutoFit/>
          </a:bodyPr>
          <a:lstStyle/>
          <a:p>
            <a:pPr algn="ctr"/>
            <a:r>
              <a:rPr lang="en-GB" sz="2000" dirty="0">
                <a:solidFill>
                  <a:srgbClr val="5E5E5E"/>
                </a:solidFill>
              </a:rPr>
              <a:t>+9</a:t>
            </a:r>
          </a:p>
        </p:txBody>
      </p:sp>
      <p:sp>
        <p:nvSpPr>
          <p:cNvPr id="30" name="Rectangle 29">
            <a:extLst>
              <a:ext uri="{FF2B5EF4-FFF2-40B4-BE49-F238E27FC236}">
                <a16:creationId xmlns:a16="http://schemas.microsoft.com/office/drawing/2014/main" xmlns="" id="{7934CBCD-BC41-344B-ACC6-E7764D24099F}"/>
              </a:ext>
            </a:extLst>
          </p:cNvPr>
          <p:cNvSpPr/>
          <p:nvPr/>
        </p:nvSpPr>
        <p:spPr>
          <a:xfrm>
            <a:off x="5190964" y="5091346"/>
            <a:ext cx="568839" cy="400110"/>
          </a:xfrm>
          <a:prstGeom prst="rect">
            <a:avLst/>
          </a:prstGeom>
        </p:spPr>
        <p:txBody>
          <a:bodyPr wrap="square">
            <a:spAutoFit/>
          </a:bodyPr>
          <a:lstStyle/>
          <a:p>
            <a:pPr algn="ctr"/>
            <a:r>
              <a:rPr lang="en-GB" sz="2000" dirty="0">
                <a:solidFill>
                  <a:srgbClr val="5E5E5E"/>
                </a:solidFill>
              </a:rPr>
              <a:t>+2</a:t>
            </a:r>
          </a:p>
        </p:txBody>
      </p:sp>
      <p:sp>
        <p:nvSpPr>
          <p:cNvPr id="31" name="Rectangle 30">
            <a:extLst>
              <a:ext uri="{FF2B5EF4-FFF2-40B4-BE49-F238E27FC236}">
                <a16:creationId xmlns:a16="http://schemas.microsoft.com/office/drawing/2014/main" xmlns="" id="{5F095940-2FC8-934B-B41A-29858E7D3D16}"/>
              </a:ext>
            </a:extLst>
          </p:cNvPr>
          <p:cNvSpPr/>
          <p:nvPr/>
        </p:nvSpPr>
        <p:spPr>
          <a:xfrm>
            <a:off x="6875875" y="5156751"/>
            <a:ext cx="645678" cy="400110"/>
          </a:xfrm>
          <a:prstGeom prst="rect">
            <a:avLst/>
          </a:prstGeom>
        </p:spPr>
        <p:txBody>
          <a:bodyPr wrap="square">
            <a:spAutoFit/>
          </a:bodyPr>
          <a:lstStyle/>
          <a:p>
            <a:pPr algn="ctr"/>
            <a:r>
              <a:rPr lang="en-GB" sz="2000" dirty="0">
                <a:solidFill>
                  <a:srgbClr val="5E5E5E"/>
                </a:solidFill>
              </a:rPr>
              <a:t>+2</a:t>
            </a:r>
          </a:p>
        </p:txBody>
      </p:sp>
      <p:sp>
        <p:nvSpPr>
          <p:cNvPr id="34" name="Rectangle 33">
            <a:extLst>
              <a:ext uri="{FF2B5EF4-FFF2-40B4-BE49-F238E27FC236}">
                <a16:creationId xmlns:a16="http://schemas.microsoft.com/office/drawing/2014/main" xmlns="" id="{22D226BB-2EB3-A745-9E60-12EAD261D2BE}"/>
              </a:ext>
            </a:extLst>
          </p:cNvPr>
          <p:cNvSpPr/>
          <p:nvPr/>
        </p:nvSpPr>
        <p:spPr>
          <a:xfrm>
            <a:off x="8629941" y="5156751"/>
            <a:ext cx="602964" cy="400110"/>
          </a:xfrm>
          <a:prstGeom prst="rect">
            <a:avLst/>
          </a:prstGeom>
        </p:spPr>
        <p:txBody>
          <a:bodyPr wrap="square">
            <a:spAutoFit/>
          </a:bodyPr>
          <a:lstStyle/>
          <a:p>
            <a:pPr algn="ctr"/>
            <a:r>
              <a:rPr lang="en-GB" sz="2000" dirty="0">
                <a:solidFill>
                  <a:srgbClr val="5E5E5E"/>
                </a:solidFill>
              </a:rPr>
              <a:t>+2</a:t>
            </a:r>
          </a:p>
        </p:txBody>
      </p:sp>
      <p:sp>
        <p:nvSpPr>
          <p:cNvPr id="36" name="Rectangle 35">
            <a:extLst>
              <a:ext uri="{FF2B5EF4-FFF2-40B4-BE49-F238E27FC236}">
                <a16:creationId xmlns:a16="http://schemas.microsoft.com/office/drawing/2014/main" xmlns="" id="{C18FDC28-8F9B-8B43-A4CF-05A888FC7638}"/>
              </a:ext>
            </a:extLst>
          </p:cNvPr>
          <p:cNvSpPr/>
          <p:nvPr/>
        </p:nvSpPr>
        <p:spPr>
          <a:xfrm>
            <a:off x="1225865" y="3016875"/>
            <a:ext cx="2435838" cy="461665"/>
          </a:xfrm>
          <a:prstGeom prst="rect">
            <a:avLst/>
          </a:prstGeom>
        </p:spPr>
        <p:txBody>
          <a:bodyPr wrap="square">
            <a:spAutoFit/>
          </a:bodyPr>
          <a:lstStyle/>
          <a:p>
            <a:r>
              <a:rPr lang="en-GB" sz="2400" b="1" dirty="0">
                <a:solidFill>
                  <a:srgbClr val="5E5E5E"/>
                </a:solidFill>
              </a:rPr>
              <a:t>Sequence</a:t>
            </a:r>
            <a:endParaRPr lang="en-GB" sz="2000" b="1" dirty="0">
              <a:solidFill>
                <a:srgbClr val="5E5E5E"/>
              </a:solidFill>
            </a:endParaRPr>
          </a:p>
        </p:txBody>
      </p:sp>
      <p:sp>
        <p:nvSpPr>
          <p:cNvPr id="37" name="Rectangle 36">
            <a:extLst>
              <a:ext uri="{FF2B5EF4-FFF2-40B4-BE49-F238E27FC236}">
                <a16:creationId xmlns:a16="http://schemas.microsoft.com/office/drawing/2014/main" xmlns="" id="{BE660D96-FC14-DA46-BD42-269A59A5A882}"/>
              </a:ext>
            </a:extLst>
          </p:cNvPr>
          <p:cNvSpPr/>
          <p:nvPr/>
        </p:nvSpPr>
        <p:spPr>
          <a:xfrm>
            <a:off x="1225865" y="3975641"/>
            <a:ext cx="2435838" cy="461665"/>
          </a:xfrm>
          <a:prstGeom prst="rect">
            <a:avLst/>
          </a:prstGeom>
        </p:spPr>
        <p:txBody>
          <a:bodyPr wrap="square">
            <a:spAutoFit/>
          </a:bodyPr>
          <a:lstStyle/>
          <a:p>
            <a:r>
              <a:rPr lang="en-GB" sz="2400" b="1" dirty="0">
                <a:solidFill>
                  <a:srgbClr val="5E5E5E"/>
                </a:solidFill>
              </a:rPr>
              <a:t>First difference</a:t>
            </a:r>
            <a:endParaRPr lang="en-GB" sz="2000" b="1" dirty="0">
              <a:solidFill>
                <a:srgbClr val="5E5E5E"/>
              </a:solidFill>
            </a:endParaRPr>
          </a:p>
        </p:txBody>
      </p:sp>
      <p:sp>
        <p:nvSpPr>
          <p:cNvPr id="38" name="Rectangle 37">
            <a:extLst>
              <a:ext uri="{FF2B5EF4-FFF2-40B4-BE49-F238E27FC236}">
                <a16:creationId xmlns:a16="http://schemas.microsoft.com/office/drawing/2014/main" xmlns="" id="{69916C68-D817-614C-A245-522CD95C775F}"/>
              </a:ext>
            </a:extLst>
          </p:cNvPr>
          <p:cNvSpPr/>
          <p:nvPr/>
        </p:nvSpPr>
        <p:spPr>
          <a:xfrm>
            <a:off x="1225864" y="5037776"/>
            <a:ext cx="3242765" cy="461665"/>
          </a:xfrm>
          <a:prstGeom prst="rect">
            <a:avLst/>
          </a:prstGeom>
        </p:spPr>
        <p:txBody>
          <a:bodyPr wrap="square">
            <a:spAutoFit/>
          </a:bodyPr>
          <a:lstStyle/>
          <a:p>
            <a:r>
              <a:rPr lang="en-GB" sz="2400" b="1" dirty="0">
                <a:solidFill>
                  <a:srgbClr val="5E5E5E"/>
                </a:solidFill>
              </a:rPr>
              <a:t>Second difference</a:t>
            </a:r>
            <a:endParaRPr lang="en-GB" sz="2000" b="1" dirty="0">
              <a:solidFill>
                <a:srgbClr val="5E5E5E"/>
              </a:solidFill>
            </a:endParaRPr>
          </a:p>
        </p:txBody>
      </p:sp>
      <p:pic>
        <p:nvPicPr>
          <p:cNvPr id="27" name="Picture 26">
            <a:extLst>
              <a:ext uri="{FF2B5EF4-FFF2-40B4-BE49-F238E27FC236}">
                <a16:creationId xmlns:a16="http://schemas.microsoft.com/office/drawing/2014/main" xmlns="" id="{0EACC200-C3FD-A849-8836-C37A0B6A6997}"/>
              </a:ext>
            </a:extLst>
          </p:cNvPr>
          <p:cNvPicPr>
            <a:picLocks noChangeAspect="1"/>
          </p:cNvPicPr>
          <p:nvPr/>
        </p:nvPicPr>
        <p:blipFill>
          <a:blip r:embed="rId3"/>
          <a:stretch>
            <a:fillRect/>
          </a:stretch>
        </p:blipFill>
        <p:spPr>
          <a:xfrm>
            <a:off x="10123715" y="-138947"/>
            <a:ext cx="2024743" cy="2024743"/>
          </a:xfrm>
          <a:prstGeom prst="rect">
            <a:avLst/>
          </a:prstGeom>
        </p:spPr>
      </p:pic>
      <p:sp>
        <p:nvSpPr>
          <p:cNvPr id="3" name="Rectangle 2">
            <a:extLst>
              <a:ext uri="{FF2B5EF4-FFF2-40B4-BE49-F238E27FC236}">
                <a16:creationId xmlns:a16="http://schemas.microsoft.com/office/drawing/2014/main" xmlns="" id="{BFCDAB45-B577-E84D-ACC6-63591C0FC048}"/>
              </a:ext>
            </a:extLst>
          </p:cNvPr>
          <p:cNvSpPr/>
          <p:nvPr/>
        </p:nvSpPr>
        <p:spPr>
          <a:xfrm>
            <a:off x="838199" y="1870297"/>
            <a:ext cx="3586238" cy="461665"/>
          </a:xfrm>
          <a:prstGeom prst="rect">
            <a:avLst/>
          </a:prstGeom>
        </p:spPr>
        <p:txBody>
          <a:bodyPr wrap="none">
            <a:spAutoFit/>
          </a:bodyPr>
          <a:lstStyle/>
          <a:p>
            <a:r>
              <a:rPr lang="en-GB" sz="2400" b="1" cap="all" dirty="0">
                <a:solidFill>
                  <a:srgbClr val="5E5E5E"/>
                </a:solidFill>
                <a:latin typeface="Arial" panose="020B0604020202020204" pitchFamily="34" charset="0"/>
                <a:cs typeface="Arial" panose="020B0604020202020204" pitchFamily="34" charset="0"/>
              </a:rPr>
              <a:t>Answer, question 1</a:t>
            </a:r>
            <a:endParaRPr lang="en-GB" sz="2400" b="1" dirty="0"/>
          </a:p>
        </p:txBody>
      </p:sp>
    </p:spTree>
    <p:extLst>
      <p:ext uri="{BB962C8B-B14F-4D97-AF65-F5344CB8AC3E}">
        <p14:creationId xmlns:p14="http://schemas.microsoft.com/office/powerpoint/2010/main" val="17938683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lstStyle/>
          <a:p>
            <a:r>
              <a:rPr lang="en-GB" dirty="0"/>
              <a:t>Task 4: choosing a pitch </a:t>
            </a:r>
            <a:endParaRPr lang="en-GB" sz="2400" i="0" cap="all" dirty="0">
              <a:solidFill>
                <a:srgbClr val="5E5E5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200" y="1825625"/>
            <a:ext cx="8036860" cy="4351338"/>
          </a:xfrm>
        </p:spPr>
        <p:txBody>
          <a:bodyPr>
            <a:normAutofit/>
          </a:bodyPr>
          <a:lstStyle/>
          <a:p>
            <a:pPr marL="0" indent="0">
              <a:lnSpc>
                <a:spcPct val="100000"/>
              </a:lnSpc>
              <a:buNone/>
            </a:pPr>
            <a:r>
              <a:rPr lang="en-GB" sz="2000" b="1" cap="all" dirty="0">
                <a:latin typeface="Arial" panose="020B0604020202020204" pitchFamily="34" charset="0"/>
                <a:cs typeface="Arial" panose="020B0604020202020204" pitchFamily="34" charset="0"/>
              </a:rPr>
              <a:t>Answer, question 2</a:t>
            </a:r>
          </a:p>
          <a:p>
            <a:pPr marL="0" indent="0">
              <a:lnSpc>
                <a:spcPct val="100000"/>
              </a:lnSpc>
              <a:buNone/>
            </a:pPr>
            <a:r>
              <a:rPr lang="en-GB" sz="2000" dirty="0"/>
              <a:t>The second difference is constant and hence this confirms that the sequence is quadratic. Because the difference is ‘2’, the sequence is related to the sequence of square numbers 1</a:t>
            </a:r>
            <a:r>
              <a:rPr lang="en-GB" sz="2000" baseline="30000" dirty="0"/>
              <a:t>2</a:t>
            </a:r>
            <a:r>
              <a:rPr lang="en-GB" sz="2000" dirty="0"/>
              <a:t>, 2</a:t>
            </a:r>
            <a:r>
              <a:rPr lang="en-GB" sz="2000" baseline="30000" dirty="0"/>
              <a:t>2</a:t>
            </a:r>
            <a:r>
              <a:rPr lang="en-GB" sz="2000" dirty="0"/>
              <a:t>, 3</a:t>
            </a:r>
            <a:r>
              <a:rPr lang="en-GB" sz="2000" baseline="30000" dirty="0"/>
              <a:t>2</a:t>
            </a:r>
            <a:r>
              <a:rPr lang="en-GB" sz="2000" dirty="0"/>
              <a:t> … or 1, 4, 9, and so on. </a:t>
            </a:r>
          </a:p>
          <a:p>
            <a:pPr marL="0" indent="0">
              <a:lnSpc>
                <a:spcPct val="100000"/>
              </a:lnSpc>
              <a:buNone/>
            </a:pPr>
            <a:r>
              <a:rPr lang="en-GB" sz="2000" dirty="0"/>
              <a:t>The terms in our sequence are: 0, 3, 8, 15 and 24. These are each one less than the sequence of square numbers. Therefore, the n</a:t>
            </a:r>
            <a:r>
              <a:rPr lang="en-GB" sz="2000" baseline="30000" dirty="0"/>
              <a:t>th</a:t>
            </a:r>
            <a:r>
              <a:rPr lang="en-GB" sz="2000" dirty="0"/>
              <a:t> term in the formula is given by: n</a:t>
            </a:r>
            <a:r>
              <a:rPr lang="en-GB" sz="2000" baseline="30000" dirty="0"/>
              <a:t>2</a:t>
            </a:r>
            <a:r>
              <a:rPr lang="en-GB" sz="2000" dirty="0"/>
              <a:t> - 1.</a:t>
            </a:r>
          </a:p>
          <a:p>
            <a:pPr marL="0" indent="0">
              <a:lnSpc>
                <a:spcPct val="100000"/>
              </a:lnSpc>
              <a:buNone/>
            </a:pPr>
            <a:r>
              <a:rPr lang="en-GB" sz="2000" dirty="0"/>
              <a:t>‘1’ is subtracted from n</a:t>
            </a:r>
            <a:r>
              <a:rPr lang="en-GB" sz="2000" baseline="30000" dirty="0"/>
              <a:t>2</a:t>
            </a:r>
            <a:r>
              <a:rPr lang="en-GB" sz="2000" dirty="0"/>
              <a:t> to produce the original sequence. We can test this. For example, for n=3 we have: 3</a:t>
            </a:r>
            <a:r>
              <a:rPr lang="en-GB" sz="2000" baseline="30000" dirty="0"/>
              <a:t>2</a:t>
            </a:r>
            <a:r>
              <a:rPr lang="en-GB" sz="2000" dirty="0"/>
              <a:t> - 1 = 8.</a:t>
            </a:r>
            <a:endParaRPr lang="en-GB" sz="2000" b="1" dirty="0"/>
          </a:p>
        </p:txBody>
      </p:sp>
      <p:pic>
        <p:nvPicPr>
          <p:cNvPr id="6" name="Picture 5">
            <a:extLst>
              <a:ext uri="{FF2B5EF4-FFF2-40B4-BE49-F238E27FC236}">
                <a16:creationId xmlns:a16="http://schemas.microsoft.com/office/drawing/2014/main" xmlns="" id="{DA443B98-F04B-784C-AC35-64633F47F3BE}"/>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33836710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lstStyle/>
          <a:p>
            <a:r>
              <a:rPr lang="en-GB" dirty="0"/>
              <a:t>Task 4: choosing a pitch </a:t>
            </a:r>
            <a:endParaRPr lang="en-GB" sz="2400" i="0" cap="all" dirty="0">
              <a:solidFill>
                <a:srgbClr val="5E5E5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200" y="1825625"/>
            <a:ext cx="8036860" cy="4351338"/>
          </a:xfrm>
        </p:spPr>
        <p:txBody>
          <a:bodyPr>
            <a:normAutofit/>
          </a:bodyPr>
          <a:lstStyle/>
          <a:p>
            <a:pPr marL="0" indent="0">
              <a:lnSpc>
                <a:spcPct val="100000"/>
              </a:lnSpc>
              <a:buNone/>
            </a:pPr>
            <a:r>
              <a:rPr lang="en-GB" b="1" cap="all" dirty="0">
                <a:latin typeface="Arial" panose="020B0604020202020204" pitchFamily="34" charset="0"/>
                <a:cs typeface="Arial" panose="020B0604020202020204" pitchFamily="34" charset="0"/>
              </a:rPr>
              <a:t>Answer, question 3 </a:t>
            </a:r>
          </a:p>
          <a:p>
            <a:pPr marL="0" indent="0">
              <a:lnSpc>
                <a:spcPct val="100000"/>
              </a:lnSpc>
              <a:buNone/>
            </a:pPr>
            <a:r>
              <a:rPr lang="en-GB" dirty="0"/>
              <a:t>Using the quadratic formula just derived, the number of burgers sold for the tenth hour is:</a:t>
            </a:r>
          </a:p>
          <a:p>
            <a:pPr marL="0" indent="0">
              <a:lnSpc>
                <a:spcPct val="100000"/>
              </a:lnSpc>
              <a:buNone/>
            </a:pPr>
            <a:endParaRPr lang="en-GB" dirty="0"/>
          </a:p>
          <a:p>
            <a:pPr marL="0" indent="0">
              <a:lnSpc>
                <a:spcPct val="100000"/>
              </a:lnSpc>
              <a:buNone/>
            </a:pPr>
            <a:r>
              <a:rPr lang="en-GB" dirty="0"/>
              <a:t>10</a:t>
            </a:r>
            <a:r>
              <a:rPr lang="en-GB" baseline="30000" dirty="0"/>
              <a:t>2</a:t>
            </a:r>
            <a:r>
              <a:rPr lang="en-GB" dirty="0"/>
              <a:t> - 1 = 99</a:t>
            </a:r>
          </a:p>
        </p:txBody>
      </p:sp>
      <p:pic>
        <p:nvPicPr>
          <p:cNvPr id="6" name="Picture 5">
            <a:extLst>
              <a:ext uri="{FF2B5EF4-FFF2-40B4-BE49-F238E27FC236}">
                <a16:creationId xmlns:a16="http://schemas.microsoft.com/office/drawing/2014/main" xmlns="" id="{ACFD148D-0DD8-FD45-91ED-F18EDF5C9E96}"/>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10574761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lstStyle/>
          <a:p>
            <a:r>
              <a:rPr lang="en-GB" dirty="0"/>
              <a:t>Task 5: Fibonacci sequence</a:t>
            </a: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200" y="1825625"/>
            <a:ext cx="8820630" cy="4351338"/>
          </a:xfrm>
        </p:spPr>
        <p:txBody>
          <a:bodyPr>
            <a:normAutofit/>
          </a:bodyPr>
          <a:lstStyle/>
          <a:p>
            <a:pPr marL="0" indent="0">
              <a:lnSpc>
                <a:spcPct val="100000"/>
              </a:lnSpc>
              <a:buNone/>
            </a:pPr>
            <a:r>
              <a:rPr lang="en-GB" dirty="0"/>
              <a:t>Janette has been told by another trader that the sequence of customers arriving at the stage location is a </a:t>
            </a:r>
            <a:r>
              <a:rPr lang="en-GB" b="1" dirty="0"/>
              <a:t>Fibonacci sequence </a:t>
            </a:r>
            <a:r>
              <a:rPr lang="en-GB" dirty="0"/>
              <a:t>beginning with 1, 3.  </a:t>
            </a:r>
          </a:p>
          <a:p>
            <a:pPr marL="457200" indent="-457200">
              <a:lnSpc>
                <a:spcPct val="100000"/>
              </a:lnSpc>
              <a:buFont typeface="+mj-lt"/>
              <a:buAutoNum type="arabicPeriod"/>
            </a:pPr>
            <a:endParaRPr lang="en-GB" dirty="0"/>
          </a:p>
          <a:p>
            <a:pPr marL="457200" indent="-457200">
              <a:lnSpc>
                <a:spcPct val="100000"/>
              </a:lnSpc>
              <a:buFont typeface="+mj-lt"/>
              <a:buAutoNum type="arabicPeriod"/>
            </a:pPr>
            <a:r>
              <a:rPr lang="en-GB" dirty="0"/>
              <a:t>How many customers will Janette have during the seventh hour?</a:t>
            </a:r>
          </a:p>
          <a:p>
            <a:pPr marL="457200" indent="-457200">
              <a:lnSpc>
                <a:spcPct val="100000"/>
              </a:lnSpc>
              <a:buFont typeface="+mj-lt"/>
              <a:buAutoNum type="arabicPeriod"/>
            </a:pPr>
            <a:r>
              <a:rPr lang="en-GB" dirty="0"/>
              <a:t>Why might customers arrive at Janette’s stall in a growth pattern as indicated by a Fibonacci sequence? </a:t>
            </a:r>
          </a:p>
          <a:p>
            <a:pPr marL="0" indent="0">
              <a:lnSpc>
                <a:spcPct val="100000"/>
              </a:lnSpc>
              <a:buNone/>
            </a:pPr>
            <a:endParaRPr lang="en-GB" dirty="0"/>
          </a:p>
          <a:p>
            <a:pPr marL="0" indent="0">
              <a:lnSpc>
                <a:spcPct val="100000"/>
              </a:lnSpc>
              <a:buNone/>
            </a:pPr>
            <a:endParaRPr lang="en-GB" dirty="0"/>
          </a:p>
          <a:p>
            <a:pPr marL="0" indent="0">
              <a:lnSpc>
                <a:spcPct val="100000"/>
              </a:lnSpc>
              <a:buNone/>
            </a:pPr>
            <a:endParaRPr lang="en-GB" dirty="0"/>
          </a:p>
        </p:txBody>
      </p:sp>
      <p:pic>
        <p:nvPicPr>
          <p:cNvPr id="6" name="Picture 5">
            <a:extLst>
              <a:ext uri="{FF2B5EF4-FFF2-40B4-BE49-F238E27FC236}">
                <a16:creationId xmlns:a16="http://schemas.microsoft.com/office/drawing/2014/main" xmlns="" id="{F3414BAA-CC70-3D41-B862-05EEAF403572}"/>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4028253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59261D9-C0B5-884C-8EED-29D8A230AF9C}"/>
              </a:ext>
            </a:extLst>
          </p:cNvPr>
          <p:cNvSpPr>
            <a:spLocks noGrp="1"/>
          </p:cNvSpPr>
          <p:nvPr>
            <p:ph type="title"/>
          </p:nvPr>
        </p:nvSpPr>
        <p:spPr/>
        <p:txBody>
          <a:bodyPr>
            <a:normAutofit/>
          </a:bodyPr>
          <a:lstStyle/>
          <a:p>
            <a:r>
              <a:rPr lang="en-GB" dirty="0"/>
              <a:t>Homework A</a:t>
            </a:r>
            <a:br>
              <a:rPr lang="en-GB" dirty="0"/>
            </a:br>
            <a:r>
              <a:rPr lang="en-GB" dirty="0"/>
              <a:t>You were asked to do the following:</a:t>
            </a:r>
          </a:p>
        </p:txBody>
      </p:sp>
      <p:sp>
        <p:nvSpPr>
          <p:cNvPr id="3" name="Content Placeholder 2">
            <a:extLst>
              <a:ext uri="{FF2B5EF4-FFF2-40B4-BE49-F238E27FC236}">
                <a16:creationId xmlns:a16="http://schemas.microsoft.com/office/drawing/2014/main" xmlns="" id="{B7E7EB8F-CA98-254A-96FA-88B4C893F113}"/>
              </a:ext>
            </a:extLst>
          </p:cNvPr>
          <p:cNvSpPr>
            <a:spLocks noGrp="1"/>
          </p:cNvSpPr>
          <p:nvPr>
            <p:ph idx="1"/>
          </p:nvPr>
        </p:nvSpPr>
        <p:spPr>
          <a:xfrm>
            <a:off x="838199" y="1825625"/>
            <a:ext cx="9815287" cy="4351338"/>
          </a:xfrm>
        </p:spPr>
        <p:txBody>
          <a:bodyPr/>
          <a:lstStyle/>
          <a:p>
            <a:pPr marL="0" indent="0">
              <a:lnSpc>
                <a:spcPct val="100000"/>
              </a:lnSpc>
              <a:buNone/>
            </a:pPr>
            <a:r>
              <a:rPr lang="en-GB" dirty="0"/>
              <a:t>Think about running a burger stall and identify the things you need to consider when planning to begin the business. Identify five key factors to consider (they should be the most important).</a:t>
            </a:r>
          </a:p>
          <a:p>
            <a:pPr marL="0" indent="0">
              <a:lnSpc>
                <a:spcPct val="100000"/>
              </a:lnSpc>
              <a:buNone/>
            </a:pPr>
            <a:endParaRPr lang="en-GB" dirty="0"/>
          </a:p>
          <a:p>
            <a:pPr marL="0" indent="0">
              <a:lnSpc>
                <a:spcPct val="100000"/>
              </a:lnSpc>
              <a:buNone/>
            </a:pPr>
            <a:r>
              <a:rPr lang="en-GB" dirty="0"/>
              <a:t>Have a look at the following website for some guidance:</a:t>
            </a:r>
          </a:p>
          <a:p>
            <a:pPr marL="0" indent="0">
              <a:lnSpc>
                <a:spcPct val="100000"/>
              </a:lnSpc>
              <a:buNone/>
            </a:pPr>
            <a:endParaRPr lang="en-GB" dirty="0"/>
          </a:p>
          <a:p>
            <a:pPr marL="0" indent="0">
              <a:lnSpc>
                <a:spcPct val="100000"/>
              </a:lnSpc>
              <a:buNone/>
            </a:pPr>
            <a:r>
              <a:rPr lang="en-GB" dirty="0">
                <a:hlinkClick r:id="rId3"/>
              </a:rPr>
              <a:t>https://</a:t>
            </a:r>
            <a:r>
              <a:rPr lang="en-GB" dirty="0" err="1">
                <a:hlinkClick r:id="rId3"/>
              </a:rPr>
              <a:t>www.bbc.com</a:t>
            </a:r>
            <a:r>
              <a:rPr lang="en-GB" dirty="0">
                <a:hlinkClick r:id="rId3"/>
              </a:rPr>
              <a:t>/education/guides/zc3gkqt/revision</a:t>
            </a:r>
            <a:endParaRPr lang="en-GB" dirty="0"/>
          </a:p>
          <a:p>
            <a:pPr marL="0" indent="0">
              <a:lnSpc>
                <a:spcPct val="100000"/>
              </a:lnSpc>
              <a:buNone/>
            </a:pPr>
            <a:endParaRPr lang="en-GB" dirty="0"/>
          </a:p>
          <a:p>
            <a:pPr marL="0" indent="0">
              <a:lnSpc>
                <a:spcPct val="100000"/>
              </a:lnSpc>
              <a:buNone/>
            </a:pPr>
            <a:endParaRPr lang="en-GB" dirty="0"/>
          </a:p>
          <a:p>
            <a:pPr marL="0" indent="0">
              <a:lnSpc>
                <a:spcPct val="100000"/>
              </a:lnSpc>
              <a:buNone/>
            </a:pPr>
            <a:endParaRPr lang="en-GB" dirty="0"/>
          </a:p>
          <a:p>
            <a:pPr marL="0" indent="0">
              <a:lnSpc>
                <a:spcPct val="100000"/>
              </a:lnSpc>
              <a:buNone/>
            </a:pPr>
            <a:endParaRPr lang="en-GB" dirty="0"/>
          </a:p>
          <a:p>
            <a:pPr marL="0" indent="0">
              <a:lnSpc>
                <a:spcPct val="100000"/>
              </a:lnSpc>
              <a:buNone/>
            </a:pPr>
            <a:endParaRPr lang="en-GB" dirty="0"/>
          </a:p>
        </p:txBody>
      </p:sp>
      <p:pic>
        <p:nvPicPr>
          <p:cNvPr id="6" name="Picture 5">
            <a:extLst>
              <a:ext uri="{FF2B5EF4-FFF2-40B4-BE49-F238E27FC236}">
                <a16:creationId xmlns:a16="http://schemas.microsoft.com/office/drawing/2014/main" xmlns="" id="{3FD942AB-E853-2341-AFCB-3C7F355DC6E5}"/>
              </a:ext>
            </a:extLst>
          </p:cNvPr>
          <p:cNvPicPr>
            <a:picLocks noChangeAspect="1"/>
          </p:cNvPicPr>
          <p:nvPr/>
        </p:nvPicPr>
        <p:blipFill>
          <a:blip r:embed="rId4"/>
          <a:stretch>
            <a:fillRect/>
          </a:stretch>
        </p:blipFill>
        <p:spPr>
          <a:xfrm>
            <a:off x="10661403" y="188393"/>
            <a:ext cx="1388160" cy="1388160"/>
          </a:xfrm>
          <a:prstGeom prst="rect">
            <a:avLst/>
          </a:prstGeom>
        </p:spPr>
      </p:pic>
    </p:spTree>
    <p:extLst>
      <p:ext uri="{BB962C8B-B14F-4D97-AF65-F5344CB8AC3E}">
        <p14:creationId xmlns:p14="http://schemas.microsoft.com/office/powerpoint/2010/main" val="289861833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lstStyle/>
          <a:p>
            <a:r>
              <a:rPr lang="en-GB" dirty="0"/>
              <a:t>Task 5: Fibonacci sequence</a:t>
            </a:r>
            <a:endParaRPr lang="en-GB" sz="2400" i="0" cap="all" dirty="0">
              <a:solidFill>
                <a:srgbClr val="5E5E5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199" y="1825625"/>
            <a:ext cx="10360937" cy="4351338"/>
          </a:xfrm>
        </p:spPr>
        <p:txBody>
          <a:bodyPr>
            <a:normAutofit/>
          </a:bodyPr>
          <a:lstStyle/>
          <a:p>
            <a:pPr marL="0" indent="0">
              <a:lnSpc>
                <a:spcPct val="100000"/>
              </a:lnSpc>
              <a:buNone/>
            </a:pPr>
            <a:r>
              <a:rPr lang="en-GB" b="1" cap="all" dirty="0">
                <a:latin typeface="Arial" panose="020B0604020202020204" pitchFamily="34" charset="0"/>
                <a:cs typeface="Arial" panose="020B0604020202020204" pitchFamily="34" charset="0"/>
              </a:rPr>
              <a:t>Answer, question 1 </a:t>
            </a:r>
          </a:p>
          <a:p>
            <a:pPr marL="0" indent="0">
              <a:lnSpc>
                <a:spcPct val="100000"/>
              </a:lnSpc>
              <a:buNone/>
            </a:pPr>
            <a:r>
              <a:rPr lang="en-GB" dirty="0"/>
              <a:t>In a Fibonacci sequence, the next number in the sequence is the </a:t>
            </a:r>
            <a:br>
              <a:rPr lang="en-GB" dirty="0"/>
            </a:br>
            <a:r>
              <a:rPr lang="en-GB" dirty="0"/>
              <a:t>sum of the previous two numbers. </a:t>
            </a:r>
          </a:p>
          <a:p>
            <a:pPr marL="0" indent="0">
              <a:lnSpc>
                <a:spcPct val="100000"/>
              </a:lnSpc>
              <a:buNone/>
            </a:pPr>
            <a:r>
              <a:rPr lang="en-GB" dirty="0"/>
              <a:t>The first seven digits in a Fibonacci sequence beginning 1, 3 are </a:t>
            </a:r>
            <a:br>
              <a:rPr lang="en-GB" dirty="0"/>
            </a:br>
            <a:r>
              <a:rPr lang="en-GB" dirty="0"/>
              <a:t>as follows:</a:t>
            </a:r>
          </a:p>
          <a:p>
            <a:pPr marL="0" indent="0">
              <a:lnSpc>
                <a:spcPct val="100000"/>
              </a:lnSpc>
              <a:buNone/>
            </a:pPr>
            <a:endParaRPr lang="en-GB" dirty="0"/>
          </a:p>
          <a:p>
            <a:pPr marL="0" indent="0">
              <a:lnSpc>
                <a:spcPct val="100000"/>
              </a:lnSpc>
              <a:buNone/>
            </a:pPr>
            <a:r>
              <a:rPr lang="en-GB" dirty="0"/>
              <a:t>1, 3, 4, 7, 11, 18, 29</a:t>
            </a:r>
          </a:p>
          <a:p>
            <a:pPr marL="0" indent="0">
              <a:lnSpc>
                <a:spcPct val="100000"/>
              </a:lnSpc>
              <a:buNone/>
            </a:pPr>
            <a:endParaRPr lang="en-GB" dirty="0"/>
          </a:p>
          <a:p>
            <a:pPr marL="0" indent="0">
              <a:lnSpc>
                <a:spcPct val="100000"/>
              </a:lnSpc>
              <a:buNone/>
            </a:pPr>
            <a:r>
              <a:rPr lang="en-GB" dirty="0"/>
              <a:t>The answer is that Janette will have 29 customers during the seventh hour.</a:t>
            </a:r>
          </a:p>
        </p:txBody>
      </p:sp>
      <p:pic>
        <p:nvPicPr>
          <p:cNvPr id="6" name="Picture 5">
            <a:extLst>
              <a:ext uri="{FF2B5EF4-FFF2-40B4-BE49-F238E27FC236}">
                <a16:creationId xmlns:a16="http://schemas.microsoft.com/office/drawing/2014/main" xmlns="" id="{8CB3500E-CC58-8D46-9247-D1789B632845}"/>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12318812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normAutofit/>
          </a:bodyPr>
          <a:lstStyle/>
          <a:p>
            <a:r>
              <a:rPr lang="en-GB" dirty="0"/>
              <a:t>Task 5: Fibonacci sequence</a:t>
            </a:r>
            <a:endParaRPr lang="en-GB" sz="2400" i="0" cap="all" dirty="0">
              <a:solidFill>
                <a:srgbClr val="5E5E5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200" y="1825625"/>
            <a:ext cx="8544005" cy="4351338"/>
          </a:xfrm>
        </p:spPr>
        <p:txBody>
          <a:bodyPr>
            <a:normAutofit/>
          </a:bodyPr>
          <a:lstStyle/>
          <a:p>
            <a:pPr marL="0" indent="0">
              <a:lnSpc>
                <a:spcPct val="100000"/>
              </a:lnSpc>
              <a:buNone/>
            </a:pPr>
            <a:r>
              <a:rPr lang="en-GB" b="1" cap="all" dirty="0">
                <a:latin typeface="Arial" panose="020B0604020202020204" pitchFamily="34" charset="0"/>
                <a:cs typeface="Arial" panose="020B0604020202020204" pitchFamily="34" charset="0"/>
              </a:rPr>
              <a:t>Answer, question 2</a:t>
            </a:r>
          </a:p>
          <a:p>
            <a:pPr marL="0" indent="0">
              <a:lnSpc>
                <a:spcPct val="100000"/>
              </a:lnSpc>
              <a:buNone/>
            </a:pPr>
            <a:r>
              <a:rPr lang="en-GB" dirty="0"/>
              <a:t>The Fibonacci sequence indicates an ever-increasing number of customers. It is possible for such a sequence to develop greatly over a short period of time (after 10 hours, for example, the number of customers is 123 for the sequence provided). The number quickly rises and becomes unrealistic (after another five hours, the customers would be 1,364)</a:t>
            </a:r>
          </a:p>
          <a:p>
            <a:pPr marL="0" indent="0">
              <a:lnSpc>
                <a:spcPct val="100000"/>
              </a:lnSpc>
              <a:buNone/>
            </a:pPr>
            <a:endParaRPr lang="en-GB" dirty="0"/>
          </a:p>
          <a:p>
            <a:pPr marL="0" indent="0">
              <a:lnSpc>
                <a:spcPct val="100000"/>
              </a:lnSpc>
              <a:buNone/>
            </a:pPr>
            <a:endParaRPr lang="en-GB" dirty="0"/>
          </a:p>
          <a:p>
            <a:pPr marL="0" indent="0">
              <a:lnSpc>
                <a:spcPct val="100000"/>
              </a:lnSpc>
              <a:buNone/>
            </a:pPr>
            <a:endParaRPr lang="en-GB" dirty="0"/>
          </a:p>
          <a:p>
            <a:pPr marL="0" indent="0">
              <a:lnSpc>
                <a:spcPct val="100000"/>
              </a:lnSpc>
              <a:buNone/>
            </a:pPr>
            <a:endParaRPr lang="en-GB" dirty="0"/>
          </a:p>
          <a:p>
            <a:pPr marL="0" indent="0">
              <a:lnSpc>
                <a:spcPct val="100000"/>
              </a:lnSpc>
              <a:buNone/>
            </a:pPr>
            <a:endParaRPr lang="en-GB" dirty="0"/>
          </a:p>
        </p:txBody>
      </p:sp>
      <p:pic>
        <p:nvPicPr>
          <p:cNvPr id="6" name="Picture 5">
            <a:extLst>
              <a:ext uri="{FF2B5EF4-FFF2-40B4-BE49-F238E27FC236}">
                <a16:creationId xmlns:a16="http://schemas.microsoft.com/office/drawing/2014/main" xmlns="" id="{6E86BF68-218C-1346-B27B-AC9EE06FA66C}"/>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20311164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normAutofit/>
          </a:bodyPr>
          <a:lstStyle/>
          <a:p>
            <a:r>
              <a:rPr lang="en-GB" dirty="0"/>
              <a:t>Task 5: Fibonacci sequence</a:t>
            </a:r>
            <a:endParaRPr lang="en-GB" sz="2400" i="0" cap="all" dirty="0">
              <a:solidFill>
                <a:srgbClr val="5E5E5E"/>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200" y="1825625"/>
            <a:ext cx="8544005" cy="4351338"/>
          </a:xfrm>
        </p:spPr>
        <p:txBody>
          <a:bodyPr>
            <a:normAutofit/>
          </a:bodyPr>
          <a:lstStyle/>
          <a:p>
            <a:pPr marL="0" indent="0">
              <a:lnSpc>
                <a:spcPct val="100000"/>
              </a:lnSpc>
              <a:buNone/>
            </a:pPr>
            <a:r>
              <a:rPr lang="en-GB" b="1" cap="all" dirty="0">
                <a:latin typeface="Arial" panose="020B0604020202020204" pitchFamily="34" charset="0"/>
                <a:cs typeface="Arial" panose="020B0604020202020204" pitchFamily="34" charset="0"/>
              </a:rPr>
              <a:t>Answer, question 1 </a:t>
            </a:r>
          </a:p>
          <a:p>
            <a:pPr marL="0" indent="0">
              <a:lnSpc>
                <a:spcPct val="100000"/>
              </a:lnSpc>
              <a:buNone/>
            </a:pPr>
            <a:r>
              <a:rPr lang="en-GB" dirty="0"/>
              <a:t>Customers might follow this growth pattern because:</a:t>
            </a:r>
            <a:br>
              <a:rPr lang="en-GB" dirty="0"/>
            </a:br>
            <a:r>
              <a:rPr lang="en-GB" dirty="0"/>
              <a:t> </a:t>
            </a:r>
          </a:p>
          <a:p>
            <a:pPr lvl="1">
              <a:lnSpc>
                <a:spcPct val="100000"/>
              </a:lnSpc>
            </a:pPr>
            <a:r>
              <a:rPr lang="en-GB" dirty="0"/>
              <a:t>a queue of people might indicate a popular product; or, </a:t>
            </a:r>
          </a:p>
          <a:p>
            <a:pPr lvl="1">
              <a:lnSpc>
                <a:spcPct val="100000"/>
              </a:lnSpc>
            </a:pPr>
            <a:r>
              <a:rPr lang="en-GB" dirty="0"/>
              <a:t>throughout the day, more people may enter the festival; or, </a:t>
            </a:r>
          </a:p>
          <a:p>
            <a:pPr lvl="1">
              <a:lnSpc>
                <a:spcPct val="100000"/>
              </a:lnSpc>
            </a:pPr>
            <a:r>
              <a:rPr lang="en-GB" dirty="0"/>
              <a:t>customers might tell their friends that the burgers are great and word of mouth promotion might develop.</a:t>
            </a:r>
          </a:p>
          <a:p>
            <a:pPr lvl="1">
              <a:lnSpc>
                <a:spcPct val="100000"/>
              </a:lnSpc>
            </a:pPr>
            <a:endParaRPr lang="en-GB" dirty="0"/>
          </a:p>
          <a:p>
            <a:pPr marL="0" indent="0">
              <a:lnSpc>
                <a:spcPct val="100000"/>
              </a:lnSpc>
              <a:buNone/>
            </a:pPr>
            <a:r>
              <a:rPr lang="en-GB" dirty="0"/>
              <a:t>These are not guarantees that a Fibonacci sequence will develop. It is well known, however, that Fibonacci sequences appear widely in nature.</a:t>
            </a:r>
          </a:p>
          <a:p>
            <a:pPr marL="0" indent="0">
              <a:lnSpc>
                <a:spcPct val="100000"/>
              </a:lnSpc>
              <a:buNone/>
            </a:pPr>
            <a:endParaRPr lang="en-GB" dirty="0"/>
          </a:p>
        </p:txBody>
      </p:sp>
      <p:pic>
        <p:nvPicPr>
          <p:cNvPr id="6" name="Picture 5">
            <a:extLst>
              <a:ext uri="{FF2B5EF4-FFF2-40B4-BE49-F238E27FC236}">
                <a16:creationId xmlns:a16="http://schemas.microsoft.com/office/drawing/2014/main" xmlns="" id="{4618B5FF-7951-F24A-A914-BAB4BE3EA85C}"/>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23135278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normAutofit/>
          </a:bodyPr>
          <a:lstStyle/>
          <a:p>
            <a:r>
              <a:rPr lang="en-GB" dirty="0"/>
              <a:t>Final discussion</a:t>
            </a: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201" y="1825625"/>
            <a:ext cx="7944650" cy="4351338"/>
          </a:xfrm>
        </p:spPr>
        <p:txBody>
          <a:bodyPr>
            <a:normAutofit/>
          </a:bodyPr>
          <a:lstStyle/>
          <a:p>
            <a:pPr marL="0" indent="0">
              <a:lnSpc>
                <a:spcPct val="100000"/>
              </a:lnSpc>
              <a:buNone/>
            </a:pPr>
            <a:r>
              <a:rPr lang="en-GB" dirty="0"/>
              <a:t>What do you think are the risks of Janette not making a profit? </a:t>
            </a:r>
          </a:p>
          <a:p>
            <a:pPr marL="0" indent="0">
              <a:lnSpc>
                <a:spcPct val="100000"/>
              </a:lnSpc>
              <a:buNone/>
            </a:pPr>
            <a:r>
              <a:rPr lang="en-GB" i="1" dirty="0"/>
              <a:t>Hint: think about the ways in which Janette’s plans might go wrong! </a:t>
            </a:r>
          </a:p>
          <a:p>
            <a:pPr marL="0" indent="0">
              <a:lnSpc>
                <a:spcPct val="100000"/>
              </a:lnSpc>
              <a:buNone/>
            </a:pPr>
            <a:endParaRPr lang="en-GB" dirty="0"/>
          </a:p>
        </p:txBody>
      </p:sp>
      <p:pic>
        <p:nvPicPr>
          <p:cNvPr id="6" name="Picture 5">
            <a:extLst>
              <a:ext uri="{FF2B5EF4-FFF2-40B4-BE49-F238E27FC236}">
                <a16:creationId xmlns:a16="http://schemas.microsoft.com/office/drawing/2014/main" xmlns="" id="{075E4B2B-C85F-184C-803A-1BC02702CCFE}"/>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25197257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6BD3CF-5B50-914A-995C-F7023C359716}"/>
              </a:ext>
            </a:extLst>
          </p:cNvPr>
          <p:cNvSpPr>
            <a:spLocks noGrp="1"/>
          </p:cNvSpPr>
          <p:nvPr>
            <p:ph type="title"/>
          </p:nvPr>
        </p:nvSpPr>
        <p:spPr/>
        <p:txBody>
          <a:bodyPr>
            <a:normAutofit/>
          </a:bodyPr>
          <a:lstStyle/>
          <a:p>
            <a:r>
              <a:rPr lang="en-GB" dirty="0"/>
              <a:t>Final discussion: possible factors</a:t>
            </a:r>
          </a:p>
        </p:txBody>
      </p:sp>
      <p:sp>
        <p:nvSpPr>
          <p:cNvPr id="3" name="Content Placeholder 2">
            <a:extLst>
              <a:ext uri="{FF2B5EF4-FFF2-40B4-BE49-F238E27FC236}">
                <a16:creationId xmlns:a16="http://schemas.microsoft.com/office/drawing/2014/main" xmlns="" id="{011A57B3-98B6-B94C-80CA-C3334F8AD557}"/>
              </a:ext>
            </a:extLst>
          </p:cNvPr>
          <p:cNvSpPr>
            <a:spLocks noGrp="1"/>
          </p:cNvSpPr>
          <p:nvPr>
            <p:ph idx="1"/>
          </p:nvPr>
        </p:nvSpPr>
        <p:spPr>
          <a:xfrm>
            <a:off x="838201" y="1825625"/>
            <a:ext cx="7944650" cy="4351338"/>
          </a:xfrm>
        </p:spPr>
        <p:txBody>
          <a:bodyPr>
            <a:normAutofit/>
          </a:bodyPr>
          <a:lstStyle/>
          <a:p>
            <a:pPr marL="0" indent="0">
              <a:lnSpc>
                <a:spcPct val="100000"/>
              </a:lnSpc>
              <a:buNone/>
            </a:pPr>
            <a:r>
              <a:rPr lang="en-GB" b="1" dirty="0"/>
              <a:t>Risks</a:t>
            </a:r>
          </a:p>
          <a:p>
            <a:pPr>
              <a:lnSpc>
                <a:spcPct val="100000"/>
              </a:lnSpc>
            </a:pPr>
            <a:r>
              <a:rPr lang="en-GB" dirty="0"/>
              <a:t>Setting prices too high and not selling enough burgers</a:t>
            </a:r>
          </a:p>
          <a:p>
            <a:pPr>
              <a:lnSpc>
                <a:spcPct val="100000"/>
              </a:lnSpc>
            </a:pPr>
            <a:r>
              <a:rPr lang="en-GB" dirty="0"/>
              <a:t>Over-estimating demand</a:t>
            </a:r>
          </a:p>
          <a:p>
            <a:pPr>
              <a:lnSpc>
                <a:spcPct val="100000"/>
              </a:lnSpc>
            </a:pPr>
            <a:r>
              <a:rPr lang="en-GB" dirty="0"/>
              <a:t>Under-estimating costs of burgers and drinks</a:t>
            </a:r>
          </a:p>
          <a:p>
            <a:pPr>
              <a:lnSpc>
                <a:spcPct val="100000"/>
              </a:lnSpc>
            </a:pPr>
            <a:r>
              <a:rPr lang="en-GB" dirty="0"/>
              <a:t>The formula might not accurately describe profit</a:t>
            </a:r>
          </a:p>
          <a:p>
            <a:pPr>
              <a:lnSpc>
                <a:spcPct val="100000"/>
              </a:lnSpc>
            </a:pPr>
            <a:r>
              <a:rPr lang="en-GB" dirty="0"/>
              <a:t>Competition from other traders may force prices down or lead to a reduction in customers</a:t>
            </a:r>
          </a:p>
          <a:p>
            <a:pPr>
              <a:lnSpc>
                <a:spcPct val="100000"/>
              </a:lnSpc>
            </a:pPr>
            <a:r>
              <a:rPr lang="en-GB" dirty="0"/>
              <a:t>Bad weather might reduce demand</a:t>
            </a:r>
          </a:p>
          <a:p>
            <a:pPr marL="0" indent="0">
              <a:lnSpc>
                <a:spcPct val="100000"/>
              </a:lnSpc>
              <a:buNone/>
            </a:pPr>
            <a:endParaRPr lang="en-GB" dirty="0"/>
          </a:p>
          <a:p>
            <a:pPr marL="0" indent="0">
              <a:lnSpc>
                <a:spcPct val="100000"/>
              </a:lnSpc>
              <a:buNone/>
            </a:pPr>
            <a:endParaRPr lang="en-GB" dirty="0"/>
          </a:p>
          <a:p>
            <a:pPr marL="0" indent="0">
              <a:lnSpc>
                <a:spcPct val="100000"/>
              </a:lnSpc>
              <a:buNone/>
            </a:pPr>
            <a:endParaRPr lang="en-GB" dirty="0"/>
          </a:p>
        </p:txBody>
      </p:sp>
      <p:pic>
        <p:nvPicPr>
          <p:cNvPr id="6" name="Picture 5">
            <a:extLst>
              <a:ext uri="{FF2B5EF4-FFF2-40B4-BE49-F238E27FC236}">
                <a16:creationId xmlns:a16="http://schemas.microsoft.com/office/drawing/2014/main" xmlns="" id="{65A156D1-D005-484B-95A5-989D71832D13}"/>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36784812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3"/>
          </p:nvPr>
        </p:nvSpPr>
        <p:spPr/>
        <p:txBody>
          <a:bodyPr/>
          <a:lstStyle/>
          <a:p>
            <a:r>
              <a:rPr lang="en-GB"/>
              <a:t>© ICAEW 2019</a:t>
            </a:r>
          </a:p>
        </p:txBody>
      </p:sp>
    </p:spTree>
    <p:extLst>
      <p:ext uri="{BB962C8B-B14F-4D97-AF65-F5344CB8AC3E}">
        <p14:creationId xmlns:p14="http://schemas.microsoft.com/office/powerpoint/2010/main" val="3768982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850A17-3BEF-EA42-B374-ABC81B9A0068}"/>
              </a:ext>
            </a:extLst>
          </p:cNvPr>
          <p:cNvSpPr>
            <a:spLocks noGrp="1"/>
          </p:cNvSpPr>
          <p:nvPr>
            <p:ph type="title"/>
          </p:nvPr>
        </p:nvSpPr>
        <p:spPr/>
        <p:txBody>
          <a:bodyPr/>
          <a:lstStyle/>
          <a:p>
            <a:r>
              <a:rPr lang="en-GB" dirty="0"/>
              <a:t>Homework A</a:t>
            </a:r>
            <a:br>
              <a:rPr lang="en-GB" dirty="0"/>
            </a:br>
            <a:r>
              <a:rPr lang="en-GB" dirty="0"/>
              <a:t>Some answers</a:t>
            </a:r>
          </a:p>
        </p:txBody>
      </p:sp>
      <p:sp>
        <p:nvSpPr>
          <p:cNvPr id="3" name="Content Placeholder 2">
            <a:extLst>
              <a:ext uri="{FF2B5EF4-FFF2-40B4-BE49-F238E27FC236}">
                <a16:creationId xmlns:a16="http://schemas.microsoft.com/office/drawing/2014/main" xmlns="" id="{A6953883-77C0-C942-A341-A46DE6FE5A37}"/>
              </a:ext>
            </a:extLst>
          </p:cNvPr>
          <p:cNvSpPr>
            <a:spLocks noGrp="1"/>
          </p:cNvSpPr>
          <p:nvPr>
            <p:ph idx="1"/>
          </p:nvPr>
        </p:nvSpPr>
        <p:spPr/>
        <p:txBody>
          <a:bodyPr>
            <a:normAutofit/>
          </a:bodyPr>
          <a:lstStyle/>
          <a:p>
            <a:pPr>
              <a:lnSpc>
                <a:spcPct val="100000"/>
              </a:lnSpc>
            </a:pPr>
            <a:r>
              <a:rPr lang="en-GB" dirty="0"/>
              <a:t>What location should I use for the stall?</a:t>
            </a:r>
          </a:p>
          <a:p>
            <a:pPr>
              <a:lnSpc>
                <a:spcPct val="100000"/>
              </a:lnSpc>
            </a:pPr>
            <a:r>
              <a:rPr lang="en-GB" dirty="0"/>
              <a:t>Customers: how many will I need? What sales will I achieve?</a:t>
            </a:r>
          </a:p>
          <a:p>
            <a:pPr>
              <a:lnSpc>
                <a:spcPct val="100000"/>
              </a:lnSpc>
            </a:pPr>
            <a:r>
              <a:rPr lang="en-GB" dirty="0"/>
              <a:t>Will I need staff? Would they be part time or full time?</a:t>
            </a:r>
          </a:p>
          <a:p>
            <a:pPr>
              <a:lnSpc>
                <a:spcPct val="100000"/>
              </a:lnSpc>
            </a:pPr>
            <a:r>
              <a:rPr lang="en-GB" dirty="0"/>
              <a:t>What money will I have to invest? The business needs to make a profit to survive and may need money to start it (buying stock, for instance, or paying rent).</a:t>
            </a:r>
          </a:p>
          <a:p>
            <a:pPr>
              <a:lnSpc>
                <a:spcPct val="100000"/>
              </a:lnSpc>
            </a:pPr>
            <a:r>
              <a:rPr lang="en-GB" dirty="0"/>
              <a:t>Will I need a plan for the business? A plan will show what you anticipate happening over the next 12 months, including budgeting to finance the business and to make sure it generates enough cash to pay the bills.</a:t>
            </a:r>
          </a:p>
        </p:txBody>
      </p:sp>
      <p:pic>
        <p:nvPicPr>
          <p:cNvPr id="7" name="Picture 6">
            <a:extLst>
              <a:ext uri="{FF2B5EF4-FFF2-40B4-BE49-F238E27FC236}">
                <a16:creationId xmlns:a16="http://schemas.microsoft.com/office/drawing/2014/main" xmlns="" id="{BEDB89A6-E335-BA47-9B3D-26465F442D10}"/>
              </a:ext>
            </a:extLst>
          </p:cNvPr>
          <p:cNvPicPr>
            <a:picLocks noChangeAspect="1"/>
          </p:cNvPicPr>
          <p:nvPr/>
        </p:nvPicPr>
        <p:blipFill>
          <a:blip r:embed="rId3"/>
          <a:stretch>
            <a:fillRect/>
          </a:stretch>
        </p:blipFill>
        <p:spPr>
          <a:xfrm>
            <a:off x="10661403" y="188393"/>
            <a:ext cx="1388160" cy="1388160"/>
          </a:xfrm>
          <a:prstGeom prst="rect">
            <a:avLst/>
          </a:prstGeom>
        </p:spPr>
      </p:pic>
    </p:spTree>
    <p:extLst>
      <p:ext uri="{BB962C8B-B14F-4D97-AF65-F5344CB8AC3E}">
        <p14:creationId xmlns:p14="http://schemas.microsoft.com/office/powerpoint/2010/main" val="1810112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A71D84-71B6-9347-9467-D4149A07E145}"/>
              </a:ext>
            </a:extLst>
          </p:cNvPr>
          <p:cNvSpPr>
            <a:spLocks noGrp="1"/>
          </p:cNvSpPr>
          <p:nvPr>
            <p:ph type="title"/>
          </p:nvPr>
        </p:nvSpPr>
        <p:spPr/>
        <p:txBody>
          <a:bodyPr>
            <a:normAutofit/>
          </a:bodyPr>
          <a:lstStyle/>
          <a:p>
            <a:r>
              <a:rPr lang="en-GB" dirty="0"/>
              <a:t>Running a small business</a:t>
            </a:r>
          </a:p>
        </p:txBody>
      </p:sp>
      <p:sp>
        <p:nvSpPr>
          <p:cNvPr id="3" name="Content Placeholder 2">
            <a:extLst>
              <a:ext uri="{FF2B5EF4-FFF2-40B4-BE49-F238E27FC236}">
                <a16:creationId xmlns:a16="http://schemas.microsoft.com/office/drawing/2014/main" xmlns="" id="{632C02CC-6D7C-A948-87FC-C0494C1D3D37}"/>
              </a:ext>
            </a:extLst>
          </p:cNvPr>
          <p:cNvSpPr>
            <a:spLocks noGrp="1"/>
          </p:cNvSpPr>
          <p:nvPr>
            <p:ph idx="1"/>
          </p:nvPr>
        </p:nvSpPr>
        <p:spPr>
          <a:xfrm>
            <a:off x="838199" y="1825625"/>
            <a:ext cx="9662887" cy="4351338"/>
          </a:xfrm>
        </p:spPr>
        <p:txBody>
          <a:bodyPr>
            <a:normAutofit/>
          </a:bodyPr>
          <a:lstStyle/>
          <a:p>
            <a:pPr marL="0" indent="0">
              <a:lnSpc>
                <a:spcPct val="100000"/>
              </a:lnSpc>
              <a:buNone/>
            </a:pPr>
            <a:r>
              <a:rPr lang="en-GB" dirty="0"/>
              <a:t>Janette runs her burger stall by herself in the centre of town. </a:t>
            </a:r>
          </a:p>
          <a:p>
            <a:pPr marL="0" indent="0">
              <a:lnSpc>
                <a:spcPct val="100000"/>
              </a:lnSpc>
              <a:buNone/>
            </a:pPr>
            <a:endParaRPr lang="en-GB" dirty="0"/>
          </a:p>
          <a:p>
            <a:pPr marL="0" indent="0">
              <a:lnSpc>
                <a:spcPct val="100000"/>
              </a:lnSpc>
              <a:buNone/>
            </a:pPr>
            <a:r>
              <a:rPr lang="en-GB" dirty="0"/>
              <a:t>She orders stock, transports her stall to her ‘pitch’ in the local town square each morning, cooks the food (burgers, fries, sausages, etc.), makes the drinks, serves the customers, and goes to the bank to deposit the cash from her sales. It is a busy day each day!</a:t>
            </a:r>
          </a:p>
          <a:p>
            <a:pPr marL="0" indent="0">
              <a:lnSpc>
                <a:spcPct val="100000"/>
              </a:lnSpc>
              <a:buNone/>
            </a:pPr>
            <a:endParaRPr lang="en-GB" dirty="0"/>
          </a:p>
          <a:p>
            <a:pPr marL="0" indent="0">
              <a:lnSpc>
                <a:spcPct val="100000"/>
              </a:lnSpc>
              <a:buNone/>
            </a:pPr>
            <a:endParaRPr lang="en-GB" dirty="0"/>
          </a:p>
          <a:p>
            <a:pPr marL="0" indent="0">
              <a:lnSpc>
                <a:spcPct val="100000"/>
              </a:lnSpc>
              <a:buNone/>
            </a:pPr>
            <a:endParaRPr lang="en-GB" dirty="0"/>
          </a:p>
        </p:txBody>
      </p:sp>
    </p:spTree>
    <p:extLst>
      <p:ext uri="{BB962C8B-B14F-4D97-AF65-F5344CB8AC3E}">
        <p14:creationId xmlns:p14="http://schemas.microsoft.com/office/powerpoint/2010/main" val="3446743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631AC9-0075-B241-AC1D-4F9EB247DD9E}"/>
              </a:ext>
            </a:extLst>
          </p:cNvPr>
          <p:cNvSpPr>
            <a:spLocks noGrp="1"/>
          </p:cNvSpPr>
          <p:nvPr>
            <p:ph type="title"/>
          </p:nvPr>
        </p:nvSpPr>
        <p:spPr/>
        <p:txBody>
          <a:bodyPr/>
          <a:lstStyle/>
          <a:p>
            <a:r>
              <a:rPr lang="en-GB" dirty="0"/>
              <a:t>Task 1: stock</a:t>
            </a:r>
          </a:p>
        </p:txBody>
      </p:sp>
      <p:sp>
        <p:nvSpPr>
          <p:cNvPr id="3" name="Content Placeholder 2">
            <a:extLst>
              <a:ext uri="{FF2B5EF4-FFF2-40B4-BE49-F238E27FC236}">
                <a16:creationId xmlns:a16="http://schemas.microsoft.com/office/drawing/2014/main" xmlns="" id="{B2821F28-2B87-3E47-BD5A-BCC51813EC57}"/>
              </a:ext>
            </a:extLst>
          </p:cNvPr>
          <p:cNvSpPr>
            <a:spLocks noGrp="1"/>
          </p:cNvSpPr>
          <p:nvPr>
            <p:ph idx="1"/>
          </p:nvPr>
        </p:nvSpPr>
        <p:spPr>
          <a:xfrm>
            <a:off x="838199" y="1825625"/>
            <a:ext cx="9945915" cy="4351338"/>
          </a:xfrm>
        </p:spPr>
        <p:txBody>
          <a:bodyPr>
            <a:normAutofit lnSpcReduction="10000"/>
          </a:bodyPr>
          <a:lstStyle/>
          <a:p>
            <a:pPr marL="0" indent="0">
              <a:lnSpc>
                <a:spcPct val="100000"/>
              </a:lnSpc>
              <a:buNone/>
            </a:pPr>
            <a:r>
              <a:rPr lang="en-GB" dirty="0"/>
              <a:t>One of Janette’s major problems is to know how many burgers to buy each day. Generally, because she uses a freezer to store her stock, she tends to buy enough burgers to last three or four days. Janette knows that she can get a discount if she buys a lot of burgers and this suits her because she does not have to go and collect them so frequently.</a:t>
            </a:r>
          </a:p>
          <a:p>
            <a:pPr marL="0" indent="0">
              <a:lnSpc>
                <a:spcPct val="100000"/>
              </a:lnSpc>
              <a:buNone/>
            </a:pPr>
            <a:endParaRPr lang="en-GB" dirty="0"/>
          </a:p>
          <a:p>
            <a:pPr marL="0" indent="0">
              <a:lnSpc>
                <a:spcPct val="100000"/>
              </a:lnSpc>
              <a:buNone/>
            </a:pPr>
            <a:r>
              <a:rPr lang="en-GB" b="1" dirty="0"/>
              <a:t>Working in pairs</a:t>
            </a:r>
            <a:r>
              <a:rPr lang="en-GB" dirty="0"/>
              <a:t>, what factors do you think she should consider to decide how much stock of burgers to buy? </a:t>
            </a:r>
          </a:p>
          <a:p>
            <a:pPr marL="0" indent="0">
              <a:lnSpc>
                <a:spcPct val="100000"/>
              </a:lnSpc>
              <a:buNone/>
            </a:pPr>
            <a:r>
              <a:rPr lang="en-GB" i="1" dirty="0"/>
              <a:t>Hint: think about financial and non-financial items and try to identify everything she might need to do in managing her stock. You should be able to come up with four or five items</a:t>
            </a:r>
            <a:r>
              <a:rPr lang="en-GB" dirty="0"/>
              <a:t>.</a:t>
            </a:r>
          </a:p>
          <a:p>
            <a:pPr marL="0" indent="0">
              <a:lnSpc>
                <a:spcPct val="100000"/>
              </a:lnSpc>
              <a:buNone/>
            </a:pPr>
            <a:endParaRPr lang="en-GB" dirty="0"/>
          </a:p>
        </p:txBody>
      </p:sp>
      <p:pic>
        <p:nvPicPr>
          <p:cNvPr id="6" name="Picture 5">
            <a:extLst>
              <a:ext uri="{FF2B5EF4-FFF2-40B4-BE49-F238E27FC236}">
                <a16:creationId xmlns:a16="http://schemas.microsoft.com/office/drawing/2014/main" xmlns="" id="{AA9741A5-6790-CC4D-9A55-1BB241D9238C}"/>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432597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9D07A4-7527-FC4E-8897-83B200053271}"/>
              </a:ext>
            </a:extLst>
          </p:cNvPr>
          <p:cNvSpPr>
            <a:spLocks noGrp="1"/>
          </p:cNvSpPr>
          <p:nvPr>
            <p:ph type="title"/>
          </p:nvPr>
        </p:nvSpPr>
        <p:spPr/>
        <p:txBody>
          <a:bodyPr>
            <a:normAutofit fontScale="90000"/>
          </a:bodyPr>
          <a:lstStyle/>
          <a:p>
            <a:r>
              <a:rPr lang="en-GB" sz="4400" dirty="0"/>
              <a:t>Task 1: stock</a:t>
            </a:r>
            <a:r>
              <a:rPr lang="en-GB" dirty="0"/>
              <a:t/>
            </a:r>
            <a:br>
              <a:rPr lang="en-GB" dirty="0"/>
            </a:br>
            <a:r>
              <a:rPr lang="en-GB" dirty="0" smtClean="0"/>
              <a:t/>
            </a:r>
            <a:br>
              <a:rPr lang="en-GB" dirty="0" smtClean="0"/>
            </a:br>
            <a:r>
              <a:rPr lang="en-GB" sz="2400" i="0" cap="all" dirty="0" smtClean="0">
                <a:solidFill>
                  <a:srgbClr val="5E5E5E"/>
                </a:solidFill>
                <a:latin typeface="Arial" panose="020B0604020202020204" pitchFamily="34" charset="0"/>
                <a:cs typeface="Arial" panose="020B0604020202020204" pitchFamily="34" charset="0"/>
              </a:rPr>
              <a:t>Some </a:t>
            </a:r>
            <a:r>
              <a:rPr lang="en-GB" sz="2400" i="0" cap="all" dirty="0">
                <a:solidFill>
                  <a:srgbClr val="5E5E5E"/>
                </a:solidFill>
                <a:latin typeface="Arial" panose="020B0604020202020204" pitchFamily="34" charset="0"/>
                <a:cs typeface="Arial" panose="020B0604020202020204" pitchFamily="34" charset="0"/>
              </a:rPr>
              <a:t>answers</a:t>
            </a:r>
          </a:p>
        </p:txBody>
      </p:sp>
      <p:sp>
        <p:nvSpPr>
          <p:cNvPr id="3" name="Content Placeholder 2">
            <a:extLst>
              <a:ext uri="{FF2B5EF4-FFF2-40B4-BE49-F238E27FC236}">
                <a16:creationId xmlns:a16="http://schemas.microsoft.com/office/drawing/2014/main" xmlns="" id="{4735AA61-DC3F-FC45-93A2-338BCFBDB90D}"/>
              </a:ext>
            </a:extLst>
          </p:cNvPr>
          <p:cNvSpPr>
            <a:spLocks noGrp="1"/>
          </p:cNvSpPr>
          <p:nvPr>
            <p:ph idx="1"/>
          </p:nvPr>
        </p:nvSpPr>
        <p:spPr>
          <a:xfrm>
            <a:off x="838199" y="1825625"/>
            <a:ext cx="10595643" cy="4351338"/>
          </a:xfrm>
        </p:spPr>
        <p:txBody>
          <a:bodyPr>
            <a:normAutofit fontScale="92500" lnSpcReduction="20000"/>
          </a:bodyPr>
          <a:lstStyle/>
          <a:p>
            <a:pPr>
              <a:lnSpc>
                <a:spcPct val="100000"/>
              </a:lnSpc>
            </a:pPr>
            <a:r>
              <a:rPr lang="en-GB" dirty="0"/>
              <a:t>Price of burgers and how much cash she has available to buy bulk stock</a:t>
            </a:r>
          </a:p>
          <a:p>
            <a:pPr>
              <a:lnSpc>
                <a:spcPct val="100000"/>
              </a:lnSpc>
            </a:pPr>
            <a:r>
              <a:rPr lang="en-GB" dirty="0"/>
              <a:t>Availability of freezer space</a:t>
            </a:r>
          </a:p>
          <a:p>
            <a:pPr>
              <a:lnSpc>
                <a:spcPct val="100000"/>
              </a:lnSpc>
            </a:pPr>
            <a:r>
              <a:rPr lang="en-GB" dirty="0"/>
              <a:t>The discount for buying bulk stock</a:t>
            </a:r>
          </a:p>
          <a:p>
            <a:pPr>
              <a:lnSpc>
                <a:spcPct val="100000"/>
              </a:lnSpc>
            </a:pPr>
            <a:r>
              <a:rPr lang="en-GB" dirty="0"/>
              <a:t>Health and safety regulations governing how long food can be kept</a:t>
            </a:r>
          </a:p>
          <a:p>
            <a:pPr>
              <a:lnSpc>
                <a:spcPct val="100000"/>
              </a:lnSpc>
            </a:pPr>
            <a:r>
              <a:rPr lang="en-GB" dirty="0"/>
              <a:t>The petrol and possible parking costs of going to collect the burgers (the more times she collects the more petrol she will use for the car)</a:t>
            </a:r>
          </a:p>
          <a:p>
            <a:pPr>
              <a:lnSpc>
                <a:spcPct val="100000"/>
              </a:lnSpc>
            </a:pPr>
            <a:r>
              <a:rPr lang="en-GB" dirty="0"/>
              <a:t>The likely demand each day and whether leftover stock can keep for the next day</a:t>
            </a:r>
          </a:p>
          <a:p>
            <a:pPr>
              <a:lnSpc>
                <a:spcPct val="100000"/>
              </a:lnSpc>
            </a:pPr>
            <a:r>
              <a:rPr lang="en-GB" dirty="0"/>
              <a:t>What stock she has left over from the previous day</a:t>
            </a:r>
          </a:p>
          <a:p>
            <a:pPr>
              <a:lnSpc>
                <a:spcPct val="100000"/>
              </a:lnSpc>
            </a:pPr>
            <a:r>
              <a:rPr lang="en-GB" dirty="0"/>
              <a:t>The time she has available to travel to collect the burger stock</a:t>
            </a:r>
          </a:p>
          <a:p>
            <a:pPr marL="0" indent="0">
              <a:lnSpc>
                <a:spcPct val="100000"/>
              </a:lnSpc>
              <a:buNone/>
            </a:pPr>
            <a:endParaRPr lang="en-GB" dirty="0"/>
          </a:p>
          <a:p>
            <a:pPr marL="0" indent="0">
              <a:lnSpc>
                <a:spcPct val="100000"/>
              </a:lnSpc>
              <a:buNone/>
            </a:pPr>
            <a:r>
              <a:rPr lang="en-GB" dirty="0"/>
              <a:t>There may be other items that you have identified.</a:t>
            </a:r>
          </a:p>
          <a:p>
            <a:pPr>
              <a:lnSpc>
                <a:spcPct val="100000"/>
              </a:lnSpc>
            </a:pPr>
            <a:endParaRPr lang="en-GB" dirty="0"/>
          </a:p>
        </p:txBody>
      </p:sp>
      <p:pic>
        <p:nvPicPr>
          <p:cNvPr id="6" name="Picture 5">
            <a:extLst>
              <a:ext uri="{FF2B5EF4-FFF2-40B4-BE49-F238E27FC236}">
                <a16:creationId xmlns:a16="http://schemas.microsoft.com/office/drawing/2014/main" xmlns="" id="{1CF87DC9-0094-7D4F-9F69-94F59D08B6CE}"/>
              </a:ext>
            </a:extLst>
          </p:cNvPr>
          <p:cNvPicPr>
            <a:picLocks noChangeAspect="1"/>
          </p:cNvPicPr>
          <p:nvPr/>
        </p:nvPicPr>
        <p:blipFill>
          <a:blip r:embed="rId3"/>
          <a:stretch>
            <a:fillRect/>
          </a:stretch>
        </p:blipFill>
        <p:spPr>
          <a:xfrm>
            <a:off x="10123715" y="-138947"/>
            <a:ext cx="2024743" cy="2024743"/>
          </a:xfrm>
          <a:prstGeom prst="rect">
            <a:avLst/>
          </a:prstGeom>
        </p:spPr>
      </p:pic>
    </p:spTree>
    <p:extLst>
      <p:ext uri="{BB962C8B-B14F-4D97-AF65-F5344CB8AC3E}">
        <p14:creationId xmlns:p14="http://schemas.microsoft.com/office/powerpoint/2010/main" val="366217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9D07A4-7527-FC4E-8897-83B200053271}"/>
              </a:ext>
            </a:extLst>
          </p:cNvPr>
          <p:cNvSpPr>
            <a:spLocks noGrp="1"/>
          </p:cNvSpPr>
          <p:nvPr>
            <p:ph type="title"/>
          </p:nvPr>
        </p:nvSpPr>
        <p:spPr/>
        <p:txBody>
          <a:bodyPr/>
          <a:lstStyle/>
          <a:p>
            <a:r>
              <a:rPr lang="en-GB" dirty="0"/>
              <a:t>To the festival!</a:t>
            </a:r>
          </a:p>
        </p:txBody>
      </p:sp>
      <p:sp>
        <p:nvSpPr>
          <p:cNvPr id="3" name="Content Placeholder 2">
            <a:extLst>
              <a:ext uri="{FF2B5EF4-FFF2-40B4-BE49-F238E27FC236}">
                <a16:creationId xmlns:a16="http://schemas.microsoft.com/office/drawing/2014/main" xmlns="" id="{4735AA61-DC3F-FC45-93A2-338BCFBDB90D}"/>
              </a:ext>
            </a:extLst>
          </p:cNvPr>
          <p:cNvSpPr>
            <a:spLocks noGrp="1"/>
          </p:cNvSpPr>
          <p:nvPr>
            <p:ph idx="1"/>
          </p:nvPr>
        </p:nvSpPr>
        <p:spPr>
          <a:xfrm>
            <a:off x="838199" y="1825625"/>
            <a:ext cx="10595643" cy="4351338"/>
          </a:xfrm>
        </p:spPr>
        <p:txBody>
          <a:bodyPr>
            <a:normAutofit/>
          </a:bodyPr>
          <a:lstStyle/>
          <a:p>
            <a:pPr marL="0" indent="0">
              <a:lnSpc>
                <a:spcPct val="100000"/>
              </a:lnSpc>
              <a:buNone/>
            </a:pPr>
            <a:r>
              <a:rPr lang="en-GB" dirty="0"/>
              <a:t>Janette would like to attend the </a:t>
            </a:r>
            <a:r>
              <a:rPr lang="en-GB" b="1" dirty="0"/>
              <a:t>Mad Music Mayhem Festival </a:t>
            </a:r>
            <a:r>
              <a:rPr lang="en-GB" dirty="0"/>
              <a:t>during the summer where she could earn more money for her business and also take in the fantastic atmosphere. She needs some help planning for it because she has never done this before. </a:t>
            </a:r>
          </a:p>
          <a:p>
            <a:pPr marL="0" indent="0">
              <a:lnSpc>
                <a:spcPct val="100000"/>
              </a:lnSpc>
              <a:buNone/>
            </a:pPr>
            <a:endParaRPr lang="en-GB" dirty="0"/>
          </a:p>
        </p:txBody>
      </p:sp>
    </p:spTree>
    <p:extLst>
      <p:ext uri="{BB962C8B-B14F-4D97-AF65-F5344CB8AC3E}">
        <p14:creationId xmlns:p14="http://schemas.microsoft.com/office/powerpoint/2010/main" val="952840216"/>
      </p:ext>
    </p:extLst>
  </p:cSld>
  <p:clrMapOvr>
    <a:masterClrMapping/>
  </p:clrMapOvr>
</p:sld>
</file>

<file path=ppt/theme/theme1.xml><?xml version="1.0" encoding="utf-8"?>
<a:theme xmlns:a="http://schemas.openxmlformats.org/drawingml/2006/main" name="Office Theme">
  <a:themeElements>
    <a:clrScheme name="Custom 8">
      <a:dk1>
        <a:srgbClr val="000000"/>
      </a:dk1>
      <a:lt1>
        <a:srgbClr val="FFFFFF"/>
      </a:lt1>
      <a:dk2>
        <a:srgbClr val="44546A"/>
      </a:dk2>
      <a:lt2>
        <a:srgbClr val="C0B6AF"/>
      </a:lt2>
      <a:accent1>
        <a:srgbClr val="D8222A"/>
      </a:accent1>
      <a:accent2>
        <a:srgbClr val="B5BB96"/>
      </a:accent2>
      <a:accent3>
        <a:srgbClr val="75B8B3"/>
      </a:accent3>
      <a:accent4>
        <a:srgbClr val="8DC3DA"/>
      </a:accent4>
      <a:accent5>
        <a:srgbClr val="D8B6CA"/>
      </a:accent5>
      <a:accent6>
        <a:srgbClr val="F0AA5B"/>
      </a:accent6>
      <a:hlink>
        <a:srgbClr val="D8222A"/>
      </a:hlink>
      <a:folHlink>
        <a:srgbClr val="F0AA5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4823</Words>
  <Application>Microsoft Office PowerPoint</Application>
  <PresentationFormat>Widescreen</PresentationFormat>
  <Paragraphs>412</Paragraphs>
  <Slides>45</Slides>
  <Notes>45</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45</vt:i4>
      </vt:variant>
    </vt:vector>
  </HeadingPairs>
  <TitlesOfParts>
    <vt:vector size="49" baseType="lpstr">
      <vt:lpstr>Arial</vt:lpstr>
      <vt:lpstr>Calibri</vt:lpstr>
      <vt:lpstr>Times New Roman</vt:lpstr>
      <vt:lpstr>Office Theme</vt:lpstr>
      <vt:lpstr>PowerPoint Presentation</vt:lpstr>
      <vt:lpstr>Running a festival stall,  part 1</vt:lpstr>
      <vt:lpstr>Mathematics content in this presentation</vt:lpstr>
      <vt:lpstr>Homework A You were asked to do the following:</vt:lpstr>
      <vt:lpstr>Homework A Some answers</vt:lpstr>
      <vt:lpstr>Running a small business</vt:lpstr>
      <vt:lpstr>Task 1: stock</vt:lpstr>
      <vt:lpstr>Task 1: stock  Some answers</vt:lpstr>
      <vt:lpstr>To the festival!</vt:lpstr>
      <vt:lpstr>Planning for profit</vt:lpstr>
      <vt:lpstr>Costs of running a stall, part 1</vt:lpstr>
      <vt:lpstr>Costs of running a stall, part 2</vt:lpstr>
      <vt:lpstr>Making a profit</vt:lpstr>
      <vt:lpstr>Creating a formula for profit </vt:lpstr>
      <vt:lpstr>How do sales and costs vary with the number of burgers sold?</vt:lpstr>
      <vt:lpstr>How does profit vary with the number of burgers sold?</vt:lpstr>
      <vt:lpstr>Task 2: creating a profit formula</vt:lpstr>
      <vt:lpstr>Task 2: creating a profit formula</vt:lpstr>
      <vt:lpstr>Task 2: creating a profit formula</vt:lpstr>
      <vt:lpstr>How much profit would Janette make if she sold 200 burgers?</vt:lpstr>
      <vt:lpstr>Profit with 200 burgers</vt:lpstr>
      <vt:lpstr>Task 3: calculating profit</vt:lpstr>
      <vt:lpstr>Task 3: calculating profit</vt:lpstr>
      <vt:lpstr>Task 3: calculating profit</vt:lpstr>
      <vt:lpstr>Task 3: calculating profit</vt:lpstr>
      <vt:lpstr>Task 3: calculating profit </vt:lpstr>
      <vt:lpstr>Homework B</vt:lpstr>
      <vt:lpstr>Running a festival stall,  part 2</vt:lpstr>
      <vt:lpstr>Homework B You were asked to do the following:</vt:lpstr>
      <vt:lpstr>Homework B</vt:lpstr>
      <vt:lpstr>Task 4: choosing a pitch</vt:lpstr>
      <vt:lpstr>Task 4: choosing a pitch</vt:lpstr>
      <vt:lpstr>Task 4: choosing a pitch</vt:lpstr>
      <vt:lpstr>Task 4: choosing a pitch </vt:lpstr>
      <vt:lpstr>Task 4: choosing a pitch </vt:lpstr>
      <vt:lpstr>Task 4: choosing a pitch </vt:lpstr>
      <vt:lpstr>Task 4: choosing a pitch </vt:lpstr>
      <vt:lpstr>Task 4: choosing a pitch </vt:lpstr>
      <vt:lpstr>Task 5: Fibonacci sequence</vt:lpstr>
      <vt:lpstr>Task 5: Fibonacci sequence</vt:lpstr>
      <vt:lpstr>Task 5: Fibonacci sequence</vt:lpstr>
      <vt:lpstr>Task 5: Fibonacci sequence</vt:lpstr>
      <vt:lpstr>Final discussion</vt:lpstr>
      <vt:lpstr>Final discussion: possible factors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Harper</dc:creator>
  <cp:lastModifiedBy>Rebecca Bolton</cp:lastModifiedBy>
  <cp:revision>170</cp:revision>
  <cp:lastPrinted>2019-04-04T13:14:11Z</cp:lastPrinted>
  <dcterms:created xsi:type="dcterms:W3CDTF">2016-12-06T10:19:25Z</dcterms:created>
  <dcterms:modified xsi:type="dcterms:W3CDTF">2019-04-29T14:40:16Z</dcterms:modified>
</cp:coreProperties>
</file>