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17" r:id="rId2"/>
    <p:sldId id="270" r:id="rId3"/>
    <p:sldId id="271" r:id="rId4"/>
    <p:sldId id="272" r:id="rId5"/>
    <p:sldId id="273" r:id="rId6"/>
    <p:sldId id="274" r:id="rId7"/>
    <p:sldId id="275" r:id="rId8"/>
    <p:sldId id="318" r:id="rId9"/>
    <p:sldId id="319" r:id="rId10"/>
    <p:sldId id="276" r:id="rId11"/>
    <p:sldId id="277" r:id="rId12"/>
    <p:sldId id="320" r:id="rId13"/>
    <p:sldId id="278" r:id="rId14"/>
    <p:sldId id="321" r:id="rId15"/>
    <p:sldId id="322" r:id="rId16"/>
    <p:sldId id="323" r:id="rId17"/>
    <p:sldId id="279" r:id="rId18"/>
    <p:sldId id="280" r:id="rId19"/>
    <p:sldId id="324" r:id="rId20"/>
    <p:sldId id="325" r:id="rId21"/>
    <p:sldId id="281" r:id="rId22"/>
    <p:sldId id="326" r:id="rId23"/>
    <p:sldId id="291" r:id="rId24"/>
    <p:sldId id="293" r:id="rId25"/>
    <p:sldId id="328" r:id="rId26"/>
    <p:sldId id="292" r:id="rId27"/>
    <p:sldId id="327" r:id="rId28"/>
    <p:sldId id="294" r:id="rId29"/>
    <p:sldId id="301" r:id="rId30"/>
    <p:sldId id="329" r:id="rId31"/>
    <p:sldId id="330" r:id="rId32"/>
    <p:sldId id="331" r:id="rId33"/>
    <p:sldId id="332" r:id="rId34"/>
    <p:sldId id="333" r:id="rId35"/>
    <p:sldId id="334" r:id="rId36"/>
    <p:sldId id="335" r:id="rId37"/>
    <p:sldId id="314" r:id="rId38"/>
    <p:sldId id="316" r:id="rId39"/>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Payne" initials="DP" lastIdx="10" clrIdx="0">
    <p:extLst>
      <p:ext uri="{19B8F6BF-5375-455C-9EA6-DF929625EA0E}">
        <p15:presenceInfo xmlns:p15="http://schemas.microsoft.com/office/powerpoint/2012/main" userId="S-1-5-21-3616197394-2044220420-2071362314-23758" providerId="AD"/>
      </p:ext>
    </p:extLst>
  </p:cmAuthor>
  <p:cmAuthor id="2" name="david brookfield" initials="db" lastIdx="5" clrIdx="1">
    <p:extLst>
      <p:ext uri="{19B8F6BF-5375-455C-9EA6-DF929625EA0E}">
        <p15:presenceInfo xmlns:p15="http://schemas.microsoft.com/office/powerpoint/2012/main" userId="3a77366853cb20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C4B6B1"/>
    <a:srgbClr val="FFE697"/>
    <a:srgbClr val="8DC3DA"/>
    <a:srgbClr val="A1C2CB"/>
    <a:srgbClr val="D9222A"/>
    <a:srgbClr val="C1B7AF"/>
    <a:srgbClr val="FDE2AB"/>
    <a:srgbClr val="E7B590"/>
    <a:srgbClr val="97B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92BC9-255D-4D22-9558-0D7AB09FF72C}" v="4" dt="2019-03-26T14:12:48.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2"/>
    <p:restoredTop sz="85327" autoAdjust="0"/>
  </p:normalViewPr>
  <p:slideViewPr>
    <p:cSldViewPr snapToGrid="0" snapToObjects="1">
      <p:cViewPr varScale="1">
        <p:scale>
          <a:sx n="101" d="100"/>
          <a:sy n="101" d="100"/>
        </p:scale>
        <p:origin x="126"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B34174C4-A06B-3447-90E2-58802CFE639E}" type="datetimeFigureOut">
              <a:rPr lang="en-US" smtClean="0"/>
              <a:t>4/29/2019</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C9333599-DF73-1C49-B1E2-DAE95A1521E0}" type="slidenum">
              <a:rPr lang="en-US" smtClean="0"/>
              <a:t>‹#›</a:t>
            </a:fld>
            <a:endParaRPr lang="en-US"/>
          </a:p>
        </p:txBody>
      </p:sp>
    </p:spTree>
    <p:extLst>
      <p:ext uri="{BB962C8B-B14F-4D97-AF65-F5344CB8AC3E}">
        <p14:creationId xmlns:p14="http://schemas.microsoft.com/office/powerpoint/2010/main" val="152137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33599-DF73-1C49-B1E2-DAE95A1521E0}" type="slidenum">
              <a:rPr lang="en-US" smtClean="0"/>
              <a:t>1</a:t>
            </a:fld>
            <a:endParaRPr lang="en-US"/>
          </a:p>
        </p:txBody>
      </p:sp>
    </p:spTree>
    <p:extLst>
      <p:ext uri="{BB962C8B-B14F-4D97-AF65-F5344CB8AC3E}">
        <p14:creationId xmlns:p14="http://schemas.microsoft.com/office/powerpoint/2010/main" val="568030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Meet Maya and her family. </a:t>
            </a:r>
            <a:r>
              <a:rPr lang="en-GB" sz="1200" dirty="0"/>
              <a:t>Maya lives with her parents and her brother, Rohan. </a:t>
            </a:r>
            <a:r>
              <a:rPr lang="en-GB" sz="1200" baseline="0" dirty="0"/>
              <a:t>Her mum and dad have asked Maya and Rohan where they would like to go on their family holiday together. </a:t>
            </a:r>
          </a:p>
          <a:p>
            <a:endParaRPr lang="en-GB" sz="1200" dirty="0"/>
          </a:p>
          <a:p>
            <a:r>
              <a:rPr lang="en-GB" sz="1200" dirty="0"/>
              <a:t>Rohan would like a beach</a:t>
            </a:r>
            <a:r>
              <a:rPr lang="en-GB" sz="1200" baseline="0" dirty="0"/>
              <a:t> holiday where it is likely to be warm and sunny and suggests going to Spain. </a:t>
            </a:r>
            <a:r>
              <a:rPr lang="en-GB" sz="1200" dirty="0"/>
              <a:t>Maya</a:t>
            </a:r>
            <a:r>
              <a:rPr lang="en-GB" sz="1200" baseline="0" dirty="0"/>
              <a:t> says that they should look at what this is likely to cost and then work out if they can afford it.</a:t>
            </a:r>
          </a:p>
          <a:p>
            <a:endParaRPr lang="en-GB" sz="1200" baseline="0" dirty="0"/>
          </a:p>
          <a:p>
            <a:r>
              <a:rPr lang="en-US" sz="1200" i="0" kern="1200" dirty="0">
                <a:solidFill>
                  <a:schemeClr val="tx1"/>
                </a:solidFill>
                <a:effectLst/>
                <a:latin typeface="+mn-lt"/>
                <a:ea typeface="+mn-ea"/>
                <a:cs typeface="+mn-cs"/>
              </a:rPr>
              <a:t>Going on holiday is fun but can be expensive! You need to think carefully about the total costs and also the different ways the cost may be paid. For example, the holiday could be paid in full or spread by instalments. Also, if going outside of the UK, foreign currency problems need also to be thought about since they can create a barrier to understanding financial transactions.</a:t>
            </a:r>
            <a:endParaRPr lang="en-GB" sz="120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 lot to think about and your mathematical skills can help us be clearer about what information we might use in order to make some important decisions. Mathematics doesn’t provide all the answers to financial problems but it can provide a useful perspective on what can be a complex set of issues.  </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we can do together today is to see how realistic financial problems can be thought about in terms of how we interpret and represent data. Let’s see how we can apply some of the ideas you have been taught.</a:t>
            </a:r>
            <a:endParaRPr lang="en-GB" sz="1200" kern="1200" dirty="0">
              <a:solidFill>
                <a:schemeClr val="tx1"/>
              </a:solidFill>
              <a:effectLst/>
              <a:latin typeface="+mn-lt"/>
              <a:ea typeface="+mn-ea"/>
              <a:cs typeface="+mn-cs"/>
            </a:endParaRPr>
          </a:p>
          <a:p>
            <a:endParaRPr lang="en-GB" sz="1200" dirty="0"/>
          </a:p>
        </p:txBody>
      </p:sp>
      <p:sp>
        <p:nvSpPr>
          <p:cNvPr id="4" name="Slide Number Placeholder 3"/>
          <p:cNvSpPr>
            <a:spLocks noGrp="1"/>
          </p:cNvSpPr>
          <p:nvPr>
            <p:ph type="sldNum" sz="quarter" idx="5"/>
          </p:nvPr>
        </p:nvSpPr>
        <p:spPr/>
        <p:txBody>
          <a:bodyPr/>
          <a:lstStyle/>
          <a:p>
            <a:fld id="{C9333599-DF73-1C49-B1E2-DAE95A1521E0}" type="slidenum">
              <a:rPr lang="en-US" smtClean="0"/>
              <a:t>10</a:t>
            </a:fld>
            <a:endParaRPr lang="en-US"/>
          </a:p>
        </p:txBody>
      </p:sp>
    </p:spTree>
    <p:extLst>
      <p:ext uri="{BB962C8B-B14F-4D97-AF65-F5344CB8AC3E}">
        <p14:creationId xmlns:p14="http://schemas.microsoft.com/office/powerpoint/2010/main" val="2898677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This lesson includes optional pre-lesson homework (see lesson plan). Task 1 may be omitted if it is felt that the homework answers have dealt with the problem sufficiently or if the homework is not set. </a:t>
            </a:r>
          </a:p>
          <a:p>
            <a:endParaRPr lang="en-GB" dirty="0"/>
          </a:p>
          <a:p>
            <a:r>
              <a:rPr lang="en-GB" dirty="0"/>
              <a:t>The important</a:t>
            </a:r>
            <a:r>
              <a:rPr lang="en-GB" baseline="0" dirty="0"/>
              <a:t> point, here, is to encourage the pupils to be comprehensive about their identification of what spending might be in terms of what is </a:t>
            </a:r>
            <a:r>
              <a:rPr lang="en-GB" baseline="0" dirty="0" err="1"/>
              <a:t>i</a:t>
            </a:r>
            <a:r>
              <a:rPr lang="en-GB" baseline="0" dirty="0"/>
              <a:t>) necessary or ii) optional. And also between what spending needs to </a:t>
            </a:r>
            <a:r>
              <a:rPr lang="en-GB" baseline="0" dirty="0" err="1"/>
              <a:t>i</a:t>
            </a:r>
            <a:r>
              <a:rPr lang="en-GB" baseline="0" dirty="0"/>
              <a:t>) take place before the trip and ii) take place during the holiday. </a:t>
            </a:r>
            <a:r>
              <a:rPr lang="en-US" sz="1200" b="0" i="0" u="none" strike="noStrike" kern="1200" baseline="0" dirty="0">
                <a:solidFill>
                  <a:schemeClr val="tx1"/>
                </a:solidFill>
                <a:latin typeface="+mn-lt"/>
                <a:ea typeface="+mn-ea"/>
                <a:cs typeface="+mn-cs"/>
              </a:rPr>
              <a:t>This type of </a:t>
            </a:r>
            <a:r>
              <a:rPr lang="en-US" sz="1200" b="0" i="0" u="none" strike="noStrike" kern="1200" baseline="0" dirty="0" err="1">
                <a:solidFill>
                  <a:schemeClr val="tx1"/>
                </a:solidFill>
                <a:latin typeface="+mn-lt"/>
                <a:ea typeface="+mn-ea"/>
                <a:cs typeface="+mn-cs"/>
              </a:rPr>
              <a:t>categorisation</a:t>
            </a:r>
            <a:r>
              <a:rPr lang="en-US" sz="1200" b="0" i="0" u="none" strike="noStrike" kern="1200" baseline="0" dirty="0">
                <a:solidFill>
                  <a:schemeClr val="tx1"/>
                </a:solidFill>
                <a:latin typeface="+mn-lt"/>
                <a:ea typeface="+mn-ea"/>
                <a:cs typeface="+mn-cs"/>
              </a:rPr>
              <a:t> helps with identification of spending. </a:t>
            </a:r>
            <a:r>
              <a:rPr lang="en-GB" baseline="0" dirty="0"/>
              <a:t>It will be important to suggest that some types of spending are not likely to be optional (holiday insurance) and, so, any choice that is exercised in relation to insurance won’t concern paying for insurance cover but may consider the balance between alternatives offering differing levels of cover for different cost.</a:t>
            </a:r>
            <a:endParaRPr lang="en-US" dirty="0"/>
          </a:p>
        </p:txBody>
      </p:sp>
      <p:sp>
        <p:nvSpPr>
          <p:cNvPr id="4" name="Slide Number Placeholder 3"/>
          <p:cNvSpPr>
            <a:spLocks noGrp="1"/>
          </p:cNvSpPr>
          <p:nvPr>
            <p:ph type="sldNum" sz="quarter" idx="5"/>
          </p:nvPr>
        </p:nvSpPr>
        <p:spPr/>
        <p:txBody>
          <a:bodyPr/>
          <a:lstStyle/>
          <a:p>
            <a:fld id="{C9333599-DF73-1C49-B1E2-DAE95A1521E0}" type="slidenum">
              <a:rPr lang="en-US" smtClean="0"/>
              <a:t>11</a:t>
            </a:fld>
            <a:endParaRPr lang="en-US"/>
          </a:p>
        </p:txBody>
      </p:sp>
    </p:spTree>
    <p:extLst>
      <p:ext uri="{BB962C8B-B14F-4D97-AF65-F5344CB8AC3E}">
        <p14:creationId xmlns:p14="http://schemas.microsoft.com/office/powerpoint/2010/main" val="2434983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a:t>
            </a:r>
            <a:r>
              <a:rPr lang="en-GB" baseline="0" dirty="0"/>
              <a:t> that they may have had different answers. Explore in a class discussion which are likely to be essential items. It might be worthwhile exploring what is meant by ‘essential’: it might be defined as the </a:t>
            </a:r>
            <a:r>
              <a:rPr lang="en-GB" i="0" baseline="0" dirty="0"/>
              <a:t>largest item or an item that cannot be avoided. Ideally, you should get to a point where you are able to emphasise that there are quite a few factors to take account of. What is important in this session is that the pupils are able to see the range of issues and can offer perspective while supporting that with some views about which is important.</a:t>
            </a:r>
          </a:p>
        </p:txBody>
      </p:sp>
      <p:sp>
        <p:nvSpPr>
          <p:cNvPr id="4" name="Slide Number Placeholder 3"/>
          <p:cNvSpPr>
            <a:spLocks noGrp="1"/>
          </p:cNvSpPr>
          <p:nvPr>
            <p:ph type="sldNum" sz="quarter" idx="5"/>
          </p:nvPr>
        </p:nvSpPr>
        <p:spPr/>
        <p:txBody>
          <a:bodyPr/>
          <a:lstStyle/>
          <a:p>
            <a:fld id="{C9333599-DF73-1C49-B1E2-DAE95A1521E0}" type="slidenum">
              <a:rPr lang="en-US" smtClean="0"/>
              <a:t>12</a:t>
            </a:fld>
            <a:endParaRPr lang="en-US"/>
          </a:p>
        </p:txBody>
      </p:sp>
    </p:spTree>
    <p:extLst>
      <p:ext uri="{BB962C8B-B14F-4D97-AF65-F5344CB8AC3E}">
        <p14:creationId xmlns:p14="http://schemas.microsoft.com/office/powerpoint/2010/main" val="3454726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discussion here should identify as many alternatives</a:t>
            </a:r>
            <a:r>
              <a:rPr lang="en-GB" baseline="0" dirty="0"/>
              <a:t> as possible. It should also tease out the reasons </a:t>
            </a:r>
            <a:r>
              <a:rPr lang="en-GB" i="0" baseline="0" dirty="0"/>
              <a:t>why</a:t>
            </a:r>
            <a:r>
              <a:rPr lang="en-GB" i="1" baseline="0" dirty="0"/>
              <a:t> </a:t>
            </a:r>
            <a:r>
              <a:rPr lang="en-GB" i="0" baseline="0" dirty="0"/>
              <a:t>choices might be made so that the pupils can begin to reflect on decision criteria</a:t>
            </a:r>
            <a:r>
              <a:rPr lang="en-GB" i="1" baseline="0" dirty="0"/>
              <a:t>. </a:t>
            </a:r>
            <a:r>
              <a:rPr lang="en-GB" i="0" baseline="0" dirty="0"/>
              <a:t>The decision criteria will be important later on since we will use the maths in this module to help inform choice.</a:t>
            </a:r>
            <a:endParaRPr lang="en-US" i="1" dirty="0"/>
          </a:p>
        </p:txBody>
      </p:sp>
      <p:sp>
        <p:nvSpPr>
          <p:cNvPr id="4" name="Slide Number Placeholder 3"/>
          <p:cNvSpPr>
            <a:spLocks noGrp="1"/>
          </p:cNvSpPr>
          <p:nvPr>
            <p:ph type="sldNum" sz="quarter" idx="5"/>
          </p:nvPr>
        </p:nvSpPr>
        <p:spPr/>
        <p:txBody>
          <a:bodyPr/>
          <a:lstStyle/>
          <a:p>
            <a:fld id="{C9333599-DF73-1C49-B1E2-DAE95A1521E0}" type="slidenum">
              <a:rPr lang="en-US" smtClean="0"/>
              <a:t>13</a:t>
            </a:fld>
            <a:endParaRPr lang="en-US"/>
          </a:p>
        </p:txBody>
      </p:sp>
    </p:spTree>
    <p:extLst>
      <p:ext uri="{BB962C8B-B14F-4D97-AF65-F5344CB8AC3E}">
        <p14:creationId xmlns:p14="http://schemas.microsoft.com/office/powerpoint/2010/main" val="3517497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enhanced answer to Task 1. </a:t>
            </a:r>
          </a:p>
        </p:txBody>
      </p:sp>
      <p:sp>
        <p:nvSpPr>
          <p:cNvPr id="4" name="Slide Number Placeholder 3"/>
          <p:cNvSpPr>
            <a:spLocks noGrp="1"/>
          </p:cNvSpPr>
          <p:nvPr>
            <p:ph type="sldNum" sz="quarter" idx="5"/>
          </p:nvPr>
        </p:nvSpPr>
        <p:spPr/>
        <p:txBody>
          <a:bodyPr/>
          <a:lstStyle/>
          <a:p>
            <a:fld id="{C9333599-DF73-1C49-B1E2-DAE95A1521E0}" type="slidenum">
              <a:rPr lang="en-US" smtClean="0"/>
              <a:t>14</a:t>
            </a:fld>
            <a:endParaRPr lang="en-US"/>
          </a:p>
        </p:txBody>
      </p:sp>
    </p:spTree>
    <p:extLst>
      <p:ext uri="{BB962C8B-B14F-4D97-AF65-F5344CB8AC3E}">
        <p14:creationId xmlns:p14="http://schemas.microsoft.com/office/powerpoint/2010/main" val="2463405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will be combined with the following slide and handed</a:t>
            </a:r>
            <a:r>
              <a:rPr lang="en-GB" baseline="0" dirty="0"/>
              <a:t> out as a task.</a:t>
            </a:r>
          </a:p>
          <a:p>
            <a:endParaRPr lang="en-GB" baseline="0" dirty="0"/>
          </a:p>
          <a:p>
            <a:r>
              <a:rPr lang="en-US" sz="1200" i="1" kern="1200" dirty="0">
                <a:solidFill>
                  <a:schemeClr val="tx1"/>
                </a:solidFill>
                <a:effectLst/>
                <a:latin typeface="+mn-lt"/>
                <a:ea typeface="+mn-ea"/>
                <a:cs typeface="+mn-cs"/>
              </a:rPr>
              <a:t>We will now look specifically about how to pay for a holiday. Having looked at a brochure, there are three options offered:</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Pay in full</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Pay in five instalments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Pay a deposit plus a final balance</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Let’s work through the details on the slide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15</a:t>
            </a:fld>
            <a:endParaRPr lang="en-US"/>
          </a:p>
        </p:txBody>
      </p:sp>
    </p:spTree>
    <p:extLst>
      <p:ext uri="{BB962C8B-B14F-4D97-AF65-F5344CB8AC3E}">
        <p14:creationId xmlns:p14="http://schemas.microsoft.com/office/powerpoint/2010/main" val="3887986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enhanced answer to Task 1. </a:t>
            </a:r>
          </a:p>
        </p:txBody>
      </p:sp>
      <p:sp>
        <p:nvSpPr>
          <p:cNvPr id="4" name="Slide Number Placeholder 3"/>
          <p:cNvSpPr>
            <a:spLocks noGrp="1"/>
          </p:cNvSpPr>
          <p:nvPr>
            <p:ph type="sldNum" sz="quarter" idx="5"/>
          </p:nvPr>
        </p:nvSpPr>
        <p:spPr/>
        <p:txBody>
          <a:bodyPr/>
          <a:lstStyle/>
          <a:p>
            <a:fld id="{C9333599-DF73-1C49-B1E2-DAE95A1521E0}" type="slidenum">
              <a:rPr lang="en-US" smtClean="0"/>
              <a:t>16</a:t>
            </a:fld>
            <a:endParaRPr lang="en-US"/>
          </a:p>
        </p:txBody>
      </p:sp>
    </p:spTree>
    <p:extLst>
      <p:ext uri="{BB962C8B-B14F-4D97-AF65-F5344CB8AC3E}">
        <p14:creationId xmlns:p14="http://schemas.microsoft.com/office/powerpoint/2010/main" val="3133743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will be handed</a:t>
            </a:r>
            <a:r>
              <a:rPr lang="en-GB" baseline="0" dirty="0"/>
              <a:t> out as a task.</a:t>
            </a:r>
          </a:p>
        </p:txBody>
      </p:sp>
      <p:sp>
        <p:nvSpPr>
          <p:cNvPr id="4" name="Slide Number Placeholder 3"/>
          <p:cNvSpPr>
            <a:spLocks noGrp="1"/>
          </p:cNvSpPr>
          <p:nvPr>
            <p:ph type="sldNum" sz="quarter" idx="5"/>
          </p:nvPr>
        </p:nvSpPr>
        <p:spPr/>
        <p:txBody>
          <a:bodyPr/>
          <a:lstStyle/>
          <a:p>
            <a:fld id="{C9333599-DF73-1C49-B1E2-DAE95A1521E0}" type="slidenum">
              <a:rPr lang="en-US" smtClean="0"/>
              <a:t>17</a:t>
            </a:fld>
            <a:endParaRPr lang="en-US"/>
          </a:p>
        </p:txBody>
      </p:sp>
    </p:spTree>
    <p:extLst>
      <p:ext uri="{BB962C8B-B14F-4D97-AF65-F5344CB8AC3E}">
        <p14:creationId xmlns:p14="http://schemas.microsoft.com/office/powerpoint/2010/main" val="3625163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18</a:t>
            </a:fld>
            <a:endParaRPr lang="en-US"/>
          </a:p>
        </p:txBody>
      </p:sp>
    </p:spTree>
    <p:extLst>
      <p:ext uri="{BB962C8B-B14F-4D97-AF65-F5344CB8AC3E}">
        <p14:creationId xmlns:p14="http://schemas.microsoft.com/office/powerpoint/2010/main" val="3947186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straightforward solution to get to the total cost is £2,700 x 1.01 = £2,727.</a:t>
            </a:r>
            <a:endParaRPr lang="en-GB" dirty="0"/>
          </a:p>
          <a:p>
            <a:endParaRPr lang="en-GB" dirty="0"/>
          </a:p>
          <a:p>
            <a:r>
              <a:rPr lang="en-GB" dirty="0"/>
              <a:t>The schedule of payments is not asked for and it might be worth hinting that to</a:t>
            </a:r>
            <a:r>
              <a:rPr lang="en-GB" baseline="0" dirty="0"/>
              <a:t> show the schedule might give the pupils more information about which may be the best way to pay for the holiday in the second, discussion part, of the task.</a:t>
            </a:r>
          </a:p>
          <a:p>
            <a:endParaRPr lang="en-GB" baseline="0" dirty="0"/>
          </a:p>
          <a:p>
            <a:r>
              <a:rPr lang="en-GB" baseline="0" dirty="0"/>
              <a:t>It will be a very good sign if pupils raise questions about the financial implications of the scheduling of the payments at this stage but answers can be left to the discussion part of the task dealt with below.</a:t>
            </a:r>
          </a:p>
          <a:p>
            <a:endParaRPr lang="en-GB" baseline="0"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19</a:t>
            </a:fld>
            <a:endParaRPr lang="en-US"/>
          </a:p>
        </p:txBody>
      </p:sp>
    </p:spTree>
    <p:extLst>
      <p:ext uri="{BB962C8B-B14F-4D97-AF65-F5344CB8AC3E}">
        <p14:creationId xmlns:p14="http://schemas.microsoft.com/office/powerpoint/2010/main" val="127944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33599-DF73-1C49-B1E2-DAE95A1521E0}" type="slidenum">
              <a:rPr lang="en-US" smtClean="0"/>
              <a:t>2</a:t>
            </a:fld>
            <a:endParaRPr lang="en-US"/>
          </a:p>
        </p:txBody>
      </p:sp>
    </p:spTree>
    <p:extLst>
      <p:ext uri="{BB962C8B-B14F-4D97-AF65-F5344CB8AC3E}">
        <p14:creationId xmlns:p14="http://schemas.microsoft.com/office/powerpoint/2010/main" val="825162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points to bear</a:t>
            </a:r>
            <a:r>
              <a:rPr lang="en-GB" baseline="0" dirty="0"/>
              <a:t> in mind are keeping attention to the detail.</a:t>
            </a:r>
          </a:p>
          <a:p>
            <a:r>
              <a:rPr lang="en-GB" baseline="0" dirty="0"/>
              <a:t>The specific mathematical tasks undertaken are:</a:t>
            </a:r>
          </a:p>
          <a:p>
            <a:pPr marL="228600" indent="-228600">
              <a:buAutoNum type="arabicPeriod"/>
            </a:pPr>
            <a:r>
              <a:rPr lang="en-GB" baseline="0" dirty="0"/>
              <a:t>Work out percentage increases and </a:t>
            </a:r>
            <a:r>
              <a:rPr lang="en-GB" u="none" baseline="0" dirty="0"/>
              <a:t>decreases</a:t>
            </a:r>
          </a:p>
          <a:p>
            <a:pPr marL="228600" indent="-228600">
              <a:buAutoNum type="arabicPeriod"/>
            </a:pPr>
            <a:r>
              <a:rPr lang="en-GB" dirty="0"/>
              <a:t>Calculate using fractions and percentages.</a:t>
            </a:r>
          </a:p>
          <a:p>
            <a:pPr marL="228600" indent="-228600">
              <a:buAutoNum type="arabicPeriod"/>
            </a:pPr>
            <a:endParaRPr lang="en-GB" dirty="0"/>
          </a:p>
          <a:p>
            <a:pPr marL="0" indent="0">
              <a:buNone/>
            </a:pPr>
            <a:r>
              <a:rPr lang="en-GB" dirty="0"/>
              <a:t>The payment schedule is not asked</a:t>
            </a:r>
            <a:r>
              <a:rPr lang="en-GB" baseline="0" dirty="0"/>
              <a:t> for but you might hint that it could be useful in further discussions. The payment schedule is:</a:t>
            </a:r>
          </a:p>
          <a:p>
            <a:pPr marL="0" indent="0">
              <a:buNone/>
            </a:pPr>
            <a:endParaRPr lang="en-GB" baseline="0" dirty="0"/>
          </a:p>
          <a:p>
            <a:pPr marL="0" indent="0">
              <a:buNone/>
            </a:pPr>
            <a:r>
              <a:rPr lang="en-GB" sz="1200" b="1" i="0" u="none" strike="noStrike" kern="1200" dirty="0">
                <a:solidFill>
                  <a:schemeClr val="tx1"/>
                </a:solidFill>
                <a:effectLst/>
                <a:latin typeface="+mn-lt"/>
                <a:ea typeface="+mn-ea"/>
                <a:cs typeface="+mn-cs"/>
              </a:rPr>
              <a:t>Payment schedule:</a:t>
            </a:r>
            <a:r>
              <a:rPr lang="en-GB" sz="1200" b="0" i="0" u="none" strike="noStrike" kern="1200" dirty="0">
                <a:solidFill>
                  <a:schemeClr val="tx1"/>
                </a:solidFill>
                <a:effectLst/>
                <a:latin typeface="+mn-lt"/>
                <a:ea typeface="+mn-ea"/>
                <a:cs typeface="+mn-cs"/>
              </a:rPr>
              <a:t> immediate payment</a:t>
            </a:r>
            <a:r>
              <a:rPr lang="en-GB" dirty="0"/>
              <a:t> £</a:t>
            </a:r>
            <a:r>
              <a:rPr lang="en-GB" sz="1200" b="0" i="0" u="none" strike="noStrike" kern="1200" dirty="0">
                <a:solidFill>
                  <a:schemeClr val="tx1"/>
                </a:solidFill>
                <a:effectLst/>
                <a:latin typeface="+mn-lt"/>
                <a:ea typeface="+mn-ea"/>
                <a:cs typeface="+mn-cs"/>
              </a:rPr>
              <a:t>100.00.</a:t>
            </a:r>
            <a:r>
              <a:rPr lang="en-GB" sz="1200" b="0" i="0" u="none" strike="noStrike" kern="1200" baseline="0" dirty="0">
                <a:solidFill>
                  <a:schemeClr val="tx1"/>
                </a:solidFill>
                <a:effectLst/>
                <a:latin typeface="+mn-lt"/>
                <a:ea typeface="+mn-ea"/>
                <a:cs typeface="+mn-cs"/>
              </a:rPr>
              <a:t> B</a:t>
            </a:r>
            <a:r>
              <a:rPr lang="en-GB" sz="1200" b="0" i="0" u="none" strike="noStrike" kern="1200" dirty="0">
                <a:solidFill>
                  <a:schemeClr val="tx1"/>
                </a:solidFill>
                <a:effectLst/>
                <a:latin typeface="+mn-lt"/>
                <a:ea typeface="+mn-ea"/>
                <a:cs typeface="+mn-cs"/>
              </a:rPr>
              <a:t>alance six weeks before holiday</a:t>
            </a:r>
            <a:r>
              <a:rPr lang="en-GB" dirty="0"/>
              <a:t> £</a:t>
            </a:r>
            <a:r>
              <a:rPr lang="en-GB" sz="1200" b="0" i="0" u="none" strike="noStrike" kern="1200" dirty="0">
                <a:solidFill>
                  <a:schemeClr val="tx1"/>
                </a:solidFill>
                <a:effectLst/>
                <a:latin typeface="+mn-lt"/>
                <a:ea typeface="+mn-ea"/>
                <a:cs typeface="+mn-cs"/>
              </a:rPr>
              <a:t>2,678.00.</a:t>
            </a:r>
            <a:r>
              <a:rPr lang="en-GB" sz="1200" b="0" i="0" u="none" strike="noStrike" kern="1200" baseline="0" dirty="0">
                <a:solidFill>
                  <a:schemeClr val="tx1"/>
                </a:solidFill>
                <a:effectLst/>
                <a:latin typeface="+mn-lt"/>
                <a:ea typeface="+mn-ea"/>
                <a:cs typeface="+mn-cs"/>
              </a:rPr>
              <a:t> Total payment </a:t>
            </a:r>
            <a:r>
              <a:rPr lang="en-GB" sz="1200" b="1" i="0" u="none" strike="noStrike" kern="1200" baseline="0" dirty="0">
                <a:solidFill>
                  <a:schemeClr val="tx1"/>
                </a:solidFill>
                <a:effectLst/>
                <a:latin typeface="+mn-lt"/>
                <a:ea typeface="+mn-ea"/>
                <a:cs typeface="+mn-cs"/>
              </a:rPr>
              <a:t>£</a:t>
            </a:r>
            <a:r>
              <a:rPr lang="en-GB" sz="1200" b="1" i="0" u="none" strike="noStrike" kern="1200" dirty="0">
                <a:solidFill>
                  <a:schemeClr val="tx1"/>
                </a:solidFill>
                <a:effectLst/>
                <a:latin typeface="+mn-lt"/>
                <a:ea typeface="+mn-ea"/>
                <a:cs typeface="+mn-cs"/>
              </a:rPr>
              <a:t>2,778.00</a:t>
            </a:r>
            <a:r>
              <a:rPr lang="en-GB" sz="1200" b="0" i="0" u="none" strike="noStrike"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20</a:t>
            </a:fld>
            <a:endParaRPr lang="en-US"/>
          </a:p>
        </p:txBody>
      </p:sp>
    </p:spTree>
    <p:extLst>
      <p:ext uri="{BB962C8B-B14F-4D97-AF65-F5344CB8AC3E}">
        <p14:creationId xmlns:p14="http://schemas.microsoft.com/office/powerpoint/2010/main" val="334974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Issues:</a:t>
            </a:r>
          </a:p>
          <a:p>
            <a:pPr marL="228600" indent="-228600">
              <a:buAutoNum type="arabicPeriod"/>
            </a:pPr>
            <a:r>
              <a:rPr lang="en-GB" dirty="0"/>
              <a:t>Whichever method of payment is chosen, we still must </a:t>
            </a:r>
            <a:r>
              <a:rPr lang="en-GB" baseline="0" dirty="0"/>
              <a:t>find a significant amount of money. Is it wise to spend this much money on a holiday?</a:t>
            </a:r>
          </a:p>
          <a:p>
            <a:pPr marL="228600" indent="-228600">
              <a:buAutoNum type="arabicPeriod"/>
            </a:pPr>
            <a:r>
              <a:rPr lang="en-GB" baseline="0" dirty="0"/>
              <a:t>Delaying payments can be advantageous because it allows individuals to save up for the amounts due.</a:t>
            </a:r>
          </a:p>
          <a:p>
            <a:pPr marL="228600" indent="-228600">
              <a:buAutoNum type="arabicPeriod"/>
            </a:pPr>
            <a:r>
              <a:rPr lang="en-GB" baseline="0" dirty="0"/>
              <a:t>Delaying payments is a benefit to the customer but a cost to the business. The longer the business waits for the money, the more it costs them in terms of, for example, bank charges that they may incur. Businesses will always try to pass on these costs and the longer the delay to them the more cost there is to pass on. This is essentially why option 2 is cheaper than option 3.</a:t>
            </a:r>
          </a:p>
          <a:p>
            <a:pPr marL="228600" indent="-228600">
              <a:buFont typeface="+mj-lt"/>
              <a:buAutoNum type="arabicPeriod"/>
            </a:pPr>
            <a:r>
              <a:rPr lang="en-GB" baseline="0" dirty="0"/>
              <a:t>In delaying payment, we may forget to make the payments as they fall due.</a:t>
            </a:r>
          </a:p>
          <a:p>
            <a:pPr marL="228600" indent="-228600">
              <a:buFont typeface="+mj-lt"/>
              <a:buAutoNum type="arabicPeriod"/>
            </a:pPr>
            <a:r>
              <a:rPr lang="en-GB" baseline="0" dirty="0"/>
              <a:t>There may be other items in the holiday contract that we may need to consider before making a final decision (such as penalty payments if we cancel the holiday).</a:t>
            </a:r>
            <a:endParaRPr lang="en-GB"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21</a:t>
            </a:fld>
            <a:endParaRPr lang="en-US"/>
          </a:p>
        </p:txBody>
      </p:sp>
    </p:spTree>
    <p:extLst>
      <p:ext uri="{BB962C8B-B14F-4D97-AF65-F5344CB8AC3E}">
        <p14:creationId xmlns:p14="http://schemas.microsoft.com/office/powerpoint/2010/main" val="591897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here is to get pupils used to applying exchange rates which will become a key feature of the follow-on lesson. The associated homework will get pupils to research exchange rates. </a:t>
            </a:r>
          </a:p>
          <a:p>
            <a:endParaRPr lang="en-GB" dirty="0"/>
          </a:p>
          <a:p>
            <a:r>
              <a:rPr lang="en-GB" dirty="0"/>
              <a:t>Exchange rates are easy to find on any search engine.</a:t>
            </a: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22</a:t>
            </a:fld>
            <a:endParaRPr lang="en-US"/>
          </a:p>
        </p:txBody>
      </p:sp>
    </p:spTree>
    <p:extLst>
      <p:ext uri="{BB962C8B-B14F-4D97-AF65-F5344CB8AC3E}">
        <p14:creationId xmlns:p14="http://schemas.microsoft.com/office/powerpoint/2010/main" val="2137588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included in the homework is a task to ask pupils to find the exchange rate for bitcoins. </a:t>
            </a:r>
            <a:r>
              <a:rPr lang="en-US" sz="1200" b="0" i="0" u="none" strike="noStrike" kern="1200" baseline="0" dirty="0">
                <a:solidFill>
                  <a:schemeClr val="tx1"/>
                </a:solidFill>
                <a:latin typeface="+mn-lt"/>
                <a:ea typeface="+mn-ea"/>
                <a:cs typeface="+mn-cs"/>
              </a:rPr>
              <a:t>The exchange rate is available on most search engines, and certainly on Google. </a:t>
            </a:r>
            <a:r>
              <a:rPr lang="en-GB" dirty="0"/>
              <a:t>Bitcoins are very topical and it might be worth giving</a:t>
            </a:r>
            <a:r>
              <a:rPr lang="en-GB" baseline="0" dirty="0"/>
              <a:t> </a:t>
            </a:r>
            <a:r>
              <a:rPr lang="en-GB" dirty="0"/>
              <a:t>the following definition to them:</a:t>
            </a:r>
          </a:p>
          <a:p>
            <a:endParaRPr lang="en-GB" dirty="0"/>
          </a:p>
          <a:p>
            <a:r>
              <a:rPr lang="en-GB" i="1" dirty="0"/>
              <a:t>Bitcoins are a digital currency that does not have a physical presence (unlike a pound coin). Transactions using bitcoins are recorded in secure computer systems. They have been in the news recently because their exchange rates to all other currencies have moved a great deal.</a:t>
            </a:r>
          </a:p>
          <a:p>
            <a:endParaRPr lang="en-GB" dirty="0"/>
          </a:p>
          <a:p>
            <a:r>
              <a:rPr lang="en-GB" dirty="0"/>
              <a:t>The issue about using bitcoins is that the exchange rate looks odd and will test the confidence of pupils in applying the exchange rate conversion. At the time of writing, the bitcoin : £ exchange rate was Bitcoin 0.00014 : £1. Hence, in order to buy one bitcoin, you would need 1/0.00014 = £7,142 !</a:t>
            </a: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23</a:t>
            </a:fld>
            <a:endParaRPr lang="en-US"/>
          </a:p>
        </p:txBody>
      </p:sp>
    </p:spTree>
    <p:extLst>
      <p:ext uri="{BB962C8B-B14F-4D97-AF65-F5344CB8AC3E}">
        <p14:creationId xmlns:p14="http://schemas.microsoft.com/office/powerpoint/2010/main" val="1302636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33599-DF73-1C49-B1E2-DAE95A1521E0}" type="slidenum">
              <a:rPr lang="en-US" smtClean="0"/>
              <a:t>24</a:t>
            </a:fld>
            <a:endParaRPr lang="en-US"/>
          </a:p>
        </p:txBody>
      </p:sp>
    </p:spTree>
    <p:extLst>
      <p:ext uri="{BB962C8B-B14F-4D97-AF65-F5344CB8AC3E}">
        <p14:creationId xmlns:p14="http://schemas.microsoft.com/office/powerpoint/2010/main" val="3923087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25</a:t>
            </a:fld>
            <a:endParaRPr lang="en-US"/>
          </a:p>
        </p:txBody>
      </p:sp>
    </p:spTree>
    <p:extLst>
      <p:ext uri="{BB962C8B-B14F-4D97-AF65-F5344CB8AC3E}">
        <p14:creationId xmlns:p14="http://schemas.microsoft.com/office/powerpoint/2010/main" val="1319978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26</a:t>
            </a:fld>
            <a:endParaRPr lang="en-US"/>
          </a:p>
        </p:txBody>
      </p:sp>
    </p:spTree>
    <p:extLst>
      <p:ext uri="{BB962C8B-B14F-4D97-AF65-F5344CB8AC3E}">
        <p14:creationId xmlns:p14="http://schemas.microsoft.com/office/powerpoint/2010/main" val="1816158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a:solidFill>
                  <a:schemeClr val="tx1"/>
                </a:solidFill>
                <a:effectLst/>
                <a:latin typeface="+mn-lt"/>
                <a:ea typeface="+mn-ea"/>
                <a:cs typeface="+mn-cs"/>
              </a:rPr>
              <a:t>When the exchange rate is quoted as the ‘number of foreign currency units required to buy £1’ this is known as an </a:t>
            </a:r>
            <a:r>
              <a:rPr lang="en-US" sz="1200" i="0" kern="1200" dirty="0">
                <a:solidFill>
                  <a:schemeClr val="tx1"/>
                </a:solidFill>
                <a:effectLst/>
                <a:latin typeface="+mn-lt"/>
                <a:ea typeface="+mn-ea"/>
                <a:cs typeface="+mn-cs"/>
              </a:rPr>
              <a:t>indirect quote </a:t>
            </a:r>
            <a:r>
              <a:rPr lang="en-US" sz="1200" kern="1200" dirty="0">
                <a:solidFill>
                  <a:schemeClr val="tx1"/>
                </a:solidFill>
                <a:effectLst/>
                <a:latin typeface="+mn-lt"/>
                <a:ea typeface="+mn-ea"/>
                <a:cs typeface="+mn-cs"/>
              </a:rPr>
              <a:t>for the £. In this case the £ is the base currency, but this is not always the case. By convention, for example, whenever a currency is quoted against the € it is the € that is used as the base currency but that has not been done in the quote above</a:t>
            </a:r>
            <a:r>
              <a:rPr lang="en-US" sz="1200" b="0" i="0" u="none" strike="noStrike" kern="1200" baseline="0" dirty="0">
                <a:solidFill>
                  <a:schemeClr val="tx1"/>
                </a:solidFill>
                <a:latin typeface="+mn-lt"/>
                <a:ea typeface="+mn-ea"/>
                <a:cs typeface="+mn-cs"/>
              </a:rPr>
              <a:t>, in order to show a consistent presentation.</a:t>
            </a:r>
            <a:r>
              <a:rPr lang="en-US" sz="1200" kern="1200" dirty="0">
                <a:solidFill>
                  <a:schemeClr val="tx1"/>
                </a:solidFill>
                <a:effectLst/>
                <a:latin typeface="+mn-lt"/>
                <a:ea typeface="+mn-ea"/>
                <a:cs typeface="+mn-cs"/>
              </a:rPr>
              <a:t> . You will see if your pupils have used the € as the base currency if they have an exchange rate of £ against the € of £1 &lt; 1 (assuming the UK economy hasn’t collapsed between the time of writing and you reading this!). There is no wrong or right way to quote a currency; it is just the convention that is used.</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Pupils may raise the issue that, in their research, they were presented with two quotes for an exchange rate. These are quotes if you want to sell £ to buy a foreign currency or buy £ when you want to sell a foreign currency. When we go on holiday we want to buy foreign currency and when we return we want to sell any foreign currency we have left over. The two quotes are known as ‘ask’ prices and ‘bid’ prices (the ask price is sometimes known as the ‘offer’ price). The bid price is always </a:t>
            </a:r>
            <a:r>
              <a:rPr lang="en-US" sz="1200" b="1" kern="1200" dirty="0">
                <a:solidFill>
                  <a:schemeClr val="tx1"/>
                </a:solidFill>
                <a:effectLst/>
                <a:latin typeface="+mn-lt"/>
                <a:ea typeface="+mn-ea"/>
                <a:cs typeface="+mn-cs"/>
              </a:rPr>
              <a:t>lower</a:t>
            </a:r>
            <a:r>
              <a:rPr lang="en-US" sz="1200" kern="1200" dirty="0">
                <a:solidFill>
                  <a:schemeClr val="tx1"/>
                </a:solidFill>
                <a:effectLst/>
                <a:latin typeface="+mn-lt"/>
                <a:ea typeface="+mn-ea"/>
                <a:cs typeface="+mn-cs"/>
              </a:rPr>
              <a:t> than the ask price.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An ask (offer) price is the quote for the amount of foreign currency that you will receive if you sell £ to buy foreign currency. The bid price is the quote for the amount of foreign currency you will pay if you buy £ by selling foreign currency. As an example, a bid price for US$ : £ may be quoted at 1.40 and the ask price may be quoted at 1.42. It is easy to work out what you will use: you just have to assume that you, dealing with a foreign exchange dealer, will </a:t>
            </a:r>
            <a:r>
              <a:rPr lang="en-US" sz="1200" b="0" kern="1200" dirty="0">
                <a:solidFill>
                  <a:schemeClr val="tx1"/>
                </a:solidFill>
                <a:effectLst/>
                <a:latin typeface="+mn-lt"/>
                <a:ea typeface="+mn-ea"/>
                <a:cs typeface="+mn-cs"/>
              </a:rPr>
              <a:t>always</a:t>
            </a:r>
            <a:r>
              <a:rPr lang="en-US" sz="1200" kern="1200" dirty="0">
                <a:solidFill>
                  <a:schemeClr val="tx1"/>
                </a:solidFill>
                <a:effectLst/>
                <a:latin typeface="+mn-lt"/>
                <a:ea typeface="+mn-ea"/>
                <a:cs typeface="+mn-cs"/>
              </a:rPr>
              <a:t> get the worse rate! For example, if I want to buy $100 by selling £, how much would it cost in £? Well, using the bid price would give $100/1.40 = £71.43. Using the ask price would give $100/1.42 = £70.42. It is obvious that you will use the bid price because it costs you more to buy $. </a:t>
            </a:r>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27</a:t>
            </a:fld>
            <a:endParaRPr lang="en-US"/>
          </a:p>
        </p:txBody>
      </p:sp>
    </p:spTree>
    <p:extLst>
      <p:ext uri="{BB962C8B-B14F-4D97-AF65-F5344CB8AC3E}">
        <p14:creationId xmlns:p14="http://schemas.microsoft.com/office/powerpoint/2010/main" val="1169869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It</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will be worthwhile at this point to ensure that all pupils are familiar with foreign currencies and that, in Spain, restaurant costs will be expressed in €. At the time of writing, the € exchange rate to the £ was 1.17:1. Currencies lend themselves naturally to mathematical ideas related to ratios and proportions and are a good way of learning and testing understanding in this area.</a:t>
            </a:r>
          </a:p>
          <a:p>
            <a:endParaRPr lang="en-GB" b="0" dirty="0"/>
          </a:p>
          <a:p>
            <a:r>
              <a:rPr lang="en-US" sz="1200" b="0" kern="1200" dirty="0">
                <a:solidFill>
                  <a:schemeClr val="tx1"/>
                </a:solidFill>
                <a:effectLst/>
                <a:latin typeface="+mn-lt"/>
                <a:ea typeface="+mn-ea"/>
                <a:cs typeface="+mn-cs"/>
              </a:rPr>
              <a:t>To introduce the idea of currency conversion, indicated in the slide, say the following (the calculation elements in the following may need illustrating on a whiteboard):</a:t>
            </a:r>
            <a:endParaRPr lang="en-GB"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GB" sz="1200" b="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the € exchange rate to the £ is 1.17 : 1 that will mean that a sandwich, for example, that costs £1 in the UK would cost €1.17 in Spain. Alternatively, if we bought a sandwich for €1.17 in Spain, we would be able to work out that it would cost £1 in sterling terms. We can do this for any amount. For example, if we bought a souvenir in Spain for €5 then, in sterling terms, this would be 5/1.17 = £4.27. We can calculate this by dividing the € cost by the € element of the exchange rate.</a:t>
            </a:r>
            <a:endParaRPr lang="en-GB"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28</a:t>
            </a:fld>
            <a:endParaRPr lang="en-US"/>
          </a:p>
        </p:txBody>
      </p:sp>
    </p:spTree>
    <p:extLst>
      <p:ext uri="{BB962C8B-B14F-4D97-AF65-F5344CB8AC3E}">
        <p14:creationId xmlns:p14="http://schemas.microsoft.com/office/powerpoint/2010/main" val="4093661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29</a:t>
            </a:fld>
            <a:endParaRPr lang="en-US"/>
          </a:p>
        </p:txBody>
      </p:sp>
    </p:spTree>
    <p:extLst>
      <p:ext uri="{BB962C8B-B14F-4D97-AF65-F5344CB8AC3E}">
        <p14:creationId xmlns:p14="http://schemas.microsoft.com/office/powerpoint/2010/main" val="4122044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government specification content</a:t>
            </a:r>
            <a:r>
              <a:rPr lang="en-GB" baseline="0" dirty="0"/>
              <a:t> where:</a:t>
            </a:r>
          </a:p>
          <a:p>
            <a:endParaRPr lang="en-GB" baseline="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students will develop confidence and competence with the content identified by standard type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students will be assessed on the content identified by the standard and the </a:t>
            </a:r>
            <a:r>
              <a:rPr lang="en-US" sz="1200" u="sng" kern="1200" dirty="0">
                <a:solidFill>
                  <a:schemeClr val="tx1"/>
                </a:solidFill>
                <a:effectLst/>
                <a:latin typeface="+mn-lt"/>
                <a:ea typeface="+mn-ea"/>
                <a:cs typeface="+mn-cs"/>
              </a:rPr>
              <a:t>underlined </a:t>
            </a:r>
            <a:r>
              <a:rPr lang="en-US" sz="1200" kern="1200" dirty="0">
                <a:solidFill>
                  <a:schemeClr val="tx1"/>
                </a:solidFill>
                <a:effectLst/>
                <a:latin typeface="+mn-lt"/>
                <a:ea typeface="+mn-ea"/>
                <a:cs typeface="+mn-cs"/>
              </a:rPr>
              <a:t>type; more highly attaining students will develop confidence and competence with all of this content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the more highly attaining students will be assessed on the content identified by </a:t>
            </a:r>
            <a:r>
              <a:rPr lang="en-US" sz="1200" b="1" kern="1200" dirty="0">
                <a:solidFill>
                  <a:schemeClr val="tx1"/>
                </a:solidFill>
                <a:effectLst/>
                <a:latin typeface="+mn-lt"/>
                <a:ea typeface="+mn-ea"/>
                <a:cs typeface="+mn-cs"/>
              </a:rPr>
              <a:t>bold </a:t>
            </a:r>
            <a:r>
              <a:rPr lang="en-US" sz="1200" kern="1200" dirty="0">
                <a:solidFill>
                  <a:schemeClr val="tx1"/>
                </a:solidFill>
                <a:effectLst/>
                <a:latin typeface="+mn-lt"/>
                <a:ea typeface="+mn-ea"/>
                <a:cs typeface="+mn-cs"/>
              </a:rPr>
              <a:t>type. The highest attaining students will develop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confidence and competence with the </a:t>
            </a:r>
            <a:r>
              <a:rPr lang="en-US" sz="1200" b="1" kern="1200" dirty="0">
                <a:solidFill>
                  <a:schemeClr val="tx1"/>
                </a:solidFill>
                <a:effectLst/>
                <a:latin typeface="+mn-lt"/>
                <a:ea typeface="+mn-ea"/>
                <a:cs typeface="+mn-cs"/>
              </a:rPr>
              <a:t>bold </a:t>
            </a:r>
            <a:r>
              <a:rPr lang="en-US" sz="1200" kern="1200" dirty="0">
                <a:solidFill>
                  <a:schemeClr val="tx1"/>
                </a:solidFill>
                <a:effectLst/>
                <a:latin typeface="+mn-lt"/>
                <a:ea typeface="+mn-ea"/>
                <a:cs typeface="+mn-cs"/>
              </a:rPr>
              <a:t>content.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a:t>
            </a:fld>
            <a:endParaRPr lang="en-US"/>
          </a:p>
        </p:txBody>
      </p:sp>
    </p:spTree>
    <p:extLst>
      <p:ext uri="{BB962C8B-B14F-4D97-AF65-F5344CB8AC3E}">
        <p14:creationId xmlns:p14="http://schemas.microsoft.com/office/powerpoint/2010/main" val="1745732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30</a:t>
            </a:fld>
            <a:endParaRPr lang="en-US"/>
          </a:p>
        </p:txBody>
      </p:sp>
    </p:spTree>
    <p:extLst>
      <p:ext uri="{BB962C8B-B14F-4D97-AF65-F5344CB8AC3E}">
        <p14:creationId xmlns:p14="http://schemas.microsoft.com/office/powerpoint/2010/main" val="1926335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Introduce the additional tasks contained in this slide. In summary, we will ask the pupils to divide the restaurant bill differently to account for the fact that Maya’s mum and dad drank wine, which the children did not, and so they should pay proportionately more and Reena and </a:t>
            </a:r>
            <a:r>
              <a:rPr lang="en-GB" sz="1200" b="0" kern="1200" dirty="0" err="1">
                <a:solidFill>
                  <a:schemeClr val="tx1"/>
                </a:solidFill>
                <a:effectLst/>
                <a:latin typeface="+mn-lt"/>
                <a:ea typeface="+mn-ea"/>
                <a:cs typeface="+mn-cs"/>
              </a:rPr>
              <a:t>Suravi</a:t>
            </a:r>
            <a:r>
              <a:rPr lang="en-GB" sz="1200" b="0" kern="1200" dirty="0">
                <a:solidFill>
                  <a:schemeClr val="tx1"/>
                </a:solidFill>
                <a:effectLst/>
                <a:latin typeface="+mn-lt"/>
                <a:ea typeface="+mn-ea"/>
                <a:cs typeface="+mn-cs"/>
              </a:rPr>
              <a:t> should pay proportionately less. The idea, here, is to understand that proportions do not necessarily have to reflect the number of people involved. </a:t>
            </a:r>
          </a:p>
          <a:p>
            <a:r>
              <a:rPr lang="en-GB" sz="1200" b="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31</a:t>
            </a:fld>
            <a:endParaRPr lang="en-US"/>
          </a:p>
        </p:txBody>
      </p:sp>
    </p:spTree>
    <p:extLst>
      <p:ext uri="{BB962C8B-B14F-4D97-AF65-F5344CB8AC3E}">
        <p14:creationId xmlns:p14="http://schemas.microsoft.com/office/powerpoint/2010/main" val="388946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As identified in the previous slide, proportions do not have to reflect the people involved. The learning point here is that proportions may be used to reflect measures (allocating wine costs to the wine drinkers) using different criteria than the objects of attention (people). The proportions used were not linked to anything and, of course, different figures may have been used.</a:t>
            </a:r>
          </a:p>
        </p:txBody>
      </p:sp>
      <p:sp>
        <p:nvSpPr>
          <p:cNvPr id="4" name="Slide Number Placeholder 3"/>
          <p:cNvSpPr>
            <a:spLocks noGrp="1"/>
          </p:cNvSpPr>
          <p:nvPr>
            <p:ph type="sldNum" sz="quarter" idx="5"/>
          </p:nvPr>
        </p:nvSpPr>
        <p:spPr/>
        <p:txBody>
          <a:bodyPr/>
          <a:lstStyle/>
          <a:p>
            <a:fld id="{C9333599-DF73-1C49-B1E2-DAE95A1521E0}" type="slidenum">
              <a:rPr lang="en-US" smtClean="0"/>
              <a:t>32</a:t>
            </a:fld>
            <a:endParaRPr lang="en-US"/>
          </a:p>
        </p:txBody>
      </p:sp>
    </p:spTree>
    <p:extLst>
      <p:ext uri="{BB962C8B-B14F-4D97-AF65-F5344CB8AC3E}">
        <p14:creationId xmlns:p14="http://schemas.microsoft.com/office/powerpoint/2010/main" val="2120350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33</a:t>
            </a:fld>
            <a:endParaRPr lang="en-US"/>
          </a:p>
        </p:txBody>
      </p:sp>
    </p:spTree>
    <p:extLst>
      <p:ext uri="{BB962C8B-B14F-4D97-AF65-F5344CB8AC3E}">
        <p14:creationId xmlns:p14="http://schemas.microsoft.com/office/powerpoint/2010/main" val="1242427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 on the consumer</a:t>
            </a:r>
            <a:r>
              <a:rPr lang="en-GB" baseline="0" dirty="0"/>
              <a:t> skills being demonstrated in terms of looking carefully at bills that are presented, in this case a restaurant bill.  </a:t>
            </a:r>
          </a:p>
          <a:p>
            <a:endParaRPr lang="en-GB" baseline="0" dirty="0"/>
          </a:p>
          <a:p>
            <a:r>
              <a:rPr lang="en-GB" baseline="0" dirty="0"/>
              <a:t>Emphasise the </a:t>
            </a:r>
            <a:r>
              <a:rPr lang="en-GB" i="0" baseline="0" dirty="0"/>
              <a:t>range of mathematical techniques that can be used and how this has been helpful in understanding how to resolve questions concerning the restaurant visit.</a:t>
            </a:r>
            <a:endParaRPr lang="en-GB" i="1" dirty="0"/>
          </a:p>
        </p:txBody>
      </p:sp>
      <p:sp>
        <p:nvSpPr>
          <p:cNvPr id="4" name="Slide Number Placeholder 3"/>
          <p:cNvSpPr>
            <a:spLocks noGrp="1"/>
          </p:cNvSpPr>
          <p:nvPr>
            <p:ph type="sldNum" sz="quarter" idx="5"/>
          </p:nvPr>
        </p:nvSpPr>
        <p:spPr/>
        <p:txBody>
          <a:bodyPr/>
          <a:lstStyle/>
          <a:p>
            <a:fld id="{C9333599-DF73-1C49-B1E2-DAE95A1521E0}" type="slidenum">
              <a:rPr lang="en-US" smtClean="0"/>
              <a:t>34</a:t>
            </a:fld>
            <a:endParaRPr lang="en-US"/>
          </a:p>
        </p:txBody>
      </p:sp>
    </p:spTree>
    <p:extLst>
      <p:ext uri="{BB962C8B-B14F-4D97-AF65-F5344CB8AC3E}">
        <p14:creationId xmlns:p14="http://schemas.microsoft.com/office/powerpoint/2010/main" val="353912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a:t>
            </a:r>
            <a:r>
              <a:rPr lang="en-GB" baseline="0" dirty="0"/>
              <a:t> can either work individually or in pairs.</a:t>
            </a:r>
          </a:p>
          <a:p>
            <a:r>
              <a:rPr lang="en-GB" baseline="0" dirty="0"/>
              <a:t>If time is running short, this task can be skipped.</a:t>
            </a:r>
          </a:p>
          <a:p>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Note: while this is a </a:t>
            </a:r>
            <a:r>
              <a:rPr lang="en-US" sz="1200" b="0" kern="1200" dirty="0" err="1">
                <a:solidFill>
                  <a:schemeClr val="tx1"/>
                </a:solidFill>
                <a:effectLst/>
                <a:latin typeface="+mn-lt"/>
                <a:ea typeface="+mn-ea"/>
                <a:cs typeface="+mn-cs"/>
              </a:rPr>
              <a:t>minimisation</a:t>
            </a:r>
            <a:r>
              <a:rPr lang="en-US" sz="1200" b="0" kern="1200" dirty="0">
                <a:solidFill>
                  <a:schemeClr val="tx1"/>
                </a:solidFill>
                <a:effectLst/>
                <a:latin typeface="+mn-lt"/>
                <a:ea typeface="+mn-ea"/>
                <a:cs typeface="+mn-cs"/>
              </a:rPr>
              <a:t> problem, the solution to this should be fairly clear and pupils should be able to proceed with confidence using proportions. As a hint, you might suggest reallocating luggage to the lighter suitcase to the maximum to use the penalty-free allowance.</a:t>
            </a:r>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35</a:t>
            </a:fld>
            <a:endParaRPr lang="en-US"/>
          </a:p>
        </p:txBody>
      </p:sp>
    </p:spTree>
    <p:extLst>
      <p:ext uri="{BB962C8B-B14F-4D97-AF65-F5344CB8AC3E}">
        <p14:creationId xmlns:p14="http://schemas.microsoft.com/office/powerpoint/2010/main" val="2791012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the penalty would still be incurred</a:t>
            </a:r>
            <a:r>
              <a:rPr lang="en-GB" baseline="0" dirty="0"/>
              <a:t> because the first item of luggage is still overweight. </a:t>
            </a:r>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36</a:t>
            </a:fld>
            <a:endParaRPr lang="en-US"/>
          </a:p>
        </p:txBody>
      </p:sp>
    </p:spTree>
    <p:extLst>
      <p:ext uri="{BB962C8B-B14F-4D97-AF65-F5344CB8AC3E}">
        <p14:creationId xmlns:p14="http://schemas.microsoft.com/office/powerpoint/2010/main" val="866517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re-visit to the issue of insurance and to explain why it might be necessary once you have considered</a:t>
            </a:r>
            <a:r>
              <a:rPr lang="en-GB" baseline="0" dirty="0"/>
              <a:t> what insurable events may be covered. </a:t>
            </a:r>
          </a:p>
          <a:p>
            <a:endParaRPr lang="en-GB" baseline="0" dirty="0"/>
          </a:p>
          <a:p>
            <a:r>
              <a:rPr lang="en-GB" baseline="0" dirty="0"/>
              <a:t>Emphasise that insurance is compensation from events adversely affecting a holiday. It cannot prevent bad things happening!</a:t>
            </a:r>
            <a:endParaRPr lang="en-US"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37</a:t>
            </a:fld>
            <a:endParaRPr lang="en-US"/>
          </a:p>
        </p:txBody>
      </p:sp>
    </p:spTree>
    <p:extLst>
      <p:ext uri="{BB962C8B-B14F-4D97-AF65-F5344CB8AC3E}">
        <p14:creationId xmlns:p14="http://schemas.microsoft.com/office/powerpoint/2010/main" val="1720958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33599-DF73-1C49-B1E2-DAE95A1521E0}" type="slidenum">
              <a:rPr lang="en-US" smtClean="0"/>
              <a:t>38</a:t>
            </a:fld>
            <a:endParaRPr lang="en-US"/>
          </a:p>
        </p:txBody>
      </p:sp>
    </p:spTree>
    <p:extLst>
      <p:ext uri="{BB962C8B-B14F-4D97-AF65-F5344CB8AC3E}">
        <p14:creationId xmlns:p14="http://schemas.microsoft.com/office/powerpoint/2010/main" val="3552363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33599-DF73-1C49-B1E2-DAE95A1521E0}" type="slidenum">
              <a:rPr lang="en-US" smtClean="0"/>
              <a:t>4</a:t>
            </a:fld>
            <a:endParaRPr lang="en-US"/>
          </a:p>
        </p:txBody>
      </p:sp>
    </p:spTree>
    <p:extLst>
      <p:ext uri="{BB962C8B-B14F-4D97-AF65-F5344CB8AC3E}">
        <p14:creationId xmlns:p14="http://schemas.microsoft.com/office/powerpoint/2010/main" val="920279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5</a:t>
            </a:fld>
            <a:endParaRPr lang="en-US"/>
          </a:p>
        </p:txBody>
      </p:sp>
    </p:spTree>
    <p:extLst>
      <p:ext uri="{BB962C8B-B14F-4D97-AF65-F5344CB8AC3E}">
        <p14:creationId xmlns:p14="http://schemas.microsoft.com/office/powerpoint/2010/main" val="1208909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Review some pupil answers, as appropriate</a:t>
            </a:r>
          </a:p>
        </p:txBody>
      </p:sp>
      <p:sp>
        <p:nvSpPr>
          <p:cNvPr id="4" name="Slide Number Placeholder 3"/>
          <p:cNvSpPr>
            <a:spLocks noGrp="1"/>
          </p:cNvSpPr>
          <p:nvPr>
            <p:ph type="sldNum" sz="quarter" idx="5"/>
          </p:nvPr>
        </p:nvSpPr>
        <p:spPr/>
        <p:txBody>
          <a:bodyPr/>
          <a:lstStyle/>
          <a:p>
            <a:fld id="{C9333599-DF73-1C49-B1E2-DAE95A1521E0}" type="slidenum">
              <a:rPr lang="en-US" smtClean="0"/>
              <a:t>6</a:t>
            </a:fld>
            <a:endParaRPr lang="en-US"/>
          </a:p>
        </p:txBody>
      </p:sp>
    </p:spTree>
    <p:extLst>
      <p:ext uri="{BB962C8B-B14F-4D97-AF65-F5344CB8AC3E}">
        <p14:creationId xmlns:p14="http://schemas.microsoft.com/office/powerpoint/2010/main" val="196797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7</a:t>
            </a:fld>
            <a:endParaRPr lang="en-US"/>
          </a:p>
        </p:txBody>
      </p:sp>
    </p:spTree>
    <p:extLst>
      <p:ext uri="{BB962C8B-B14F-4D97-AF65-F5344CB8AC3E}">
        <p14:creationId xmlns:p14="http://schemas.microsoft.com/office/powerpoint/2010/main" val="2435991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8</a:t>
            </a:fld>
            <a:endParaRPr lang="en-US"/>
          </a:p>
        </p:txBody>
      </p:sp>
    </p:spTree>
    <p:extLst>
      <p:ext uri="{BB962C8B-B14F-4D97-AF65-F5344CB8AC3E}">
        <p14:creationId xmlns:p14="http://schemas.microsoft.com/office/powerpoint/2010/main" val="11015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9</a:t>
            </a:fld>
            <a:endParaRPr lang="en-US"/>
          </a:p>
        </p:txBody>
      </p:sp>
    </p:spTree>
    <p:extLst>
      <p:ext uri="{BB962C8B-B14F-4D97-AF65-F5344CB8AC3E}">
        <p14:creationId xmlns:p14="http://schemas.microsoft.com/office/powerpoint/2010/main" val="2697206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C4B6B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l">
              <a:defRPr sz="5400" b="1" i="1">
                <a:latin typeface="Times New Roman" charset="0"/>
                <a:ea typeface="Times New Roman" charset="0"/>
                <a:cs typeface="Times New Roman" charset="0"/>
              </a:defRPr>
            </a:lvl1pPr>
          </a:lstStyle>
          <a:p>
            <a:r>
              <a:rPr lang="en-US" dirty="0"/>
              <a:t>Click to edit Master title style</a:t>
            </a:r>
          </a:p>
        </p:txBody>
      </p:sp>
      <p:sp>
        <p:nvSpPr>
          <p:cNvPr id="3" name="Subtitle 2"/>
          <p:cNvSpPr>
            <a:spLocks noGrp="1"/>
          </p:cNvSpPr>
          <p:nvPr>
            <p:ph type="subTitle" idx="1" hasCustomPrompt="1"/>
          </p:nvPr>
        </p:nvSpPr>
        <p:spPr>
          <a:xfrm>
            <a:off x="1524000" y="3602038"/>
            <a:ext cx="9144000" cy="1655762"/>
          </a:xfrm>
        </p:spPr>
        <p:txBody>
          <a:bodyPr>
            <a:normAutofit/>
          </a:bodyPr>
          <a:lstStyle>
            <a:lvl1pPr marL="0" indent="0" algn="l">
              <a:buNone/>
              <a:defRPr sz="2400">
                <a:solidFill>
                  <a:srgbClr val="5E5E5E"/>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1372426" y="6356350"/>
            <a:ext cx="667173" cy="365125"/>
          </a:xfrm>
        </p:spPr>
        <p:txBody>
          <a:bodyPr/>
          <a:lstStyle>
            <a:lvl1pPr>
              <a:defRPr sz="1100">
                <a:solidFill>
                  <a:srgbClr val="5E5E5E"/>
                </a:solidFill>
                <a:latin typeface="Arial" charset="0"/>
                <a:ea typeface="Arial" charset="0"/>
                <a:cs typeface="Arial" charset="0"/>
              </a:defRPr>
            </a:lvl1pPr>
          </a:lstStyle>
          <a:p>
            <a:fld id="{2DE4F0BE-F87B-274A-8392-2D4B2D0832C6}" type="slidenum">
              <a:rPr lang="en-US" smtClean="0"/>
              <a:pPr/>
              <a:t>‹#›</a:t>
            </a:fld>
            <a:endParaRPr lang="en-US" dirty="0"/>
          </a:p>
        </p:txBody>
      </p:sp>
      <p:sp>
        <p:nvSpPr>
          <p:cNvPr id="8" name="Footer Placeholder 4"/>
          <p:cNvSpPr>
            <a:spLocks noGrp="1"/>
          </p:cNvSpPr>
          <p:nvPr>
            <p:ph type="ftr" sz="quarter" idx="11"/>
          </p:nvPr>
        </p:nvSpPr>
        <p:spPr>
          <a:xfrm>
            <a:off x="838200" y="6356350"/>
            <a:ext cx="4114800" cy="365125"/>
          </a:xfrm>
        </p:spPr>
        <p:txBody>
          <a:bodyPr/>
          <a:lstStyle>
            <a:lvl1pPr algn="l">
              <a:defRPr sz="1000">
                <a:solidFill>
                  <a:srgbClr val="5E5E5E"/>
                </a:solidFill>
              </a:defRPr>
            </a:lvl1pPr>
          </a:lstStyle>
          <a:p>
            <a:r>
              <a:rPr lang="de-DE" dirty="0"/>
              <a:t>© ICAEW 2018</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210696" y="1200724"/>
            <a:ext cx="4236209" cy="2430733"/>
          </a:xfrm>
        </p:spPr>
        <p:txBody>
          <a:bodyPr anchor="b">
            <a:normAutofit/>
          </a:bodyPr>
          <a:lstStyle>
            <a:lvl1pPr algn="l">
              <a:lnSpc>
                <a:spcPct val="80000"/>
              </a:lnSpc>
              <a:defRPr sz="4000" b="1" i="1">
                <a:latin typeface="Times New Roman" charset="0"/>
                <a:ea typeface="Times New Roman" charset="0"/>
                <a:cs typeface="Times New Roman" charset="0"/>
              </a:defRPr>
            </a:lvl1pPr>
          </a:lstStyle>
          <a:p>
            <a:r>
              <a:rPr lang="en-US" dirty="0"/>
              <a:t>Click to edit Master title style</a:t>
            </a:r>
          </a:p>
        </p:txBody>
      </p:sp>
      <p:sp>
        <p:nvSpPr>
          <p:cNvPr id="3" name="Subtitle 2"/>
          <p:cNvSpPr>
            <a:spLocks noGrp="1"/>
          </p:cNvSpPr>
          <p:nvPr>
            <p:ph type="subTitle" idx="1" hasCustomPrompt="1"/>
          </p:nvPr>
        </p:nvSpPr>
        <p:spPr>
          <a:xfrm>
            <a:off x="7210696" y="3680400"/>
            <a:ext cx="4236209" cy="1685674"/>
          </a:xfrm>
        </p:spPr>
        <p:txBody>
          <a:bodyPr>
            <a:normAutofit/>
          </a:bodyPr>
          <a:lstStyle>
            <a:lvl1pPr marL="0" indent="0" algn="l">
              <a:buNone/>
              <a:defRPr sz="1600">
                <a:solidFill>
                  <a:srgbClr val="5E5E5E"/>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1372426" y="6356350"/>
            <a:ext cx="667173" cy="365125"/>
          </a:xfrm>
        </p:spPr>
        <p:txBody>
          <a:bodyPr/>
          <a:lstStyle>
            <a:lvl1pPr>
              <a:defRPr sz="1100">
                <a:solidFill>
                  <a:srgbClr val="5E5E5E"/>
                </a:solidFill>
                <a:latin typeface="Arial" charset="0"/>
                <a:ea typeface="Arial" charset="0"/>
                <a:cs typeface="Arial" charset="0"/>
              </a:defRPr>
            </a:lvl1pPr>
          </a:lstStyle>
          <a:p>
            <a:fld id="{2DE4F0BE-F87B-274A-8392-2D4B2D0832C6}" type="slidenum">
              <a:rPr lang="en-US" smtClean="0"/>
              <a:pPr/>
              <a:t>‹#›</a:t>
            </a:fld>
            <a:endParaRPr lang="en-US" dirty="0"/>
          </a:p>
        </p:txBody>
      </p:sp>
      <p:sp>
        <p:nvSpPr>
          <p:cNvPr id="8" name="Footer Placeholder 4"/>
          <p:cNvSpPr>
            <a:spLocks noGrp="1"/>
          </p:cNvSpPr>
          <p:nvPr>
            <p:ph type="ftr" sz="quarter" idx="11"/>
          </p:nvPr>
        </p:nvSpPr>
        <p:spPr>
          <a:xfrm>
            <a:off x="838200" y="6356350"/>
            <a:ext cx="4114800" cy="365125"/>
          </a:xfrm>
        </p:spPr>
        <p:txBody>
          <a:bodyPr/>
          <a:lstStyle>
            <a:lvl1pPr algn="l">
              <a:defRPr sz="1000">
                <a:solidFill>
                  <a:srgbClr val="5E5E5E"/>
                </a:solidFill>
              </a:defRPr>
            </a:lvl1pPr>
          </a:lstStyle>
          <a:p>
            <a:r>
              <a:rPr lang="de-DE" dirty="0"/>
              <a:t>© ICAEW 2018</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40383" y="1654909"/>
            <a:ext cx="1701505" cy="3815033"/>
          </a:xfrm>
          <a:prstGeom prst="rect">
            <a:avLst/>
          </a:prstGeom>
        </p:spPr>
      </p:pic>
      <p:sp>
        <p:nvSpPr>
          <p:cNvPr id="12" name="Content Placeholder 2"/>
          <p:cNvSpPr>
            <a:spLocks noGrp="1"/>
          </p:cNvSpPr>
          <p:nvPr>
            <p:ph idx="13"/>
          </p:nvPr>
        </p:nvSpPr>
        <p:spPr>
          <a:xfrm>
            <a:off x="838200" y="1654908"/>
            <a:ext cx="4402184" cy="3815033"/>
          </a:xfrm>
        </p:spPr>
        <p:txBody>
          <a:bodyPr>
            <a:normAutofit/>
          </a:bodyPr>
          <a:lstStyle>
            <a:lvl1pPr marL="0" indent="0">
              <a:buNone/>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35789" cy="1325563"/>
          </a:xfrm>
        </p:spPr>
        <p:txBody>
          <a:bodyPr>
            <a:normAutofit/>
          </a:bodyPr>
          <a:lstStyle>
            <a:lvl1pPr>
              <a:defRPr sz="4000" b="1" i="1">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a:xfrm>
            <a:off x="838199" y="1825625"/>
            <a:ext cx="10935789" cy="4351338"/>
          </a:xfr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11215664" y="6356350"/>
            <a:ext cx="667173"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5E5E5E"/>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06E52-0356-254C-A983-2E69DBD951B9}" type="slidenum">
              <a:rPr lang="en-US" smtClean="0"/>
              <a:t>‹#›</a:t>
            </a:fld>
            <a:endParaRPr lang="en-US" dirty="0"/>
          </a:p>
        </p:txBody>
      </p:sp>
      <p:sp>
        <p:nvSpPr>
          <p:cNvPr id="5" name="Footer Placeholder 4"/>
          <p:cNvSpPr>
            <a:spLocks noGrp="1"/>
          </p:cNvSpPr>
          <p:nvPr>
            <p:ph type="ftr" sz="quarter" idx="11"/>
          </p:nvPr>
        </p:nvSpPr>
        <p:spPr>
          <a:xfrm>
            <a:off x="838200" y="6356350"/>
            <a:ext cx="4114800" cy="365125"/>
          </a:xfrm>
        </p:spPr>
        <p:txBody>
          <a:bodyPr/>
          <a:lstStyle>
            <a:lvl1pPr algn="l">
              <a:defRPr sz="1000">
                <a:solidFill>
                  <a:srgbClr val="5E5E5E"/>
                </a:solidFill>
              </a:defRPr>
            </a:lvl1pPr>
          </a:lstStyle>
          <a:p>
            <a:r>
              <a:rPr lang="de-DE" dirty="0"/>
              <a:t>© ICAEW 2018</a:t>
            </a:r>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199" y="365125"/>
            <a:ext cx="10935789" cy="1325563"/>
          </a:xfrm>
        </p:spPr>
        <p:txBody>
          <a:bodyPr>
            <a:normAutofit/>
          </a:bodyPr>
          <a:lstStyle>
            <a:lvl1pPr>
              <a:defRPr sz="4000" b="1" i="1">
                <a:latin typeface="Times New Roman" charset="0"/>
                <a:ea typeface="Times New Roman" charset="0"/>
                <a:cs typeface="Times New Roman" charset="0"/>
              </a:defRPr>
            </a:lvl1pPr>
          </a:lstStyle>
          <a:p>
            <a:r>
              <a:rPr lang="en-US" dirty="0"/>
              <a:t>Click to edit Master title style</a:t>
            </a:r>
          </a:p>
        </p:txBody>
      </p:sp>
      <p:sp>
        <p:nvSpPr>
          <p:cNvPr id="9" name="Content Placeholder 2"/>
          <p:cNvSpPr>
            <a:spLocks noGrp="1"/>
          </p:cNvSpPr>
          <p:nvPr>
            <p:ph idx="1"/>
          </p:nvPr>
        </p:nvSpPr>
        <p:spPr>
          <a:xfrm>
            <a:off x="6418217" y="1825625"/>
            <a:ext cx="5355771" cy="4351338"/>
          </a:xfr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11215664" y="6356350"/>
            <a:ext cx="667173"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5E5E5E"/>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06E52-0356-254C-A983-2E69DBD951B9}" type="slidenum">
              <a:rPr lang="en-US" sz="1000" smtClean="0"/>
              <a:t>‹#›</a:t>
            </a:fld>
            <a:endParaRPr lang="en-US" sz="1000" dirty="0"/>
          </a:p>
        </p:txBody>
      </p:sp>
      <p:sp>
        <p:nvSpPr>
          <p:cNvPr id="11" name="Footer Placeholder 4"/>
          <p:cNvSpPr>
            <a:spLocks noGrp="1"/>
          </p:cNvSpPr>
          <p:nvPr>
            <p:ph type="ftr" sz="quarter" idx="11"/>
          </p:nvPr>
        </p:nvSpPr>
        <p:spPr>
          <a:xfrm>
            <a:off x="838200" y="6356350"/>
            <a:ext cx="4114800" cy="365125"/>
          </a:xfrm>
        </p:spPr>
        <p:txBody>
          <a:bodyPr/>
          <a:lstStyle>
            <a:lvl1pPr algn="l">
              <a:defRPr sz="1000">
                <a:solidFill>
                  <a:srgbClr val="5E5E5E"/>
                </a:solidFill>
              </a:defRPr>
            </a:lvl1pPr>
          </a:lstStyle>
          <a:p>
            <a:r>
              <a:rPr lang="de-DE" dirty="0"/>
              <a:t>© ICAEW 2018</a:t>
            </a:r>
            <a:endParaRPr lang="en-US" dirty="0"/>
          </a:p>
        </p:txBody>
      </p:sp>
      <p:sp>
        <p:nvSpPr>
          <p:cNvPr id="12" name="Content Placeholder 2"/>
          <p:cNvSpPr>
            <a:spLocks noGrp="1"/>
          </p:cNvSpPr>
          <p:nvPr>
            <p:ph idx="12"/>
          </p:nvPr>
        </p:nvSpPr>
        <p:spPr>
          <a:xfrm>
            <a:off x="836024" y="1825625"/>
            <a:ext cx="5207726" cy="4351338"/>
          </a:xfr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934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End Slide 5">
    <p:bg>
      <p:bgPr>
        <a:solidFill>
          <a:srgbClr val="C4B6B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7352" y="914398"/>
            <a:ext cx="3646348" cy="4874079"/>
          </a:xfrm>
          <a:prstGeom prst="rect">
            <a:avLst/>
          </a:prstGeom>
        </p:spPr>
      </p:pic>
      <p:sp>
        <p:nvSpPr>
          <p:cNvPr id="4"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en-GB"/>
              <a:t>© ICAEW 2018</a:t>
            </a:r>
          </a:p>
        </p:txBody>
      </p:sp>
    </p:spTree>
    <p:extLst>
      <p:ext uri="{BB962C8B-B14F-4D97-AF65-F5344CB8AC3E}">
        <p14:creationId xmlns:p14="http://schemas.microsoft.com/office/powerpoint/2010/main" val="33609312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 ICAEW 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4F0BE-F87B-274A-8392-2D4B2D0832C6}" type="slidenum">
              <a:rPr lang="en-US" smtClean="0"/>
              <a:t>‹#›</a:t>
            </a:fld>
            <a:endParaRPr lang="en-US"/>
          </a:p>
        </p:txBody>
      </p:sp>
    </p:spTree>
    <p:extLst>
      <p:ext uri="{BB962C8B-B14F-4D97-AF65-F5344CB8AC3E}">
        <p14:creationId xmlns:p14="http://schemas.microsoft.com/office/powerpoint/2010/main" val="1602680796"/>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50" r:id="rId3"/>
    <p:sldLayoutId id="2147483652" r:id="rId4"/>
    <p:sldLayoutId id="2147483667"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92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502712D-CEA5-C246-9C41-2D87020B56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202538" cy="6858000"/>
          </a:xfrm>
          <a:prstGeom prst="rect">
            <a:avLst/>
          </a:prstGeom>
        </p:spPr>
      </p:pic>
    </p:spTree>
    <p:extLst>
      <p:ext uri="{BB962C8B-B14F-4D97-AF65-F5344CB8AC3E}">
        <p14:creationId xmlns:p14="http://schemas.microsoft.com/office/powerpoint/2010/main" val="99858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31AC9-0075-B241-AC1D-4F9EB247DD9E}"/>
              </a:ext>
            </a:extLst>
          </p:cNvPr>
          <p:cNvSpPr>
            <a:spLocks noGrp="1"/>
          </p:cNvSpPr>
          <p:nvPr>
            <p:ph type="title"/>
          </p:nvPr>
        </p:nvSpPr>
        <p:spPr/>
        <p:txBody>
          <a:bodyPr/>
          <a:lstStyle/>
          <a:p>
            <a:r>
              <a:rPr lang="en-GB" dirty="0"/>
              <a:t>Task 1: holiday costs</a:t>
            </a:r>
          </a:p>
        </p:txBody>
      </p:sp>
      <p:sp>
        <p:nvSpPr>
          <p:cNvPr id="3" name="Content Placeholder 2">
            <a:extLst>
              <a:ext uri="{FF2B5EF4-FFF2-40B4-BE49-F238E27FC236}">
                <a16:creationId xmlns:a16="http://schemas.microsoft.com/office/drawing/2014/main" xmlns="" id="{B2821F28-2B87-3E47-BD5A-BCC51813EC57}"/>
              </a:ext>
            </a:extLst>
          </p:cNvPr>
          <p:cNvSpPr>
            <a:spLocks noGrp="1"/>
          </p:cNvSpPr>
          <p:nvPr>
            <p:ph idx="1"/>
          </p:nvPr>
        </p:nvSpPr>
        <p:spPr>
          <a:xfrm>
            <a:off x="838199" y="1825625"/>
            <a:ext cx="9945915" cy="4351338"/>
          </a:xfrm>
        </p:spPr>
        <p:txBody>
          <a:bodyPr>
            <a:normAutofit/>
          </a:bodyPr>
          <a:lstStyle/>
          <a:p>
            <a:pPr marL="0" indent="0">
              <a:lnSpc>
                <a:spcPct val="100000"/>
              </a:lnSpc>
              <a:buNone/>
            </a:pPr>
            <a:r>
              <a:rPr lang="en-GB" dirty="0"/>
              <a:t>Maya wants to work out how much a holiday is likely to cost but is unsure about what she will need to budget for while on holiday. Rohan wants to go to Spain and that will mean a flight and hotel, at least.</a:t>
            </a:r>
          </a:p>
          <a:p>
            <a:pPr marL="0" indent="0">
              <a:lnSpc>
                <a:spcPct val="100000"/>
              </a:lnSpc>
              <a:buNone/>
            </a:pPr>
            <a:endParaRPr lang="en-GB" dirty="0"/>
          </a:p>
          <a:p>
            <a:pPr marL="0" indent="0">
              <a:lnSpc>
                <a:spcPct val="100000"/>
              </a:lnSpc>
              <a:buNone/>
            </a:pPr>
            <a:r>
              <a:rPr lang="en-GB" b="1" dirty="0"/>
              <a:t>Working in pairs</a:t>
            </a:r>
            <a:r>
              <a:rPr lang="en-GB" dirty="0"/>
              <a:t>,</a:t>
            </a:r>
            <a:r>
              <a:rPr lang="en-GB" b="1" dirty="0"/>
              <a:t> </a:t>
            </a:r>
            <a:r>
              <a:rPr lang="en-GB" dirty="0"/>
              <a:t>identify what Maya and her family might need to buy if they book a holiday to Spain. </a:t>
            </a:r>
          </a:p>
          <a:p>
            <a:pPr marL="0" indent="0">
              <a:lnSpc>
                <a:spcPct val="100000"/>
              </a:lnSpc>
              <a:buNone/>
            </a:pPr>
            <a:r>
              <a:rPr lang="en-GB" i="1" dirty="0"/>
              <a:t>Hint: think about what they might spend before they depart for the holiday and also while they are on holiday</a:t>
            </a:r>
            <a:r>
              <a:rPr lang="en-GB" dirty="0"/>
              <a:t>.</a:t>
            </a:r>
          </a:p>
        </p:txBody>
      </p:sp>
      <p:pic>
        <p:nvPicPr>
          <p:cNvPr id="6" name="Picture 5">
            <a:extLst>
              <a:ext uri="{FF2B5EF4-FFF2-40B4-BE49-F238E27FC236}">
                <a16:creationId xmlns:a16="http://schemas.microsoft.com/office/drawing/2014/main" xmlns="" id="{F93392E7-0F54-FF49-B1B5-1E7996A9C2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43259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31AC9-0075-B241-AC1D-4F9EB247DD9E}"/>
              </a:ext>
            </a:extLst>
          </p:cNvPr>
          <p:cNvSpPr>
            <a:spLocks noGrp="1"/>
          </p:cNvSpPr>
          <p:nvPr>
            <p:ph type="title"/>
          </p:nvPr>
        </p:nvSpPr>
        <p:spPr/>
        <p:txBody>
          <a:bodyPr/>
          <a:lstStyle/>
          <a:p>
            <a:r>
              <a:rPr lang="en-GB" dirty="0"/>
              <a:t>Task 1: holiday costs</a:t>
            </a:r>
          </a:p>
        </p:txBody>
      </p:sp>
      <p:sp>
        <p:nvSpPr>
          <p:cNvPr id="3" name="Content Placeholder 2">
            <a:extLst>
              <a:ext uri="{FF2B5EF4-FFF2-40B4-BE49-F238E27FC236}">
                <a16:creationId xmlns:a16="http://schemas.microsoft.com/office/drawing/2014/main" xmlns="" id="{B2821F28-2B87-3E47-BD5A-BCC51813EC57}"/>
              </a:ext>
            </a:extLst>
          </p:cNvPr>
          <p:cNvSpPr>
            <a:spLocks noGrp="1"/>
          </p:cNvSpPr>
          <p:nvPr>
            <p:ph idx="1"/>
          </p:nvPr>
        </p:nvSpPr>
        <p:spPr>
          <a:xfrm>
            <a:off x="838199" y="1825625"/>
            <a:ext cx="9945915" cy="4351338"/>
          </a:xfrm>
        </p:spPr>
        <p:txBody>
          <a:bodyPr>
            <a:normAutofit fontScale="92500" lnSpcReduction="20000"/>
          </a:bodyPr>
          <a:lstStyle/>
          <a:p>
            <a:pPr marL="457200" indent="-457200">
              <a:lnSpc>
                <a:spcPct val="100000"/>
              </a:lnSpc>
              <a:buFont typeface="+mj-lt"/>
              <a:buAutoNum type="arabicPeriod"/>
            </a:pPr>
            <a:r>
              <a:rPr lang="en-GB" dirty="0"/>
              <a:t>Before departing</a:t>
            </a:r>
          </a:p>
          <a:p>
            <a:pPr marL="914400" lvl="1" indent="-457200">
              <a:lnSpc>
                <a:spcPct val="100000"/>
              </a:lnSpc>
              <a:buFont typeface="+mj-lt"/>
              <a:buAutoNum type="alphaLcPeriod"/>
            </a:pPr>
            <a:r>
              <a:rPr lang="en-GB" dirty="0"/>
              <a:t>Holiday insurance</a:t>
            </a:r>
          </a:p>
          <a:p>
            <a:pPr marL="914400" lvl="1" indent="-457200">
              <a:lnSpc>
                <a:spcPct val="100000"/>
              </a:lnSpc>
              <a:buFont typeface="+mj-lt"/>
              <a:buAutoNum type="alphaLcPeriod"/>
            </a:pPr>
            <a:r>
              <a:rPr lang="en-GB" dirty="0"/>
              <a:t>Holiday clothes</a:t>
            </a:r>
          </a:p>
          <a:p>
            <a:pPr marL="914400" lvl="1" indent="-457200">
              <a:lnSpc>
                <a:spcPct val="100000"/>
              </a:lnSpc>
              <a:buFont typeface="+mj-lt"/>
              <a:buAutoNum type="alphaLcPeriod"/>
            </a:pPr>
            <a:r>
              <a:rPr lang="en-GB" dirty="0"/>
              <a:t>Transport to airport </a:t>
            </a:r>
          </a:p>
          <a:p>
            <a:pPr marL="914400" lvl="1" indent="-457200">
              <a:lnSpc>
                <a:spcPct val="100000"/>
              </a:lnSpc>
              <a:buFont typeface="+mj-lt"/>
              <a:buAutoNum type="alphaLcPeriod"/>
            </a:pPr>
            <a:r>
              <a:rPr lang="en-GB" dirty="0"/>
              <a:t>Holiday cost </a:t>
            </a:r>
          </a:p>
          <a:p>
            <a:pPr marL="914400" lvl="1" indent="-457200">
              <a:lnSpc>
                <a:spcPct val="100000"/>
              </a:lnSpc>
              <a:buFont typeface="+mj-lt"/>
              <a:buAutoNum type="alphaLcPeriod"/>
            </a:pPr>
            <a:r>
              <a:rPr lang="en-GB" dirty="0"/>
              <a:t>Converting UK currency to €: costs of currency conversion</a:t>
            </a:r>
          </a:p>
          <a:p>
            <a:pPr marL="0" indent="0">
              <a:lnSpc>
                <a:spcPct val="100000"/>
              </a:lnSpc>
              <a:buNone/>
            </a:pPr>
            <a:endParaRPr lang="en-GB" dirty="0"/>
          </a:p>
          <a:p>
            <a:pPr marL="457200" indent="-457200">
              <a:lnSpc>
                <a:spcPct val="100000"/>
              </a:lnSpc>
              <a:buFont typeface="+mj-lt"/>
              <a:buAutoNum type="arabicPeriod" startAt="2"/>
            </a:pPr>
            <a:r>
              <a:rPr lang="en-GB" dirty="0"/>
              <a:t>While in Spain</a:t>
            </a:r>
          </a:p>
          <a:p>
            <a:pPr marL="914400" lvl="1" indent="-457200">
              <a:lnSpc>
                <a:spcPct val="100000"/>
              </a:lnSpc>
              <a:buFont typeface="+mj-lt"/>
              <a:buAutoNum type="alphaLcPeriod"/>
            </a:pPr>
            <a:r>
              <a:rPr lang="en-GB" dirty="0"/>
              <a:t>Meals in Spain</a:t>
            </a:r>
          </a:p>
          <a:p>
            <a:pPr marL="914400" lvl="1" indent="-457200">
              <a:lnSpc>
                <a:spcPct val="100000"/>
              </a:lnSpc>
              <a:buFont typeface="+mj-lt"/>
              <a:buAutoNum type="alphaLcPeriod"/>
            </a:pPr>
            <a:r>
              <a:rPr lang="en-GB" dirty="0"/>
              <a:t>Trips and excursions</a:t>
            </a:r>
          </a:p>
          <a:p>
            <a:pPr marL="914400" lvl="1" indent="-457200">
              <a:lnSpc>
                <a:spcPct val="100000"/>
              </a:lnSpc>
              <a:buFont typeface="+mj-lt"/>
              <a:buAutoNum type="alphaLcPeriod"/>
            </a:pPr>
            <a:r>
              <a:rPr lang="en-GB" dirty="0"/>
              <a:t>Gifts and souvenirs</a:t>
            </a:r>
          </a:p>
          <a:p>
            <a:pPr marL="914400" lvl="1" indent="-457200">
              <a:lnSpc>
                <a:spcPct val="100000"/>
              </a:lnSpc>
              <a:buFont typeface="+mj-lt"/>
              <a:buAutoNum type="alphaLcPeriod"/>
            </a:pPr>
            <a:r>
              <a:rPr lang="en-GB" dirty="0"/>
              <a:t>Holiday treats </a:t>
            </a:r>
            <a:r>
              <a:rPr lang="en-GB" dirty="0" err="1"/>
              <a:t>eg</a:t>
            </a:r>
            <a:r>
              <a:rPr lang="en-GB" dirty="0"/>
              <a:t>, beach sports, boat rides, water-park fees, etc.</a:t>
            </a:r>
          </a:p>
          <a:p>
            <a:pPr marL="914400" lvl="1" indent="-457200">
              <a:lnSpc>
                <a:spcPct val="100000"/>
              </a:lnSpc>
              <a:buFont typeface="+mj-lt"/>
              <a:buAutoNum type="alphaLcPeriod"/>
            </a:pPr>
            <a:r>
              <a:rPr lang="en-GB" dirty="0"/>
              <a:t>Sundries such as sun cream, drinks, ice creams, snacks, etc.</a:t>
            </a:r>
          </a:p>
        </p:txBody>
      </p:sp>
      <p:pic>
        <p:nvPicPr>
          <p:cNvPr id="6" name="Picture 5">
            <a:extLst>
              <a:ext uri="{FF2B5EF4-FFF2-40B4-BE49-F238E27FC236}">
                <a16:creationId xmlns:a16="http://schemas.microsoft.com/office/drawing/2014/main" xmlns="" id="{CF8FEE78-F431-0441-BF01-F7681A534C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990064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9D07A4-7527-FC4E-8897-83B200053271}"/>
              </a:ext>
            </a:extLst>
          </p:cNvPr>
          <p:cNvSpPr>
            <a:spLocks noGrp="1"/>
          </p:cNvSpPr>
          <p:nvPr>
            <p:ph type="title"/>
          </p:nvPr>
        </p:nvSpPr>
        <p:spPr/>
        <p:txBody>
          <a:bodyPr/>
          <a:lstStyle/>
          <a:p>
            <a:r>
              <a:rPr lang="en-GB" dirty="0"/>
              <a:t>Class discussion</a:t>
            </a:r>
          </a:p>
        </p:txBody>
      </p:sp>
      <p:sp>
        <p:nvSpPr>
          <p:cNvPr id="3" name="Content Placeholder 2">
            <a:extLst>
              <a:ext uri="{FF2B5EF4-FFF2-40B4-BE49-F238E27FC236}">
                <a16:creationId xmlns:a16="http://schemas.microsoft.com/office/drawing/2014/main" xmlns="" id="{4735AA61-DC3F-FC45-93A2-338BCFBDB90D}"/>
              </a:ext>
            </a:extLst>
          </p:cNvPr>
          <p:cNvSpPr>
            <a:spLocks noGrp="1"/>
          </p:cNvSpPr>
          <p:nvPr>
            <p:ph idx="1"/>
          </p:nvPr>
        </p:nvSpPr>
        <p:spPr/>
        <p:txBody>
          <a:bodyPr/>
          <a:lstStyle/>
          <a:p>
            <a:pPr>
              <a:lnSpc>
                <a:spcPct val="100000"/>
              </a:lnSpc>
            </a:pPr>
            <a:r>
              <a:rPr lang="en-GB" dirty="0"/>
              <a:t>Which do you think are the essential items that have to be paid for? For example, is insurance essential?</a:t>
            </a:r>
          </a:p>
          <a:p>
            <a:pPr>
              <a:lnSpc>
                <a:spcPct val="100000"/>
              </a:lnSpc>
            </a:pPr>
            <a:endParaRPr lang="en-GB" dirty="0"/>
          </a:p>
          <a:p>
            <a:pPr>
              <a:lnSpc>
                <a:spcPct val="100000"/>
              </a:lnSpc>
            </a:pPr>
            <a:r>
              <a:rPr lang="en-GB" dirty="0"/>
              <a:t>What alternatives exist for those items on the list which are bought before departure?</a:t>
            </a:r>
            <a:r>
              <a:rPr lang="en-GB" i="1" dirty="0"/>
              <a:t> </a:t>
            </a:r>
            <a:r>
              <a:rPr lang="en-GB" dirty="0"/>
              <a:t>For example, in travelling to the airport, it may be possible to go by bus, train or taxi.</a:t>
            </a:r>
            <a:endParaRPr lang="en-GB" i="1" dirty="0"/>
          </a:p>
          <a:p>
            <a:pPr>
              <a:lnSpc>
                <a:spcPct val="100000"/>
              </a:lnSpc>
            </a:pPr>
            <a:endParaRPr lang="en-GB" dirty="0"/>
          </a:p>
          <a:p>
            <a:pPr>
              <a:lnSpc>
                <a:spcPct val="100000"/>
              </a:lnSpc>
            </a:pPr>
            <a:r>
              <a:rPr lang="en-GB" dirty="0"/>
              <a:t>What factors do you think would help you make up your mind for the alternatives you have identified?</a:t>
            </a:r>
          </a:p>
        </p:txBody>
      </p:sp>
    </p:spTree>
    <p:extLst>
      <p:ext uri="{BB962C8B-B14F-4D97-AF65-F5344CB8AC3E}">
        <p14:creationId xmlns:p14="http://schemas.microsoft.com/office/powerpoint/2010/main" val="366217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9D07A4-7527-FC4E-8897-83B200053271}"/>
              </a:ext>
            </a:extLst>
          </p:cNvPr>
          <p:cNvSpPr>
            <a:spLocks noGrp="1"/>
          </p:cNvSpPr>
          <p:nvPr>
            <p:ph type="title"/>
          </p:nvPr>
        </p:nvSpPr>
        <p:spPr/>
        <p:txBody>
          <a:bodyPr/>
          <a:lstStyle/>
          <a:p>
            <a:r>
              <a:rPr lang="en-GB" dirty="0"/>
              <a:t>Some alternatives identified before departure</a:t>
            </a:r>
          </a:p>
        </p:txBody>
      </p:sp>
      <p:sp>
        <p:nvSpPr>
          <p:cNvPr id="3" name="Content Placeholder 2">
            <a:extLst>
              <a:ext uri="{FF2B5EF4-FFF2-40B4-BE49-F238E27FC236}">
                <a16:creationId xmlns:a16="http://schemas.microsoft.com/office/drawing/2014/main" xmlns="" id="{4735AA61-DC3F-FC45-93A2-338BCFBDB90D}"/>
              </a:ext>
            </a:extLst>
          </p:cNvPr>
          <p:cNvSpPr>
            <a:spLocks noGrp="1"/>
          </p:cNvSpPr>
          <p:nvPr>
            <p:ph idx="1"/>
          </p:nvPr>
        </p:nvSpPr>
        <p:spPr>
          <a:xfrm>
            <a:off x="838199" y="1825625"/>
            <a:ext cx="10080357" cy="4351338"/>
          </a:xfrm>
        </p:spPr>
        <p:txBody>
          <a:bodyPr>
            <a:normAutofit fontScale="85000" lnSpcReduction="10000"/>
          </a:bodyPr>
          <a:lstStyle/>
          <a:p>
            <a:pPr marL="457200" indent="-457200">
              <a:lnSpc>
                <a:spcPct val="100000"/>
              </a:lnSpc>
              <a:buFont typeface="+mj-lt"/>
              <a:buAutoNum type="arabicPeriod"/>
            </a:pPr>
            <a:r>
              <a:rPr lang="en-GB" dirty="0"/>
              <a:t>Holiday insurance </a:t>
            </a:r>
          </a:p>
          <a:p>
            <a:pPr marL="457200" indent="0">
              <a:lnSpc>
                <a:spcPct val="100000"/>
              </a:lnSpc>
              <a:buNone/>
            </a:pPr>
            <a:r>
              <a:rPr lang="en-GB" dirty="0"/>
              <a:t>Either: </a:t>
            </a:r>
            <a:r>
              <a:rPr lang="en-GB" b="1" dirty="0"/>
              <a:t>Take out insurance, </a:t>
            </a:r>
            <a:r>
              <a:rPr lang="en-GB" dirty="0"/>
              <a:t>or</a:t>
            </a:r>
            <a:r>
              <a:rPr lang="en-GB" b="1" dirty="0"/>
              <a:t> Don’t take out insurance</a:t>
            </a:r>
          </a:p>
          <a:p>
            <a:pPr marL="457200" indent="-457200">
              <a:lnSpc>
                <a:spcPct val="100000"/>
              </a:lnSpc>
              <a:buFont typeface="+mj-lt"/>
              <a:buAutoNum type="arabicPeriod" startAt="2"/>
            </a:pPr>
            <a:r>
              <a:rPr lang="en-GB" dirty="0"/>
              <a:t>Holiday clothes </a:t>
            </a:r>
          </a:p>
          <a:p>
            <a:pPr marL="457200" indent="0">
              <a:lnSpc>
                <a:spcPct val="100000"/>
              </a:lnSpc>
              <a:buNone/>
            </a:pPr>
            <a:r>
              <a:rPr lang="en-GB" dirty="0"/>
              <a:t>Either: </a:t>
            </a:r>
            <a:r>
              <a:rPr lang="en-GB" b="1" dirty="0"/>
              <a:t>Pack a light suitcase, </a:t>
            </a:r>
            <a:r>
              <a:rPr lang="en-GB" dirty="0"/>
              <a:t>or</a:t>
            </a:r>
            <a:r>
              <a:rPr lang="en-GB" b="1" dirty="0"/>
              <a:t> Take a lot of clothes</a:t>
            </a:r>
          </a:p>
          <a:p>
            <a:pPr marL="457200" indent="-457200">
              <a:lnSpc>
                <a:spcPct val="100000"/>
              </a:lnSpc>
              <a:buFont typeface="+mj-lt"/>
              <a:buAutoNum type="arabicPeriod" startAt="3"/>
            </a:pPr>
            <a:r>
              <a:rPr lang="en-GB" dirty="0"/>
              <a:t>Transport to airport </a:t>
            </a:r>
          </a:p>
          <a:p>
            <a:pPr marL="457200" indent="0">
              <a:lnSpc>
                <a:spcPct val="100000"/>
              </a:lnSpc>
              <a:buNone/>
            </a:pPr>
            <a:r>
              <a:rPr lang="en-GB" dirty="0"/>
              <a:t>Either: </a:t>
            </a:r>
            <a:r>
              <a:rPr lang="en-GB" b="1" dirty="0"/>
              <a:t>taxi, bus, train, </a:t>
            </a:r>
            <a:r>
              <a:rPr lang="en-GB" dirty="0"/>
              <a:t>or</a:t>
            </a:r>
            <a:r>
              <a:rPr lang="en-GB" b="1" dirty="0"/>
              <a:t> Pay for car, petrol and car parking</a:t>
            </a:r>
          </a:p>
          <a:p>
            <a:pPr marL="457200" indent="-457200">
              <a:lnSpc>
                <a:spcPct val="100000"/>
              </a:lnSpc>
              <a:buFont typeface="+mj-lt"/>
              <a:buAutoNum type="arabicPeriod" startAt="4"/>
            </a:pPr>
            <a:r>
              <a:rPr lang="en-GB" dirty="0"/>
              <a:t>Holiday cost </a:t>
            </a:r>
          </a:p>
          <a:p>
            <a:pPr marL="457200" indent="0">
              <a:lnSpc>
                <a:spcPct val="100000"/>
              </a:lnSpc>
              <a:buNone/>
            </a:pPr>
            <a:r>
              <a:rPr lang="en-GB" dirty="0"/>
              <a:t>Either: </a:t>
            </a:r>
            <a:r>
              <a:rPr lang="en-GB" b="1" dirty="0"/>
              <a:t>Package: hotel, flight, and local transfers (bus/coach from Spanish airport to hotel) included, </a:t>
            </a:r>
            <a:r>
              <a:rPr lang="en-GB" dirty="0"/>
              <a:t>or</a:t>
            </a:r>
            <a:r>
              <a:rPr lang="en-GB" b="1" dirty="0"/>
              <a:t> Independently booked: hotel, flight, transfers</a:t>
            </a:r>
          </a:p>
          <a:p>
            <a:pPr marL="457200" indent="-457200">
              <a:lnSpc>
                <a:spcPct val="100000"/>
              </a:lnSpc>
              <a:buFont typeface="+mj-lt"/>
              <a:buAutoNum type="arabicPeriod" startAt="5"/>
            </a:pPr>
            <a:r>
              <a:rPr lang="en-GB" dirty="0"/>
              <a:t>Converting UK currency to €: costs of currency conversion </a:t>
            </a:r>
          </a:p>
          <a:p>
            <a:pPr marL="457200" indent="0">
              <a:lnSpc>
                <a:spcPct val="100000"/>
              </a:lnSpc>
              <a:buNone/>
            </a:pPr>
            <a:r>
              <a:rPr lang="en-GB" dirty="0"/>
              <a:t>Either: </a:t>
            </a:r>
            <a:r>
              <a:rPr lang="en-GB" b="1" dirty="0"/>
              <a:t>Converted in the UK, </a:t>
            </a:r>
            <a:r>
              <a:rPr lang="en-GB" dirty="0"/>
              <a:t>or</a:t>
            </a:r>
            <a:r>
              <a:rPr lang="en-GB" b="1" dirty="0"/>
              <a:t> Converted in Spain</a:t>
            </a:r>
          </a:p>
        </p:txBody>
      </p:sp>
    </p:spTree>
    <p:extLst>
      <p:ext uri="{BB962C8B-B14F-4D97-AF65-F5344CB8AC3E}">
        <p14:creationId xmlns:p14="http://schemas.microsoft.com/office/powerpoint/2010/main" val="316926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xmlns="" id="{7E6264B1-AEBB-DD4E-A7EB-BA644B37D28A}"/>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14" name="Rectangle 13">
            <a:extLst>
              <a:ext uri="{FF2B5EF4-FFF2-40B4-BE49-F238E27FC236}">
                <a16:creationId xmlns:a16="http://schemas.microsoft.com/office/drawing/2014/main" xmlns="" id="{B5330F73-82DB-004D-92C7-C0CC7CC13013}"/>
              </a:ext>
            </a:extLst>
          </p:cNvPr>
          <p:cNvSpPr/>
          <p:nvPr/>
        </p:nvSpPr>
        <p:spPr>
          <a:xfrm>
            <a:off x="0" y="0"/>
            <a:ext cx="12192000" cy="2080470"/>
          </a:xfrm>
          <a:prstGeom prst="rect">
            <a:avLst/>
          </a:prstGeom>
          <a:gradFill flip="none" rotWithShape="1">
            <a:gsLst>
              <a:gs pos="0">
                <a:schemeClr val="bg1"/>
              </a:gs>
              <a:gs pos="99000">
                <a:schemeClr val="bg1">
                  <a:shade val="1000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7C9D07A4-7527-FC4E-8897-83B200053271}"/>
              </a:ext>
            </a:extLst>
          </p:cNvPr>
          <p:cNvSpPr>
            <a:spLocks noGrp="1"/>
          </p:cNvSpPr>
          <p:nvPr>
            <p:ph type="title"/>
          </p:nvPr>
        </p:nvSpPr>
        <p:spPr>
          <a:xfrm>
            <a:off x="838200" y="365125"/>
            <a:ext cx="9778140" cy="1325563"/>
          </a:xfrm>
        </p:spPr>
        <p:txBody>
          <a:bodyPr>
            <a:normAutofit/>
          </a:bodyPr>
          <a:lstStyle/>
          <a:p>
            <a:r>
              <a:rPr lang="en-GB" dirty="0"/>
              <a:t>Maya now looks at the details of how to pay for the holiday from the brochure</a:t>
            </a:r>
          </a:p>
        </p:txBody>
      </p:sp>
    </p:spTree>
    <p:extLst>
      <p:ext uri="{BB962C8B-B14F-4D97-AF65-F5344CB8AC3E}">
        <p14:creationId xmlns:p14="http://schemas.microsoft.com/office/powerpoint/2010/main" val="2135323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8F54CCC-1205-FA4A-858A-DD4D9BD73142}"/>
              </a:ext>
            </a:extLst>
          </p:cNvPr>
          <p:cNvSpPr/>
          <p:nvPr/>
        </p:nvSpPr>
        <p:spPr>
          <a:xfrm>
            <a:off x="1529593" y="498198"/>
            <a:ext cx="8993000" cy="46948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DE2AB"/>
              </a:solidFill>
            </a:endParaRPr>
          </a:p>
        </p:txBody>
      </p:sp>
      <p:sp>
        <p:nvSpPr>
          <p:cNvPr id="9" name="Rectangle 8">
            <a:extLst>
              <a:ext uri="{FF2B5EF4-FFF2-40B4-BE49-F238E27FC236}">
                <a16:creationId xmlns:a16="http://schemas.microsoft.com/office/drawing/2014/main" xmlns="" id="{A330585C-D805-9649-B0ED-D30C8D5620D7}"/>
              </a:ext>
            </a:extLst>
          </p:cNvPr>
          <p:cNvSpPr/>
          <p:nvPr/>
        </p:nvSpPr>
        <p:spPr>
          <a:xfrm>
            <a:off x="1428925" y="578840"/>
            <a:ext cx="9233482" cy="46948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DE2AB"/>
              </a:solidFill>
            </a:endParaRPr>
          </a:p>
        </p:txBody>
      </p:sp>
      <p:sp>
        <p:nvSpPr>
          <p:cNvPr id="7" name="Rectangle 6">
            <a:extLst>
              <a:ext uri="{FF2B5EF4-FFF2-40B4-BE49-F238E27FC236}">
                <a16:creationId xmlns:a16="http://schemas.microsoft.com/office/drawing/2014/main" xmlns="" id="{E1E9C7D7-969A-C841-84B1-E5B5173EB0B2}"/>
              </a:ext>
            </a:extLst>
          </p:cNvPr>
          <p:cNvSpPr/>
          <p:nvPr/>
        </p:nvSpPr>
        <p:spPr>
          <a:xfrm>
            <a:off x="1350628" y="1635852"/>
            <a:ext cx="9412447" cy="4488110"/>
          </a:xfrm>
          <a:prstGeom prst="rect">
            <a:avLst/>
          </a:prstGeom>
          <a:solidFill>
            <a:srgbClr val="FFE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DE2AB"/>
              </a:solidFill>
            </a:endParaRPr>
          </a:p>
        </p:txBody>
      </p:sp>
      <p:sp>
        <p:nvSpPr>
          <p:cNvPr id="8" name="Rectangle 7">
            <a:extLst>
              <a:ext uri="{FF2B5EF4-FFF2-40B4-BE49-F238E27FC236}">
                <a16:creationId xmlns:a16="http://schemas.microsoft.com/office/drawing/2014/main" xmlns="" id="{C1CD4963-42CF-BC48-B2EB-4740851862F6}"/>
              </a:ext>
            </a:extLst>
          </p:cNvPr>
          <p:cNvSpPr/>
          <p:nvPr/>
        </p:nvSpPr>
        <p:spPr>
          <a:xfrm>
            <a:off x="1350628" y="658331"/>
            <a:ext cx="9412447" cy="1134726"/>
          </a:xfrm>
          <a:prstGeom prst="rect">
            <a:avLst/>
          </a:prstGeom>
          <a:solidFill>
            <a:srgbClr val="8DC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DE2AB"/>
              </a:solidFill>
            </a:endParaRPr>
          </a:p>
        </p:txBody>
      </p:sp>
      <p:sp>
        <p:nvSpPr>
          <p:cNvPr id="3" name="Content Placeholder 2">
            <a:extLst>
              <a:ext uri="{FF2B5EF4-FFF2-40B4-BE49-F238E27FC236}">
                <a16:creationId xmlns:a16="http://schemas.microsoft.com/office/drawing/2014/main" xmlns="" id="{4735AA61-DC3F-FC45-93A2-338BCFBDB90D}"/>
              </a:ext>
            </a:extLst>
          </p:cNvPr>
          <p:cNvSpPr>
            <a:spLocks noGrp="1"/>
          </p:cNvSpPr>
          <p:nvPr>
            <p:ph idx="1"/>
          </p:nvPr>
        </p:nvSpPr>
        <p:spPr>
          <a:xfrm>
            <a:off x="1870743" y="2118963"/>
            <a:ext cx="8598717" cy="5492284"/>
          </a:xfrm>
        </p:spPr>
        <p:txBody>
          <a:bodyPr>
            <a:normAutofit/>
          </a:bodyPr>
          <a:lstStyle/>
          <a:p>
            <a:pPr marL="0" indent="0">
              <a:lnSpc>
                <a:spcPct val="100000"/>
              </a:lnSpc>
              <a:buNone/>
            </a:pPr>
            <a:r>
              <a:rPr lang="en-GB" sz="1800" b="1" dirty="0"/>
              <a:t>How to pay: </a:t>
            </a:r>
            <a:r>
              <a:rPr lang="en-GB" sz="1800" dirty="0"/>
              <a:t>Once you’ve been told the basic cost of your holiday there are three options you can choose when deciding how to pay. </a:t>
            </a:r>
          </a:p>
          <a:p>
            <a:pPr marL="0" indent="0">
              <a:lnSpc>
                <a:spcPct val="100000"/>
              </a:lnSpc>
              <a:buNone/>
            </a:pPr>
            <a:r>
              <a:rPr lang="en-GB" sz="1800" b="1" dirty="0"/>
              <a:t>Option 1: </a:t>
            </a:r>
            <a:r>
              <a:rPr lang="en-GB" sz="1800" dirty="0"/>
              <a:t>Pay in full. We offer a 5% discount on the basic holiday cost if you </a:t>
            </a:r>
            <a:br>
              <a:rPr lang="en-GB" sz="1800" dirty="0"/>
            </a:br>
            <a:r>
              <a:rPr lang="en-GB" sz="1800" dirty="0"/>
              <a:t>do this.</a:t>
            </a:r>
          </a:p>
          <a:p>
            <a:pPr marL="0" indent="0">
              <a:lnSpc>
                <a:spcPct val="100000"/>
              </a:lnSpc>
              <a:buNone/>
            </a:pPr>
            <a:r>
              <a:rPr lang="en-GB" sz="1800" b="1" dirty="0"/>
              <a:t>Option 2: </a:t>
            </a:r>
            <a:r>
              <a:rPr lang="en-GB" sz="1800" dirty="0"/>
              <a:t>Pay in five instalments. An initial instalment of ¼ of the basic holiday cost is paid. The remaining balance of the basic holiday cost is paid by a further four equal instalments. We will charge an additional 1% of the basic holiday cost for this service which is paid with the final instalment.</a:t>
            </a:r>
          </a:p>
          <a:p>
            <a:pPr marL="0" indent="0">
              <a:lnSpc>
                <a:spcPct val="100000"/>
              </a:lnSpc>
              <a:buNone/>
            </a:pPr>
            <a:r>
              <a:rPr lang="en-GB" sz="1800" b="1" dirty="0"/>
              <a:t>Option 3: </a:t>
            </a:r>
            <a:r>
              <a:rPr lang="en-GB" sz="1800" dirty="0"/>
              <a:t>Pay a deposit plus final balance. Pay an initial low deposit of £100 followed by the remaining balance in full six weeks before you depart for your holiday. We charge an additional 3% of the remaining balance for this service.</a:t>
            </a:r>
          </a:p>
          <a:p>
            <a:pPr marL="0" indent="0">
              <a:lnSpc>
                <a:spcPct val="100000"/>
              </a:lnSpc>
              <a:buNone/>
            </a:pPr>
            <a:r>
              <a:rPr lang="en-GB" sz="1800" dirty="0"/>
              <a:t>It’s your choice!</a:t>
            </a:r>
            <a:endParaRPr lang="en-GB" sz="1800" b="1" dirty="0"/>
          </a:p>
        </p:txBody>
      </p:sp>
      <p:sp>
        <p:nvSpPr>
          <p:cNvPr id="11" name="Rectangle 10">
            <a:extLst>
              <a:ext uri="{FF2B5EF4-FFF2-40B4-BE49-F238E27FC236}">
                <a16:creationId xmlns:a16="http://schemas.microsoft.com/office/drawing/2014/main" xmlns="" id="{C11C43EF-6A48-BD48-8FB0-713CECA6ECBE}"/>
              </a:ext>
            </a:extLst>
          </p:cNvPr>
          <p:cNvSpPr/>
          <p:nvPr/>
        </p:nvSpPr>
        <p:spPr>
          <a:xfrm>
            <a:off x="1905000" y="775455"/>
            <a:ext cx="6096000" cy="954107"/>
          </a:xfrm>
          <a:prstGeom prst="rect">
            <a:avLst/>
          </a:prstGeom>
        </p:spPr>
        <p:txBody>
          <a:bodyPr>
            <a:spAutoFit/>
          </a:bodyPr>
          <a:lstStyle/>
          <a:p>
            <a:r>
              <a:rPr lang="en-GB" sz="2800" b="1" dirty="0">
                <a:solidFill>
                  <a:schemeClr val="bg1"/>
                </a:solidFill>
              </a:rPr>
              <a:t>BROCHURE DETAILS: </a:t>
            </a:r>
            <a:br>
              <a:rPr lang="en-GB" sz="2800" b="1" dirty="0">
                <a:solidFill>
                  <a:schemeClr val="bg1"/>
                </a:solidFill>
              </a:rPr>
            </a:br>
            <a:r>
              <a:rPr lang="en-GB" sz="2800" b="1" dirty="0">
                <a:solidFill>
                  <a:schemeClr val="bg1"/>
                </a:solidFill>
              </a:rPr>
              <a:t>HOW TO PAY FOR YOUR HOLIDAY</a:t>
            </a:r>
          </a:p>
        </p:txBody>
      </p:sp>
      <p:pic>
        <p:nvPicPr>
          <p:cNvPr id="19" name="Picture 18">
            <a:extLst>
              <a:ext uri="{FF2B5EF4-FFF2-40B4-BE49-F238E27FC236}">
                <a16:creationId xmlns:a16="http://schemas.microsoft.com/office/drawing/2014/main" xmlns="" id="{690A239D-FAB4-5446-AC44-0FBC074710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32130" y="769568"/>
            <a:ext cx="954108" cy="954108"/>
          </a:xfrm>
          <a:prstGeom prst="rect">
            <a:avLst/>
          </a:prstGeom>
        </p:spPr>
      </p:pic>
    </p:spTree>
    <p:extLst>
      <p:ext uri="{BB962C8B-B14F-4D97-AF65-F5344CB8AC3E}">
        <p14:creationId xmlns:p14="http://schemas.microsoft.com/office/powerpoint/2010/main" val="519478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13478-CB17-EB4F-92B9-4B444DE7709F}"/>
              </a:ext>
            </a:extLst>
          </p:cNvPr>
          <p:cNvSpPr>
            <a:spLocks noGrp="1"/>
          </p:cNvSpPr>
          <p:nvPr>
            <p:ph type="title"/>
          </p:nvPr>
        </p:nvSpPr>
        <p:spPr/>
        <p:txBody>
          <a:bodyPr/>
          <a:lstStyle/>
          <a:p>
            <a:r>
              <a:rPr lang="en-GB" dirty="0"/>
              <a:t>Task 2: best way to pay</a:t>
            </a:r>
          </a:p>
        </p:txBody>
      </p:sp>
      <p:sp>
        <p:nvSpPr>
          <p:cNvPr id="3" name="Content Placeholder 2">
            <a:extLst>
              <a:ext uri="{FF2B5EF4-FFF2-40B4-BE49-F238E27FC236}">
                <a16:creationId xmlns:a16="http://schemas.microsoft.com/office/drawing/2014/main" xmlns="" id="{608A78CC-3599-9C48-A7EC-448B9D1CBDE9}"/>
              </a:ext>
            </a:extLst>
          </p:cNvPr>
          <p:cNvSpPr>
            <a:spLocks noGrp="1"/>
          </p:cNvSpPr>
          <p:nvPr>
            <p:ph idx="1"/>
          </p:nvPr>
        </p:nvSpPr>
        <p:spPr>
          <a:xfrm>
            <a:off x="838199" y="1825625"/>
            <a:ext cx="9967687" cy="4351338"/>
          </a:xfrm>
        </p:spPr>
        <p:txBody>
          <a:bodyPr>
            <a:normAutofit/>
          </a:bodyPr>
          <a:lstStyle/>
          <a:p>
            <a:pPr marL="0" indent="0">
              <a:lnSpc>
                <a:spcPct val="100000"/>
              </a:lnSpc>
              <a:buNone/>
            </a:pPr>
            <a:r>
              <a:rPr lang="en-GB" dirty="0"/>
              <a:t>Maya wants to work out which would be the best way to pay for the holiday. She has calculated that the </a:t>
            </a:r>
            <a:r>
              <a:rPr lang="en-GB" b="1" dirty="0"/>
              <a:t>basic cost of the holiday </a:t>
            </a:r>
            <a:r>
              <a:rPr lang="en-GB" dirty="0"/>
              <a:t>for four people is £2,700. Let’s help her finish the work.</a:t>
            </a:r>
          </a:p>
          <a:p>
            <a:pPr marL="0" indent="0">
              <a:lnSpc>
                <a:spcPct val="100000"/>
              </a:lnSpc>
              <a:buNone/>
            </a:pPr>
            <a:endParaRPr lang="en-GB" dirty="0"/>
          </a:p>
          <a:p>
            <a:pPr marL="0" indent="0">
              <a:lnSpc>
                <a:spcPct val="100000"/>
              </a:lnSpc>
              <a:buNone/>
            </a:pPr>
            <a:r>
              <a:rPr lang="en-GB" b="1" dirty="0"/>
              <a:t>Working in pairs</a:t>
            </a:r>
            <a:r>
              <a:rPr lang="en-GB" dirty="0"/>
              <a:t>,</a:t>
            </a:r>
            <a:r>
              <a:rPr lang="en-GB" b="1" dirty="0"/>
              <a:t> </a:t>
            </a:r>
            <a:r>
              <a:rPr lang="en-GB" dirty="0"/>
              <a:t>from the details in the brochure (previous slide): </a:t>
            </a:r>
          </a:p>
          <a:p>
            <a:pPr marL="457200" indent="-457200">
              <a:lnSpc>
                <a:spcPct val="100000"/>
              </a:lnSpc>
              <a:buFont typeface="+mj-lt"/>
              <a:buAutoNum type="arabicPeriod"/>
            </a:pPr>
            <a:r>
              <a:rPr lang="en-GB" dirty="0"/>
              <a:t>identify what is the cheapest option to pay for the holiday by working out the cost of the holiday that would be paid under each option; and</a:t>
            </a:r>
          </a:p>
          <a:p>
            <a:pPr marL="457200" indent="-457200">
              <a:lnSpc>
                <a:spcPct val="100000"/>
              </a:lnSpc>
              <a:buFont typeface="+mj-lt"/>
              <a:buAutoNum type="arabicPeriod"/>
            </a:pPr>
            <a:r>
              <a:rPr lang="en-GB" dirty="0"/>
              <a:t>explain why the cheapest option might not be the best option for Maya’s family.</a:t>
            </a:r>
          </a:p>
          <a:p>
            <a:pPr marL="0" indent="0">
              <a:lnSpc>
                <a:spcPct val="100000"/>
              </a:lnSpc>
              <a:buNone/>
            </a:pPr>
            <a:endParaRPr lang="en-GB" dirty="0"/>
          </a:p>
        </p:txBody>
      </p:sp>
      <p:pic>
        <p:nvPicPr>
          <p:cNvPr id="6" name="Picture 5">
            <a:extLst>
              <a:ext uri="{FF2B5EF4-FFF2-40B4-BE49-F238E27FC236}">
                <a16:creationId xmlns:a16="http://schemas.microsoft.com/office/drawing/2014/main" xmlns="" id="{57AB5750-EBC4-3A4A-9732-42ACEF9BCA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1220816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DB2227-C5CB-D248-8293-0D59CB3684A1}"/>
              </a:ext>
            </a:extLst>
          </p:cNvPr>
          <p:cNvSpPr>
            <a:spLocks noGrp="1"/>
          </p:cNvSpPr>
          <p:nvPr>
            <p:ph type="title"/>
          </p:nvPr>
        </p:nvSpPr>
        <p:spPr>
          <a:xfrm>
            <a:off x="838200" y="365126"/>
            <a:ext cx="8330968" cy="1254618"/>
          </a:xfrm>
        </p:spPr>
        <p:txBody>
          <a:bodyPr>
            <a:normAutofit fontScale="90000"/>
          </a:bodyPr>
          <a:lstStyle/>
          <a:p>
            <a:r>
              <a:rPr lang="en-GB" dirty="0"/>
              <a:t>Task 2: best way to pay</a:t>
            </a:r>
            <a:br>
              <a:rPr lang="en-GB" dirty="0"/>
            </a:br>
            <a:r>
              <a:rPr lang="en-GB" dirty="0"/>
              <a:t/>
            </a:r>
            <a:br>
              <a:rPr lang="en-GB" dirty="0"/>
            </a:br>
            <a:r>
              <a:rPr lang="en-GB" sz="2700" i="0" cap="all" dirty="0">
                <a:solidFill>
                  <a:srgbClr val="5E5E5E"/>
                </a:solidFill>
                <a:latin typeface="Arial" panose="020B0604020202020204" pitchFamily="34" charset="0"/>
                <a:cs typeface="Arial" panose="020B0604020202020204" pitchFamily="34" charset="0"/>
              </a:rPr>
              <a:t>pay in full and get early payment discount</a:t>
            </a:r>
          </a:p>
        </p:txBody>
      </p:sp>
      <p:sp>
        <p:nvSpPr>
          <p:cNvPr id="8" name="Content Placeholder 2">
            <a:extLst>
              <a:ext uri="{FF2B5EF4-FFF2-40B4-BE49-F238E27FC236}">
                <a16:creationId xmlns:a16="http://schemas.microsoft.com/office/drawing/2014/main" xmlns="" id="{69EEEDD1-689D-BA4E-96F6-B3A39468512E}"/>
              </a:ext>
            </a:extLst>
          </p:cNvPr>
          <p:cNvSpPr>
            <a:spLocks noGrp="1"/>
          </p:cNvSpPr>
          <p:nvPr>
            <p:ph idx="1"/>
          </p:nvPr>
        </p:nvSpPr>
        <p:spPr>
          <a:xfrm>
            <a:off x="838199" y="2506662"/>
            <a:ext cx="10080357" cy="4351338"/>
          </a:xfrm>
        </p:spPr>
        <p:txBody>
          <a:bodyPr>
            <a:normAutofit/>
          </a:bodyPr>
          <a:lstStyle/>
          <a:p>
            <a:pPr marL="0" indent="0">
              <a:lnSpc>
                <a:spcPct val="100000"/>
              </a:lnSpc>
              <a:buNone/>
              <a:tabLst>
                <a:tab pos="6842125" algn="r"/>
              </a:tabLst>
            </a:pPr>
            <a:r>
              <a:rPr lang="en-GB" dirty="0"/>
              <a:t>Basic holiday for four people	£2,700.00</a:t>
            </a:r>
          </a:p>
          <a:p>
            <a:pPr marL="0" indent="0">
              <a:lnSpc>
                <a:spcPct val="100000"/>
              </a:lnSpc>
              <a:buNone/>
              <a:tabLst>
                <a:tab pos="6842125" algn="r"/>
              </a:tabLst>
            </a:pPr>
            <a:endParaRPr lang="en-GB" b="1" dirty="0"/>
          </a:p>
          <a:p>
            <a:pPr marL="0" indent="0">
              <a:lnSpc>
                <a:spcPct val="100000"/>
              </a:lnSpc>
              <a:buNone/>
              <a:tabLst>
                <a:tab pos="6842125" algn="r"/>
              </a:tabLst>
            </a:pPr>
            <a:r>
              <a:rPr lang="en-GB" b="1" dirty="0"/>
              <a:t>Option 1	£</a:t>
            </a:r>
          </a:p>
          <a:p>
            <a:pPr marL="0" indent="0">
              <a:lnSpc>
                <a:spcPct val="100000"/>
              </a:lnSpc>
              <a:buNone/>
              <a:tabLst>
                <a:tab pos="6842125" algn="r"/>
              </a:tabLst>
            </a:pPr>
            <a:r>
              <a:rPr lang="en-GB" dirty="0"/>
              <a:t>Basic cost	2,700.00</a:t>
            </a:r>
          </a:p>
          <a:p>
            <a:pPr marL="0" indent="0">
              <a:lnSpc>
                <a:spcPct val="100000"/>
              </a:lnSpc>
              <a:buNone/>
              <a:tabLst>
                <a:tab pos="6842125" algn="r"/>
              </a:tabLst>
            </a:pPr>
            <a:r>
              <a:rPr lang="en-GB" dirty="0"/>
              <a:t>Discount (5% x £2,700)	-135.00</a:t>
            </a:r>
          </a:p>
          <a:p>
            <a:pPr marL="0" indent="0">
              <a:lnSpc>
                <a:spcPct val="100000"/>
              </a:lnSpc>
              <a:buNone/>
              <a:tabLst>
                <a:tab pos="6842125" algn="r"/>
              </a:tabLst>
            </a:pPr>
            <a:r>
              <a:rPr lang="en-GB" b="1" dirty="0"/>
              <a:t>Cost	2,565.00</a:t>
            </a:r>
          </a:p>
        </p:txBody>
      </p:sp>
      <p:pic>
        <p:nvPicPr>
          <p:cNvPr id="7" name="Picture 6">
            <a:extLst>
              <a:ext uri="{FF2B5EF4-FFF2-40B4-BE49-F238E27FC236}">
                <a16:creationId xmlns:a16="http://schemas.microsoft.com/office/drawing/2014/main" xmlns="" id="{B54DA675-C05F-A348-9696-2674B6EC38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3763428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DB2227-C5CB-D248-8293-0D59CB3684A1}"/>
              </a:ext>
            </a:extLst>
          </p:cNvPr>
          <p:cNvSpPr>
            <a:spLocks noGrp="1"/>
          </p:cNvSpPr>
          <p:nvPr>
            <p:ph type="title"/>
          </p:nvPr>
        </p:nvSpPr>
        <p:spPr>
          <a:xfrm>
            <a:off x="838200" y="365125"/>
            <a:ext cx="8314190" cy="1547565"/>
          </a:xfrm>
        </p:spPr>
        <p:txBody>
          <a:bodyPr>
            <a:normAutofit fontScale="90000"/>
          </a:bodyPr>
          <a:lstStyle/>
          <a:p>
            <a:r>
              <a:rPr lang="en-GB" dirty="0"/>
              <a:t>Task 2: best way to pay</a:t>
            </a:r>
            <a:br>
              <a:rPr lang="en-GB" dirty="0"/>
            </a:br>
            <a:r>
              <a:rPr lang="en-GB" dirty="0"/>
              <a:t/>
            </a:r>
            <a:br>
              <a:rPr lang="en-GB" dirty="0"/>
            </a:br>
            <a:r>
              <a:rPr lang="en-GB" sz="2700" i="0" cap="all" dirty="0">
                <a:solidFill>
                  <a:srgbClr val="5E5E5E"/>
                </a:solidFill>
                <a:latin typeface="Arial" panose="020B0604020202020204" pitchFamily="34" charset="0"/>
                <a:cs typeface="Arial" panose="020B0604020202020204" pitchFamily="34" charset="0"/>
              </a:rPr>
              <a:t>pay in instalments and pay a 1% charge</a:t>
            </a:r>
          </a:p>
        </p:txBody>
      </p:sp>
      <p:sp>
        <p:nvSpPr>
          <p:cNvPr id="8" name="Content Placeholder 2">
            <a:extLst>
              <a:ext uri="{FF2B5EF4-FFF2-40B4-BE49-F238E27FC236}">
                <a16:creationId xmlns:a16="http://schemas.microsoft.com/office/drawing/2014/main" xmlns="" id="{69EEEDD1-689D-BA4E-96F6-B3A39468512E}"/>
              </a:ext>
            </a:extLst>
          </p:cNvPr>
          <p:cNvSpPr>
            <a:spLocks noGrp="1"/>
          </p:cNvSpPr>
          <p:nvPr>
            <p:ph idx="1"/>
          </p:nvPr>
        </p:nvSpPr>
        <p:spPr>
          <a:xfrm>
            <a:off x="838199" y="2139193"/>
            <a:ext cx="10080357" cy="4053550"/>
          </a:xfrm>
        </p:spPr>
        <p:txBody>
          <a:bodyPr>
            <a:normAutofit fontScale="85000" lnSpcReduction="20000"/>
          </a:bodyPr>
          <a:lstStyle/>
          <a:p>
            <a:pPr marL="0" indent="0">
              <a:lnSpc>
                <a:spcPct val="100000"/>
              </a:lnSpc>
              <a:buNone/>
              <a:tabLst>
                <a:tab pos="8220075" algn="r"/>
              </a:tabLst>
            </a:pPr>
            <a:r>
              <a:rPr lang="en-GB" b="1" dirty="0"/>
              <a:t>Option 2	£</a:t>
            </a:r>
          </a:p>
          <a:p>
            <a:pPr marL="0" indent="0">
              <a:lnSpc>
                <a:spcPct val="100000"/>
              </a:lnSpc>
              <a:buNone/>
              <a:tabLst>
                <a:tab pos="8220075" algn="r"/>
              </a:tabLst>
            </a:pPr>
            <a:r>
              <a:rPr lang="en-GB" dirty="0"/>
              <a:t>Initial instalment (1/4 x 2,700)	675</a:t>
            </a:r>
          </a:p>
          <a:p>
            <a:pPr marL="0" indent="0">
              <a:lnSpc>
                <a:spcPct val="100000"/>
              </a:lnSpc>
              <a:buNone/>
              <a:tabLst>
                <a:tab pos="8220075" algn="r"/>
              </a:tabLst>
            </a:pPr>
            <a:r>
              <a:rPr lang="en-GB" dirty="0"/>
              <a:t>Remaining balance = (2,700 - 675) = 2,025</a:t>
            </a:r>
          </a:p>
          <a:p>
            <a:pPr marL="0" indent="0">
              <a:lnSpc>
                <a:spcPct val="100000"/>
              </a:lnSpc>
              <a:buNone/>
              <a:tabLst>
                <a:tab pos="8220075" algn="r"/>
              </a:tabLst>
            </a:pPr>
            <a:r>
              <a:rPr lang="en-GB" dirty="0"/>
              <a:t>Four equal instalments = (2,025/4) = 	506.25</a:t>
            </a:r>
          </a:p>
          <a:p>
            <a:pPr marL="0" indent="0">
              <a:lnSpc>
                <a:spcPct val="100000"/>
              </a:lnSpc>
              <a:buNone/>
              <a:tabLst>
                <a:tab pos="8220075" algn="r"/>
              </a:tabLst>
            </a:pPr>
            <a:r>
              <a:rPr lang="en-GB" dirty="0"/>
              <a:t>	506.25</a:t>
            </a:r>
          </a:p>
          <a:p>
            <a:pPr marL="0" indent="0">
              <a:lnSpc>
                <a:spcPct val="100000"/>
              </a:lnSpc>
              <a:buNone/>
              <a:tabLst>
                <a:tab pos="8220075" algn="r"/>
              </a:tabLst>
            </a:pPr>
            <a:r>
              <a:rPr lang="en-GB" dirty="0"/>
              <a:t>	506.25</a:t>
            </a:r>
          </a:p>
          <a:p>
            <a:pPr marL="0" indent="0">
              <a:lnSpc>
                <a:spcPct val="100000"/>
              </a:lnSpc>
              <a:buNone/>
              <a:tabLst>
                <a:tab pos="8220075" algn="r"/>
              </a:tabLst>
            </a:pPr>
            <a:r>
              <a:rPr lang="en-GB" dirty="0"/>
              <a:t>	506.25</a:t>
            </a:r>
          </a:p>
          <a:p>
            <a:pPr marL="0" indent="0">
              <a:lnSpc>
                <a:spcPct val="100000"/>
              </a:lnSpc>
              <a:buNone/>
              <a:tabLst>
                <a:tab pos="8220075" algn="r"/>
              </a:tabLst>
            </a:pPr>
            <a:r>
              <a:rPr lang="en-GB" dirty="0"/>
              <a:t>Total of basic holiday cost repaid	</a:t>
            </a:r>
            <a:r>
              <a:rPr lang="en-GB" b="1" dirty="0"/>
              <a:t>2,700.00</a:t>
            </a:r>
          </a:p>
          <a:p>
            <a:pPr marL="0" indent="0">
              <a:lnSpc>
                <a:spcPct val="100000"/>
              </a:lnSpc>
              <a:buNone/>
              <a:tabLst>
                <a:tab pos="8220075" algn="r"/>
              </a:tabLst>
            </a:pPr>
            <a:r>
              <a:rPr lang="en-GB" dirty="0"/>
              <a:t>Additional charge of 1% of basic holiday cost payable</a:t>
            </a:r>
          </a:p>
          <a:p>
            <a:pPr marL="0" indent="0">
              <a:lnSpc>
                <a:spcPct val="100000"/>
              </a:lnSpc>
              <a:buNone/>
              <a:tabLst>
                <a:tab pos="8220075" algn="r"/>
              </a:tabLst>
            </a:pPr>
            <a:r>
              <a:rPr lang="en-GB" dirty="0"/>
              <a:t>With the final instalment of the basic holiday cost:	27.00</a:t>
            </a:r>
          </a:p>
          <a:p>
            <a:pPr marL="0" indent="0">
              <a:lnSpc>
                <a:spcPct val="100000"/>
              </a:lnSpc>
              <a:buNone/>
              <a:tabLst>
                <a:tab pos="8220075" algn="r"/>
              </a:tabLst>
            </a:pPr>
            <a:r>
              <a:rPr lang="en-GB" b="1" dirty="0"/>
              <a:t>Total cost plus the 1% charge on the basic holiday cost:	2,727.00</a:t>
            </a:r>
          </a:p>
        </p:txBody>
      </p:sp>
      <p:pic>
        <p:nvPicPr>
          <p:cNvPr id="7" name="Picture 6">
            <a:extLst>
              <a:ext uri="{FF2B5EF4-FFF2-40B4-BE49-F238E27FC236}">
                <a16:creationId xmlns:a16="http://schemas.microsoft.com/office/drawing/2014/main" xmlns="" id="{DF0F066E-532D-9648-9118-BFA66C83D1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292717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6417" y="1791936"/>
            <a:ext cx="8135566" cy="2387600"/>
          </a:xfrm>
        </p:spPr>
        <p:txBody>
          <a:bodyPr>
            <a:normAutofit/>
          </a:bodyPr>
          <a:lstStyle/>
          <a:p>
            <a:r>
              <a:rPr lang="en-GB" sz="4800" dirty="0"/>
              <a:t>Going on holiday, part 1</a:t>
            </a:r>
            <a:endParaRPr lang="en-US" sz="4800" dirty="0"/>
          </a:p>
        </p:txBody>
      </p:sp>
      <p:sp>
        <p:nvSpPr>
          <p:cNvPr id="3" name="Subtitle 2"/>
          <p:cNvSpPr>
            <a:spLocks noGrp="1"/>
          </p:cNvSpPr>
          <p:nvPr>
            <p:ph type="subTitle" idx="1"/>
          </p:nvPr>
        </p:nvSpPr>
        <p:spPr>
          <a:xfrm>
            <a:off x="2866417" y="4440062"/>
            <a:ext cx="9144000" cy="1655762"/>
          </a:xfrm>
        </p:spPr>
        <p:txBody>
          <a:bodyPr>
            <a:normAutofit/>
          </a:bodyPr>
          <a:lstStyle/>
          <a:p>
            <a:r>
              <a:rPr lang="en-GB" sz="2000" dirty="0">
                <a:solidFill>
                  <a:schemeClr val="bg1"/>
                </a:solidFill>
              </a:rPr>
              <a:t>FRACTIONS, RATIOS AND PERCENTAGES – KEY STAGE 4</a:t>
            </a:r>
            <a:endParaRPr lang="en-US" sz="2000" dirty="0">
              <a:solidFill>
                <a:schemeClr val="bg1"/>
              </a:solidFill>
            </a:endParaRPr>
          </a:p>
        </p:txBody>
      </p:sp>
      <p:pic>
        <p:nvPicPr>
          <p:cNvPr id="5" name="Picture 4">
            <a:extLst>
              <a:ext uri="{FF2B5EF4-FFF2-40B4-BE49-F238E27FC236}">
                <a16:creationId xmlns:a16="http://schemas.microsoft.com/office/drawing/2014/main" xmlns="" id="{84DE3C30-FEEA-9342-A20A-BDF49250C5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402" y="2350414"/>
            <a:ext cx="1283438" cy="2877663"/>
          </a:xfrm>
          <a:prstGeom prst="rect">
            <a:avLst/>
          </a:prstGeom>
        </p:spPr>
      </p:pic>
    </p:spTree>
    <p:extLst>
      <p:ext uri="{BB962C8B-B14F-4D97-AF65-F5344CB8AC3E}">
        <p14:creationId xmlns:p14="http://schemas.microsoft.com/office/powerpoint/2010/main" val="1330477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DB2227-C5CB-D248-8293-0D59CB3684A1}"/>
              </a:ext>
            </a:extLst>
          </p:cNvPr>
          <p:cNvSpPr>
            <a:spLocks noGrp="1"/>
          </p:cNvSpPr>
          <p:nvPr>
            <p:ph type="title"/>
          </p:nvPr>
        </p:nvSpPr>
        <p:spPr>
          <a:xfrm>
            <a:off x="838199" y="365125"/>
            <a:ext cx="9186645" cy="1547565"/>
          </a:xfrm>
        </p:spPr>
        <p:txBody>
          <a:bodyPr>
            <a:normAutofit fontScale="90000"/>
          </a:bodyPr>
          <a:lstStyle/>
          <a:p>
            <a:r>
              <a:rPr lang="en-GB" dirty="0"/>
              <a:t>Task 2: best way to pay</a:t>
            </a:r>
            <a:br>
              <a:rPr lang="en-GB" dirty="0"/>
            </a:br>
            <a:r>
              <a:rPr lang="en-GB" dirty="0"/>
              <a:t/>
            </a:r>
            <a:br>
              <a:rPr lang="en-GB" dirty="0"/>
            </a:br>
            <a:r>
              <a:rPr lang="en-GB" sz="2700" i="0" cap="all" dirty="0">
                <a:solidFill>
                  <a:srgbClr val="5E5E5E"/>
                </a:solidFill>
                <a:latin typeface="Arial" panose="020B0604020202020204" pitchFamily="34" charset="0"/>
                <a:cs typeface="Arial" panose="020B0604020202020204" pitchFamily="34" charset="0"/>
              </a:rPr>
              <a:t>pay an initial low deposit and a final balance. Pay a 3% charge</a:t>
            </a:r>
          </a:p>
        </p:txBody>
      </p:sp>
      <p:sp>
        <p:nvSpPr>
          <p:cNvPr id="8" name="Content Placeholder 2">
            <a:extLst>
              <a:ext uri="{FF2B5EF4-FFF2-40B4-BE49-F238E27FC236}">
                <a16:creationId xmlns:a16="http://schemas.microsoft.com/office/drawing/2014/main" xmlns="" id="{69EEEDD1-689D-BA4E-96F6-B3A39468512E}"/>
              </a:ext>
            </a:extLst>
          </p:cNvPr>
          <p:cNvSpPr>
            <a:spLocks noGrp="1"/>
          </p:cNvSpPr>
          <p:nvPr>
            <p:ph idx="1"/>
          </p:nvPr>
        </p:nvSpPr>
        <p:spPr>
          <a:xfrm>
            <a:off x="838199" y="2223083"/>
            <a:ext cx="10080357" cy="3969660"/>
          </a:xfrm>
        </p:spPr>
        <p:txBody>
          <a:bodyPr>
            <a:normAutofit fontScale="77500" lnSpcReduction="20000"/>
          </a:bodyPr>
          <a:lstStyle/>
          <a:p>
            <a:pPr marL="0" indent="0">
              <a:lnSpc>
                <a:spcPct val="100000"/>
              </a:lnSpc>
              <a:buNone/>
              <a:tabLst>
                <a:tab pos="8220075" algn="r"/>
              </a:tabLst>
            </a:pPr>
            <a:r>
              <a:rPr lang="en-GB" b="1" dirty="0"/>
              <a:t>Option 3	£</a:t>
            </a:r>
          </a:p>
          <a:p>
            <a:pPr marL="0" indent="0">
              <a:lnSpc>
                <a:spcPct val="100000"/>
              </a:lnSpc>
              <a:buNone/>
              <a:tabLst>
                <a:tab pos="8220075" algn="r"/>
              </a:tabLst>
            </a:pPr>
            <a:r>
              <a:rPr lang="en-GB" b="1" dirty="0"/>
              <a:t>Additional charge calculation</a:t>
            </a:r>
          </a:p>
          <a:p>
            <a:pPr marL="0" indent="0">
              <a:lnSpc>
                <a:spcPct val="100000"/>
              </a:lnSpc>
              <a:buNone/>
              <a:tabLst>
                <a:tab pos="8220075" algn="r"/>
              </a:tabLst>
            </a:pPr>
            <a:r>
              <a:rPr lang="en-GB" dirty="0"/>
              <a:t>Basic holiday cost	2,700.00</a:t>
            </a:r>
          </a:p>
          <a:p>
            <a:pPr marL="0" indent="0">
              <a:lnSpc>
                <a:spcPct val="100000"/>
              </a:lnSpc>
              <a:buNone/>
              <a:tabLst>
                <a:tab pos="8220075" algn="r"/>
              </a:tabLst>
            </a:pPr>
            <a:r>
              <a:rPr lang="en-GB" dirty="0"/>
              <a:t>Less initial deposit	-100.00</a:t>
            </a:r>
          </a:p>
          <a:p>
            <a:pPr marL="0" indent="0">
              <a:lnSpc>
                <a:spcPct val="100000"/>
              </a:lnSpc>
              <a:buNone/>
              <a:tabLst>
                <a:tab pos="8220075" algn="r"/>
              </a:tabLst>
            </a:pPr>
            <a:r>
              <a:rPr lang="en-GB" dirty="0"/>
              <a:t>Remaining balance	2,600.00</a:t>
            </a:r>
          </a:p>
          <a:p>
            <a:pPr marL="0" indent="0">
              <a:lnSpc>
                <a:spcPct val="100000"/>
              </a:lnSpc>
              <a:buNone/>
              <a:tabLst>
                <a:tab pos="8220075" algn="r"/>
              </a:tabLst>
            </a:pPr>
            <a:r>
              <a:rPr lang="en-GB" dirty="0"/>
              <a:t>Additional charge of 3% of remaining balance	78.00</a:t>
            </a:r>
          </a:p>
          <a:p>
            <a:pPr marL="0" indent="0">
              <a:lnSpc>
                <a:spcPct val="100000"/>
              </a:lnSpc>
              <a:buNone/>
              <a:tabLst>
                <a:tab pos="8220075" algn="r"/>
              </a:tabLst>
            </a:pPr>
            <a:endParaRPr lang="en-GB" dirty="0"/>
          </a:p>
          <a:p>
            <a:pPr marL="0" indent="0">
              <a:lnSpc>
                <a:spcPct val="100000"/>
              </a:lnSpc>
              <a:buNone/>
              <a:tabLst>
                <a:tab pos="8220075" algn="r"/>
              </a:tabLst>
            </a:pPr>
            <a:r>
              <a:rPr lang="en-GB" b="1" dirty="0"/>
              <a:t>Total holiday cost</a:t>
            </a:r>
          </a:p>
          <a:p>
            <a:pPr marL="0" indent="0">
              <a:lnSpc>
                <a:spcPct val="100000"/>
              </a:lnSpc>
              <a:buNone/>
              <a:tabLst>
                <a:tab pos="8220075" algn="r"/>
              </a:tabLst>
            </a:pPr>
            <a:r>
              <a:rPr lang="en-GB" b="1" dirty="0"/>
              <a:t>Basic cost	2,700.00</a:t>
            </a:r>
          </a:p>
          <a:p>
            <a:pPr marL="0" indent="0">
              <a:lnSpc>
                <a:spcPct val="100000"/>
              </a:lnSpc>
              <a:buNone/>
              <a:tabLst>
                <a:tab pos="8220075" algn="r"/>
              </a:tabLst>
            </a:pPr>
            <a:r>
              <a:rPr lang="en-GB" dirty="0"/>
              <a:t>Additional 3% charge	78.00</a:t>
            </a:r>
          </a:p>
          <a:p>
            <a:pPr marL="0" indent="0">
              <a:lnSpc>
                <a:spcPct val="100000"/>
              </a:lnSpc>
              <a:buNone/>
              <a:tabLst>
                <a:tab pos="8220075" algn="r"/>
              </a:tabLst>
            </a:pPr>
            <a:r>
              <a:rPr lang="en-GB" b="1" dirty="0"/>
              <a:t>Total holiday cost	2,778.00</a:t>
            </a:r>
          </a:p>
        </p:txBody>
      </p:sp>
      <p:pic>
        <p:nvPicPr>
          <p:cNvPr id="7" name="Picture 6">
            <a:extLst>
              <a:ext uri="{FF2B5EF4-FFF2-40B4-BE49-F238E27FC236}">
                <a16:creationId xmlns:a16="http://schemas.microsoft.com/office/drawing/2014/main" xmlns="" id="{068720EE-0D4D-6245-85A2-108A0E245F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2244295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88A29-A9B4-3841-AE14-CBE01D913D2D}"/>
              </a:ext>
            </a:extLst>
          </p:cNvPr>
          <p:cNvSpPr>
            <a:spLocks noGrp="1"/>
          </p:cNvSpPr>
          <p:nvPr>
            <p:ph type="title"/>
          </p:nvPr>
        </p:nvSpPr>
        <p:spPr/>
        <p:txBody>
          <a:bodyPr>
            <a:normAutofit/>
          </a:bodyPr>
          <a:lstStyle/>
          <a:p>
            <a:r>
              <a:rPr lang="en-GB" dirty="0"/>
              <a:t>Discussion: the best option</a:t>
            </a:r>
          </a:p>
        </p:txBody>
      </p:sp>
      <p:sp>
        <p:nvSpPr>
          <p:cNvPr id="3" name="Content Placeholder 2">
            <a:extLst>
              <a:ext uri="{FF2B5EF4-FFF2-40B4-BE49-F238E27FC236}">
                <a16:creationId xmlns:a16="http://schemas.microsoft.com/office/drawing/2014/main" xmlns="" id="{4D05734C-D807-A842-980D-0593DE457B94}"/>
              </a:ext>
            </a:extLst>
          </p:cNvPr>
          <p:cNvSpPr>
            <a:spLocks noGrp="1"/>
          </p:cNvSpPr>
          <p:nvPr>
            <p:ph idx="1"/>
          </p:nvPr>
        </p:nvSpPr>
        <p:spPr>
          <a:xfrm>
            <a:off x="838200" y="1825625"/>
            <a:ext cx="10294258" cy="4351338"/>
          </a:xfrm>
        </p:spPr>
        <p:txBody>
          <a:bodyPr>
            <a:normAutofit fontScale="77500" lnSpcReduction="20000"/>
          </a:bodyPr>
          <a:lstStyle/>
          <a:p>
            <a:pPr marL="0" indent="0">
              <a:lnSpc>
                <a:spcPct val="110000"/>
              </a:lnSpc>
              <a:buNone/>
            </a:pPr>
            <a:r>
              <a:rPr lang="en-GB" dirty="0"/>
              <a:t>The option costs are:</a:t>
            </a:r>
          </a:p>
          <a:p>
            <a:pPr marL="0" indent="0">
              <a:lnSpc>
                <a:spcPct val="110000"/>
              </a:lnSpc>
              <a:buNone/>
            </a:pPr>
            <a:r>
              <a:rPr lang="en-GB" dirty="0"/>
              <a:t>Option 1 - £2,565</a:t>
            </a:r>
          </a:p>
          <a:p>
            <a:pPr marL="0" indent="0">
              <a:lnSpc>
                <a:spcPct val="110000"/>
              </a:lnSpc>
              <a:buNone/>
            </a:pPr>
            <a:r>
              <a:rPr lang="en-GB" dirty="0"/>
              <a:t>Option 2 - £2,727</a:t>
            </a:r>
          </a:p>
          <a:p>
            <a:pPr marL="0" indent="0">
              <a:lnSpc>
                <a:spcPct val="110000"/>
              </a:lnSpc>
              <a:buNone/>
            </a:pPr>
            <a:r>
              <a:rPr lang="en-GB" dirty="0"/>
              <a:t>Option 3 - £2,778</a:t>
            </a:r>
          </a:p>
          <a:p>
            <a:pPr marL="0" indent="0">
              <a:lnSpc>
                <a:spcPct val="110000"/>
              </a:lnSpc>
              <a:buNone/>
            </a:pPr>
            <a:r>
              <a:rPr lang="en-GB" dirty="0"/>
              <a:t>The cheapest option is to pay in full at the start and get an early payment discount. The best option might raise additional points:</a:t>
            </a:r>
          </a:p>
          <a:p>
            <a:pPr marL="457200" indent="-457200">
              <a:lnSpc>
                <a:spcPct val="110000"/>
              </a:lnSpc>
              <a:buFont typeface="+mj-lt"/>
              <a:buAutoNum type="arabicPeriod"/>
            </a:pPr>
            <a:r>
              <a:rPr lang="en-GB" dirty="0"/>
              <a:t>Do we have the cash to pay at the start?</a:t>
            </a:r>
          </a:p>
          <a:p>
            <a:pPr marL="457200" indent="-457200">
              <a:lnSpc>
                <a:spcPct val="110000"/>
              </a:lnSpc>
              <a:buFont typeface="+mj-lt"/>
              <a:buAutoNum type="arabicPeriod"/>
            </a:pPr>
            <a:r>
              <a:rPr lang="en-GB" dirty="0"/>
              <a:t>Is it worth delaying payments which are available under options 2 and 3? What are the advantages of delaying?</a:t>
            </a:r>
          </a:p>
          <a:p>
            <a:pPr marL="457200" indent="-457200">
              <a:lnSpc>
                <a:spcPct val="110000"/>
              </a:lnSpc>
              <a:buFont typeface="+mj-lt"/>
              <a:buAutoNum type="arabicPeriod"/>
            </a:pPr>
            <a:r>
              <a:rPr lang="en-GB" dirty="0"/>
              <a:t>Both options 2 and 3 offer to delay payment. Why do you think option 2 is cheaper than option 3?</a:t>
            </a:r>
          </a:p>
          <a:p>
            <a:pPr marL="0" indent="0">
              <a:lnSpc>
                <a:spcPct val="110000"/>
              </a:lnSpc>
              <a:buNone/>
            </a:pPr>
            <a:r>
              <a:rPr lang="en-GB" dirty="0"/>
              <a:t>Is there anything else we need to take account of in deciding which is best?</a:t>
            </a:r>
          </a:p>
        </p:txBody>
      </p:sp>
    </p:spTree>
    <p:extLst>
      <p:ext uri="{BB962C8B-B14F-4D97-AF65-F5344CB8AC3E}">
        <p14:creationId xmlns:p14="http://schemas.microsoft.com/office/powerpoint/2010/main" val="1454890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88A29-A9B4-3841-AE14-CBE01D913D2D}"/>
              </a:ext>
            </a:extLst>
          </p:cNvPr>
          <p:cNvSpPr>
            <a:spLocks noGrp="1"/>
          </p:cNvSpPr>
          <p:nvPr>
            <p:ph type="title"/>
          </p:nvPr>
        </p:nvSpPr>
        <p:spPr/>
        <p:txBody>
          <a:bodyPr>
            <a:normAutofit/>
          </a:bodyPr>
          <a:lstStyle/>
          <a:p>
            <a:r>
              <a:rPr lang="en-GB" dirty="0"/>
              <a:t>Introducing exchange rates</a:t>
            </a:r>
          </a:p>
        </p:txBody>
      </p:sp>
      <p:sp>
        <p:nvSpPr>
          <p:cNvPr id="3" name="Content Placeholder 2">
            <a:extLst>
              <a:ext uri="{FF2B5EF4-FFF2-40B4-BE49-F238E27FC236}">
                <a16:creationId xmlns:a16="http://schemas.microsoft.com/office/drawing/2014/main" xmlns="" id="{4D05734C-D807-A842-980D-0593DE457B94}"/>
              </a:ext>
            </a:extLst>
          </p:cNvPr>
          <p:cNvSpPr>
            <a:spLocks noGrp="1"/>
          </p:cNvSpPr>
          <p:nvPr>
            <p:ph idx="1"/>
          </p:nvPr>
        </p:nvSpPr>
        <p:spPr>
          <a:xfrm>
            <a:off x="838200" y="1825625"/>
            <a:ext cx="10294258" cy="4351338"/>
          </a:xfrm>
        </p:spPr>
        <p:txBody>
          <a:bodyPr>
            <a:normAutofit lnSpcReduction="10000"/>
          </a:bodyPr>
          <a:lstStyle/>
          <a:p>
            <a:pPr marL="0" indent="0">
              <a:lnSpc>
                <a:spcPct val="110000"/>
              </a:lnSpc>
              <a:buNone/>
            </a:pPr>
            <a:r>
              <a:rPr lang="en-GB" sz="2000" dirty="0"/>
              <a:t>Exchange rates are mostly expressed using the following format:</a:t>
            </a:r>
          </a:p>
          <a:p>
            <a:pPr marL="0" indent="0">
              <a:lnSpc>
                <a:spcPct val="110000"/>
              </a:lnSpc>
              <a:buNone/>
            </a:pPr>
            <a:r>
              <a:rPr lang="en-GB" sz="2000" dirty="0"/>
              <a:t>	</a:t>
            </a:r>
          </a:p>
          <a:p>
            <a:pPr marL="0" indent="0">
              <a:lnSpc>
                <a:spcPct val="110000"/>
              </a:lnSpc>
              <a:buNone/>
            </a:pPr>
            <a:r>
              <a:rPr lang="en-GB" sz="2000" b="1" dirty="0"/>
              <a:t>Foreign currency amount per £1. </a:t>
            </a:r>
          </a:p>
          <a:p>
            <a:pPr marL="0" indent="0">
              <a:lnSpc>
                <a:spcPct val="110000"/>
              </a:lnSpc>
              <a:buNone/>
            </a:pPr>
            <a:endParaRPr lang="en-GB" sz="2000" dirty="0"/>
          </a:p>
          <a:p>
            <a:pPr marL="0" indent="0">
              <a:lnSpc>
                <a:spcPct val="110000"/>
              </a:lnSpc>
              <a:buNone/>
            </a:pPr>
            <a:r>
              <a:rPr lang="en-GB" sz="2000" dirty="0"/>
              <a:t>Or, for US dollars, the exchange rate might be US$ 1.4:£1, or 1.4:1</a:t>
            </a:r>
          </a:p>
          <a:p>
            <a:pPr marL="0" indent="0">
              <a:lnSpc>
                <a:spcPct val="110000"/>
              </a:lnSpc>
              <a:buNone/>
            </a:pPr>
            <a:endParaRPr lang="en-GB" sz="2000" dirty="0"/>
          </a:p>
          <a:p>
            <a:pPr marL="0" indent="0">
              <a:lnSpc>
                <a:spcPct val="110000"/>
              </a:lnSpc>
              <a:buNone/>
            </a:pPr>
            <a:r>
              <a:rPr lang="en-GB" sz="2000" dirty="0"/>
              <a:t>For example, if the € exchange rate to the £ is 1.2:1 this will mean that a book, for example, that costs £5 in the UK would cost €6 in a country using the € (we multiply the £ amount by the € exchange rate or 5 x 1.2 = 6). Alternatively, if we bought a drink for €4 in Spain, we would be able to work out what it would cost in £ sterling by dividing the € cost by the € exchange rate: €4/1.2 = £3.33.</a:t>
            </a:r>
          </a:p>
        </p:txBody>
      </p:sp>
    </p:spTree>
    <p:extLst>
      <p:ext uri="{BB962C8B-B14F-4D97-AF65-F5344CB8AC3E}">
        <p14:creationId xmlns:p14="http://schemas.microsoft.com/office/powerpoint/2010/main" val="2733272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B53E0-EB31-3D49-84C0-C3348EF703E8}"/>
              </a:ext>
            </a:extLst>
          </p:cNvPr>
          <p:cNvSpPr>
            <a:spLocks noGrp="1"/>
          </p:cNvSpPr>
          <p:nvPr>
            <p:ph type="title"/>
          </p:nvPr>
        </p:nvSpPr>
        <p:spPr/>
        <p:txBody>
          <a:bodyPr/>
          <a:lstStyle/>
          <a:p>
            <a:r>
              <a:rPr lang="en-GB" dirty="0"/>
              <a:t>Homework B</a:t>
            </a:r>
          </a:p>
        </p:txBody>
      </p:sp>
      <p:sp>
        <p:nvSpPr>
          <p:cNvPr id="3" name="Content Placeholder 2">
            <a:extLst>
              <a:ext uri="{FF2B5EF4-FFF2-40B4-BE49-F238E27FC236}">
                <a16:creationId xmlns:a16="http://schemas.microsoft.com/office/drawing/2014/main" xmlns="" id="{AFB31D26-CC03-4642-8721-20BF4D0EBBCD}"/>
              </a:ext>
            </a:extLst>
          </p:cNvPr>
          <p:cNvSpPr>
            <a:spLocks noGrp="1"/>
          </p:cNvSpPr>
          <p:nvPr>
            <p:ph idx="1"/>
          </p:nvPr>
        </p:nvSpPr>
        <p:spPr>
          <a:xfrm>
            <a:off x="838200" y="1825625"/>
            <a:ext cx="9446704" cy="4351338"/>
          </a:xfrm>
        </p:spPr>
        <p:txBody>
          <a:bodyPr>
            <a:normAutofit/>
          </a:bodyPr>
          <a:lstStyle/>
          <a:p>
            <a:pPr marL="457200" indent="-457200">
              <a:lnSpc>
                <a:spcPct val="110000"/>
              </a:lnSpc>
              <a:buFont typeface="+mj-lt"/>
              <a:buAutoNum type="arabicPeriod"/>
            </a:pPr>
            <a:r>
              <a:rPr lang="en-GB" dirty="0"/>
              <a:t>Using the following list, calculate how much the items would cost in £ sterling, by finding out from a search engine what the exchange rate should be:</a:t>
            </a:r>
          </a:p>
          <a:p>
            <a:pPr marL="914400" lvl="1" indent="-457200">
              <a:lnSpc>
                <a:spcPct val="110000"/>
              </a:lnSpc>
              <a:buFont typeface="+mj-lt"/>
              <a:buAutoNum type="alphaLcPeriod"/>
            </a:pPr>
            <a:r>
              <a:rPr lang="en-GB" dirty="0"/>
              <a:t>Sun lotion: €4.50 (€)</a:t>
            </a:r>
          </a:p>
          <a:p>
            <a:pPr marL="914400" lvl="1" indent="-457200">
              <a:lnSpc>
                <a:spcPct val="110000"/>
              </a:lnSpc>
              <a:buFont typeface="+mj-lt"/>
              <a:buAutoNum type="alphaLcPeriod"/>
            </a:pPr>
            <a:r>
              <a:rPr lang="en-GB" dirty="0"/>
              <a:t>Book: $14.00 (US dollar)</a:t>
            </a:r>
          </a:p>
          <a:p>
            <a:pPr marL="914400" lvl="1" indent="-457200">
              <a:lnSpc>
                <a:spcPct val="110000"/>
              </a:lnSpc>
              <a:buFont typeface="+mj-lt"/>
              <a:buAutoNum type="alphaLcPeriod"/>
            </a:pPr>
            <a:r>
              <a:rPr lang="en-GB" dirty="0"/>
              <a:t>Soft drink: 200 Rupee (Indian)</a:t>
            </a:r>
          </a:p>
          <a:p>
            <a:pPr marL="457200" indent="-457200">
              <a:lnSpc>
                <a:spcPct val="110000"/>
              </a:lnSpc>
              <a:buFont typeface="+mj-lt"/>
              <a:buAutoNum type="arabicPeriod"/>
            </a:pPr>
            <a:r>
              <a:rPr lang="en-GB" dirty="0"/>
              <a:t>It is also possible to find an exchange rate for the digital currency, bitcoin. What would a car cost in £ sterling if it was selling for 2 bitcoins?</a:t>
            </a:r>
          </a:p>
        </p:txBody>
      </p:sp>
      <p:pic>
        <p:nvPicPr>
          <p:cNvPr id="6" name="Picture 5">
            <a:extLst>
              <a:ext uri="{FF2B5EF4-FFF2-40B4-BE49-F238E27FC236}">
                <a16:creationId xmlns:a16="http://schemas.microsoft.com/office/drawing/2014/main" xmlns="" id="{5079A548-269F-3146-AEF5-765843B9A0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3492155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16F71144-532D-CB4F-A757-F5A696CA684F}"/>
              </a:ext>
            </a:extLst>
          </p:cNvPr>
          <p:cNvSpPr>
            <a:spLocks noGrp="1"/>
          </p:cNvSpPr>
          <p:nvPr>
            <p:ph type="ctrTitle"/>
          </p:nvPr>
        </p:nvSpPr>
        <p:spPr>
          <a:xfrm>
            <a:off x="2866417" y="1791936"/>
            <a:ext cx="8135566" cy="2387600"/>
          </a:xfrm>
        </p:spPr>
        <p:txBody>
          <a:bodyPr>
            <a:normAutofit/>
          </a:bodyPr>
          <a:lstStyle/>
          <a:p>
            <a:r>
              <a:rPr lang="en-GB" sz="4800" dirty="0"/>
              <a:t>Going on holiday, part 2</a:t>
            </a:r>
            <a:endParaRPr lang="en-US" sz="4800" dirty="0"/>
          </a:p>
        </p:txBody>
      </p:sp>
      <p:sp>
        <p:nvSpPr>
          <p:cNvPr id="11" name="Subtitle 2">
            <a:extLst>
              <a:ext uri="{FF2B5EF4-FFF2-40B4-BE49-F238E27FC236}">
                <a16:creationId xmlns:a16="http://schemas.microsoft.com/office/drawing/2014/main" xmlns="" id="{19E78315-C4E3-3B4C-A403-E36240D30307}"/>
              </a:ext>
            </a:extLst>
          </p:cNvPr>
          <p:cNvSpPr>
            <a:spLocks noGrp="1"/>
          </p:cNvSpPr>
          <p:nvPr>
            <p:ph type="subTitle" idx="1"/>
          </p:nvPr>
        </p:nvSpPr>
        <p:spPr>
          <a:xfrm>
            <a:off x="2866417" y="4440062"/>
            <a:ext cx="9144000" cy="1655762"/>
          </a:xfrm>
        </p:spPr>
        <p:txBody>
          <a:bodyPr>
            <a:normAutofit/>
          </a:bodyPr>
          <a:lstStyle/>
          <a:p>
            <a:r>
              <a:rPr lang="en-GB" sz="2000" dirty="0">
                <a:solidFill>
                  <a:schemeClr val="bg1"/>
                </a:solidFill>
              </a:rPr>
              <a:t>FRACTIONS, RATIOS AND PERCENTAGES – KEY STAGE 4</a:t>
            </a:r>
            <a:endParaRPr lang="en-US" sz="2000" dirty="0">
              <a:solidFill>
                <a:schemeClr val="bg1"/>
              </a:solidFill>
            </a:endParaRPr>
          </a:p>
        </p:txBody>
      </p:sp>
      <p:pic>
        <p:nvPicPr>
          <p:cNvPr id="12" name="Picture 11">
            <a:extLst>
              <a:ext uri="{FF2B5EF4-FFF2-40B4-BE49-F238E27FC236}">
                <a16:creationId xmlns:a16="http://schemas.microsoft.com/office/drawing/2014/main" xmlns="" id="{F62AFD7F-EAC3-4C45-B43F-46517C1615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402" y="2350414"/>
            <a:ext cx="1283438" cy="2877663"/>
          </a:xfrm>
          <a:prstGeom prst="rect">
            <a:avLst/>
          </a:prstGeom>
        </p:spPr>
      </p:pic>
    </p:spTree>
    <p:extLst>
      <p:ext uri="{BB962C8B-B14F-4D97-AF65-F5344CB8AC3E}">
        <p14:creationId xmlns:p14="http://schemas.microsoft.com/office/powerpoint/2010/main" val="4107566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B53E0-EB31-3D49-84C0-C3348EF703E8}"/>
              </a:ext>
            </a:extLst>
          </p:cNvPr>
          <p:cNvSpPr>
            <a:spLocks noGrp="1"/>
          </p:cNvSpPr>
          <p:nvPr>
            <p:ph type="title"/>
          </p:nvPr>
        </p:nvSpPr>
        <p:spPr>
          <a:xfrm>
            <a:off x="838199" y="365125"/>
            <a:ext cx="9371203" cy="1325563"/>
          </a:xfrm>
        </p:spPr>
        <p:txBody>
          <a:bodyPr>
            <a:normAutofit/>
          </a:bodyPr>
          <a:lstStyle/>
          <a:p>
            <a:r>
              <a:rPr lang="en-GB" dirty="0"/>
              <a:t>Homework B</a:t>
            </a:r>
            <a:endParaRPr lang="en-GB" sz="2400" i="0" cap="all" dirty="0">
              <a:solidFill>
                <a:srgbClr val="5E5E5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AFB31D26-CC03-4642-8721-20BF4D0EBBCD}"/>
              </a:ext>
            </a:extLst>
          </p:cNvPr>
          <p:cNvSpPr>
            <a:spLocks noGrp="1"/>
          </p:cNvSpPr>
          <p:nvPr>
            <p:ph idx="1"/>
          </p:nvPr>
        </p:nvSpPr>
        <p:spPr>
          <a:xfrm>
            <a:off x="838200" y="1825625"/>
            <a:ext cx="9446704" cy="4351338"/>
          </a:xfrm>
        </p:spPr>
        <p:txBody>
          <a:bodyPr>
            <a:normAutofit lnSpcReduction="10000"/>
          </a:bodyPr>
          <a:lstStyle/>
          <a:p>
            <a:pPr marL="0" indent="0">
              <a:lnSpc>
                <a:spcPct val="110000"/>
              </a:lnSpc>
              <a:buNone/>
            </a:pPr>
            <a:r>
              <a:rPr lang="en-GB" b="1" cap="all" dirty="0">
                <a:latin typeface="Arial" panose="020B0604020202020204" pitchFamily="34" charset="0"/>
                <a:cs typeface="Arial" panose="020B0604020202020204" pitchFamily="34" charset="0"/>
              </a:rPr>
              <a:t>You were asked to do the following: </a:t>
            </a:r>
          </a:p>
          <a:p>
            <a:pPr marL="457200" indent="-457200">
              <a:lnSpc>
                <a:spcPct val="110000"/>
              </a:lnSpc>
              <a:buFont typeface="+mj-lt"/>
              <a:buAutoNum type="arabicPeriod"/>
            </a:pPr>
            <a:r>
              <a:rPr lang="en-GB" dirty="0"/>
              <a:t>Using the following list, calculate how much the items would cost in £ sterling by finding out from a search engine what the exchange rate should be:</a:t>
            </a:r>
          </a:p>
          <a:p>
            <a:pPr marL="914400" lvl="1" indent="-457200">
              <a:lnSpc>
                <a:spcPct val="110000"/>
              </a:lnSpc>
              <a:buFont typeface="+mj-lt"/>
              <a:buAutoNum type="alphaLcPeriod"/>
            </a:pPr>
            <a:r>
              <a:rPr lang="en-GB" dirty="0"/>
              <a:t>Sun lotion: €4.50 (€)</a:t>
            </a:r>
          </a:p>
          <a:p>
            <a:pPr marL="914400" lvl="1" indent="-457200">
              <a:lnSpc>
                <a:spcPct val="110000"/>
              </a:lnSpc>
              <a:buFont typeface="+mj-lt"/>
              <a:buAutoNum type="alphaLcPeriod"/>
            </a:pPr>
            <a:r>
              <a:rPr lang="en-GB" dirty="0"/>
              <a:t>Book: $14.00 (US dollar)</a:t>
            </a:r>
          </a:p>
          <a:p>
            <a:pPr marL="914400" lvl="1" indent="-457200">
              <a:lnSpc>
                <a:spcPct val="110000"/>
              </a:lnSpc>
              <a:buFont typeface="+mj-lt"/>
              <a:buAutoNum type="alphaLcPeriod"/>
            </a:pPr>
            <a:r>
              <a:rPr lang="en-GB" dirty="0"/>
              <a:t>Soft drink: 200 Rupee (Indian)</a:t>
            </a:r>
          </a:p>
          <a:p>
            <a:pPr marL="457200" indent="-457200">
              <a:lnSpc>
                <a:spcPct val="110000"/>
              </a:lnSpc>
              <a:buFont typeface="+mj-lt"/>
              <a:buAutoNum type="arabicPeriod"/>
            </a:pPr>
            <a:r>
              <a:rPr lang="en-GB" dirty="0"/>
              <a:t>It is also possible to find an exchange rate for the digital currency, bitcoin. What would a car cost in £ sterling if it was selling for 2 bitcoins?</a:t>
            </a:r>
          </a:p>
        </p:txBody>
      </p:sp>
      <p:pic>
        <p:nvPicPr>
          <p:cNvPr id="6" name="Picture 5">
            <a:extLst>
              <a:ext uri="{FF2B5EF4-FFF2-40B4-BE49-F238E27FC236}">
                <a16:creationId xmlns:a16="http://schemas.microsoft.com/office/drawing/2014/main" xmlns="" id="{215DADF3-FDFA-D043-9AB6-BC10F9B493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3612016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8CDCCA83-AD8D-FB42-B1BB-7013AD06C3E7}"/>
              </a:ext>
            </a:extLst>
          </p:cNvPr>
          <p:cNvSpPr>
            <a:spLocks noGrp="1"/>
          </p:cNvSpPr>
          <p:nvPr>
            <p:ph type="title"/>
          </p:nvPr>
        </p:nvSpPr>
        <p:spPr>
          <a:xfrm>
            <a:off x="838199" y="365125"/>
            <a:ext cx="10935789" cy="1325563"/>
          </a:xfrm>
        </p:spPr>
        <p:txBody>
          <a:bodyPr>
            <a:normAutofit/>
          </a:bodyPr>
          <a:lstStyle/>
          <a:p>
            <a:r>
              <a:rPr lang="en-GB" dirty="0"/>
              <a:t>Exchange rates</a:t>
            </a:r>
          </a:p>
        </p:txBody>
      </p:sp>
      <p:sp>
        <p:nvSpPr>
          <p:cNvPr id="6" name="Content Placeholder 2">
            <a:extLst>
              <a:ext uri="{FF2B5EF4-FFF2-40B4-BE49-F238E27FC236}">
                <a16:creationId xmlns:a16="http://schemas.microsoft.com/office/drawing/2014/main" xmlns="" id="{AF90FD12-612A-924D-9F56-FD0791F34C87}"/>
              </a:ext>
            </a:extLst>
          </p:cNvPr>
          <p:cNvSpPr>
            <a:spLocks noGrp="1"/>
          </p:cNvSpPr>
          <p:nvPr>
            <p:ph idx="1"/>
          </p:nvPr>
        </p:nvSpPr>
        <p:spPr>
          <a:xfrm>
            <a:off x="838199" y="1825625"/>
            <a:ext cx="9438315" cy="4351338"/>
          </a:xfrm>
        </p:spPr>
        <p:txBody>
          <a:bodyPr>
            <a:normAutofit/>
          </a:bodyPr>
          <a:lstStyle/>
          <a:p>
            <a:pPr marL="0" indent="0">
              <a:lnSpc>
                <a:spcPct val="110000"/>
              </a:lnSpc>
              <a:buNone/>
            </a:pPr>
            <a:r>
              <a:rPr lang="en-GB" dirty="0"/>
              <a:t>Using a Google search produces the following exchange rates:</a:t>
            </a:r>
          </a:p>
          <a:p>
            <a:pPr marL="0" indent="0">
              <a:lnSpc>
                <a:spcPct val="110000"/>
              </a:lnSpc>
              <a:buNone/>
            </a:pPr>
            <a:endParaRPr lang="en-GB" dirty="0"/>
          </a:p>
          <a:p>
            <a:pPr marL="457200" indent="-457200">
              <a:lnSpc>
                <a:spcPct val="110000"/>
              </a:lnSpc>
              <a:buFont typeface="+mj-lt"/>
              <a:buAutoNum type="arabicPeriod"/>
            </a:pPr>
            <a:r>
              <a:rPr lang="en-GB" dirty="0"/>
              <a:t>Various items</a:t>
            </a:r>
          </a:p>
          <a:p>
            <a:pPr marL="914400" lvl="1" indent="-457200">
              <a:lnSpc>
                <a:spcPct val="110000"/>
              </a:lnSpc>
              <a:buFont typeface="+mj-lt"/>
              <a:buAutoNum type="alphaLcPeriod"/>
            </a:pPr>
            <a:r>
              <a:rPr lang="en-GB" dirty="0"/>
              <a:t>€ : £ = 1.17</a:t>
            </a:r>
          </a:p>
          <a:p>
            <a:pPr marL="914400" lvl="1" indent="-457200">
              <a:lnSpc>
                <a:spcPct val="110000"/>
              </a:lnSpc>
              <a:buFont typeface="+mj-lt"/>
              <a:buAutoNum type="alphaLcPeriod"/>
            </a:pPr>
            <a:r>
              <a:rPr lang="en-GB" dirty="0"/>
              <a:t>$ : £ = 1.40</a:t>
            </a:r>
          </a:p>
          <a:p>
            <a:pPr marL="914400" lvl="1" indent="-457200">
              <a:lnSpc>
                <a:spcPct val="110000"/>
              </a:lnSpc>
              <a:buFont typeface="+mj-lt"/>
              <a:buAutoNum type="alphaLcPeriod"/>
            </a:pPr>
            <a:r>
              <a:rPr lang="en-GB" dirty="0"/>
              <a:t>Indian Rupee : £ = 90.38</a:t>
            </a:r>
          </a:p>
          <a:p>
            <a:pPr marL="457200" indent="-457200">
              <a:lnSpc>
                <a:spcPct val="110000"/>
              </a:lnSpc>
              <a:buFont typeface="+mj-lt"/>
              <a:buAutoNum type="arabicPeriod"/>
            </a:pPr>
            <a:r>
              <a:rPr lang="en-GB" dirty="0"/>
              <a:t>Bitcoin : £ = 0.00014</a:t>
            </a:r>
          </a:p>
        </p:txBody>
      </p:sp>
      <p:pic>
        <p:nvPicPr>
          <p:cNvPr id="8" name="Picture 7">
            <a:extLst>
              <a:ext uri="{FF2B5EF4-FFF2-40B4-BE49-F238E27FC236}">
                <a16:creationId xmlns:a16="http://schemas.microsoft.com/office/drawing/2014/main" xmlns="" id="{B3B59009-A379-D44F-B7A0-E38B92E4FA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1616793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8CDCCA83-AD8D-FB42-B1BB-7013AD06C3E7}"/>
              </a:ext>
            </a:extLst>
          </p:cNvPr>
          <p:cNvSpPr>
            <a:spLocks noGrp="1"/>
          </p:cNvSpPr>
          <p:nvPr>
            <p:ph type="title"/>
          </p:nvPr>
        </p:nvSpPr>
        <p:spPr>
          <a:xfrm>
            <a:off x="838199" y="365125"/>
            <a:ext cx="10935789" cy="1325563"/>
          </a:xfrm>
        </p:spPr>
        <p:txBody>
          <a:bodyPr>
            <a:normAutofit/>
          </a:bodyPr>
          <a:lstStyle/>
          <a:p>
            <a:r>
              <a:rPr lang="en-GB" dirty="0"/>
              <a:t>My answers (yours may be slightly different)</a:t>
            </a:r>
          </a:p>
        </p:txBody>
      </p:sp>
      <p:sp>
        <p:nvSpPr>
          <p:cNvPr id="6" name="Content Placeholder 2">
            <a:extLst>
              <a:ext uri="{FF2B5EF4-FFF2-40B4-BE49-F238E27FC236}">
                <a16:creationId xmlns:a16="http://schemas.microsoft.com/office/drawing/2014/main" xmlns="" id="{AF90FD12-612A-924D-9F56-FD0791F34C87}"/>
              </a:ext>
            </a:extLst>
          </p:cNvPr>
          <p:cNvSpPr>
            <a:spLocks noGrp="1"/>
          </p:cNvSpPr>
          <p:nvPr>
            <p:ph idx="1"/>
          </p:nvPr>
        </p:nvSpPr>
        <p:spPr>
          <a:xfrm>
            <a:off x="838200" y="1825625"/>
            <a:ext cx="7164898" cy="4351338"/>
          </a:xfrm>
        </p:spPr>
        <p:txBody>
          <a:bodyPr>
            <a:normAutofit/>
          </a:bodyPr>
          <a:lstStyle/>
          <a:p>
            <a:pPr marL="457200" indent="-457200">
              <a:lnSpc>
                <a:spcPct val="110000"/>
              </a:lnSpc>
              <a:buFont typeface="+mj-lt"/>
              <a:buAutoNum type="arabicPeriod"/>
            </a:pPr>
            <a:r>
              <a:rPr lang="en-GB" dirty="0"/>
              <a:t>Various items:</a:t>
            </a:r>
          </a:p>
          <a:p>
            <a:pPr marL="914400" lvl="1" indent="-457200">
              <a:lnSpc>
                <a:spcPct val="110000"/>
              </a:lnSpc>
              <a:buFont typeface="+mj-lt"/>
              <a:buAutoNum type="alphaLcPeriod"/>
            </a:pPr>
            <a:r>
              <a:rPr lang="en-GB" dirty="0"/>
              <a:t>Sun lotion: €4.50 / 1.17 = £3.85</a:t>
            </a:r>
          </a:p>
          <a:p>
            <a:pPr marL="914400" lvl="1" indent="-457200">
              <a:lnSpc>
                <a:spcPct val="110000"/>
              </a:lnSpc>
              <a:buFont typeface="+mj-lt"/>
              <a:buAutoNum type="alphaLcPeriod"/>
            </a:pPr>
            <a:r>
              <a:rPr lang="en-GB" dirty="0"/>
              <a:t>Book: $14 / 1.4 = £10</a:t>
            </a:r>
          </a:p>
          <a:p>
            <a:pPr marL="914400" lvl="1" indent="-457200">
              <a:lnSpc>
                <a:spcPct val="110000"/>
              </a:lnSpc>
              <a:buFont typeface="+mj-lt"/>
              <a:buAutoNum type="alphaLcPeriod"/>
            </a:pPr>
            <a:r>
              <a:rPr lang="en-GB" dirty="0"/>
              <a:t>Soft drink: Indian Rupee 200 / 90.38 = £2.21</a:t>
            </a:r>
          </a:p>
          <a:p>
            <a:pPr marL="457200" indent="-457200">
              <a:lnSpc>
                <a:spcPct val="110000"/>
              </a:lnSpc>
              <a:buFont typeface="+mj-lt"/>
              <a:buAutoNum type="arabicPeriod"/>
            </a:pPr>
            <a:r>
              <a:rPr lang="en-GB" dirty="0"/>
              <a:t>Bitcoin: £ = 0.00014. Hence 2 bitcoins will cost = 2/0.00014 = £14,285</a:t>
            </a:r>
          </a:p>
        </p:txBody>
      </p:sp>
      <p:pic>
        <p:nvPicPr>
          <p:cNvPr id="8" name="Picture 7">
            <a:extLst>
              <a:ext uri="{FF2B5EF4-FFF2-40B4-BE49-F238E27FC236}">
                <a16:creationId xmlns:a16="http://schemas.microsoft.com/office/drawing/2014/main" xmlns="" id="{AC55DA75-174D-5C4F-80D5-EFA0DCF02E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2114642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C5B735CB-B2EB-584A-A4CF-61F6A7F85A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5633" y="2747835"/>
            <a:ext cx="5816367" cy="4110165"/>
          </a:xfrm>
          <a:prstGeom prst="rect">
            <a:avLst/>
          </a:prstGeom>
        </p:spPr>
      </p:pic>
      <p:sp>
        <p:nvSpPr>
          <p:cNvPr id="2" name="Title 1">
            <a:extLst>
              <a:ext uri="{FF2B5EF4-FFF2-40B4-BE49-F238E27FC236}">
                <a16:creationId xmlns:a16="http://schemas.microsoft.com/office/drawing/2014/main" xmlns="" id="{21F78538-9672-314D-AC81-6B701C110198}"/>
              </a:ext>
            </a:extLst>
          </p:cNvPr>
          <p:cNvSpPr>
            <a:spLocks noGrp="1"/>
          </p:cNvSpPr>
          <p:nvPr>
            <p:ph type="title"/>
          </p:nvPr>
        </p:nvSpPr>
        <p:spPr/>
        <p:txBody>
          <a:bodyPr/>
          <a:lstStyle/>
          <a:p>
            <a:r>
              <a:rPr lang="en-GB" dirty="0"/>
              <a:t>Maya at the restaurant</a:t>
            </a:r>
          </a:p>
        </p:txBody>
      </p:sp>
      <p:sp>
        <p:nvSpPr>
          <p:cNvPr id="3" name="Content Placeholder 2">
            <a:extLst>
              <a:ext uri="{FF2B5EF4-FFF2-40B4-BE49-F238E27FC236}">
                <a16:creationId xmlns:a16="http://schemas.microsoft.com/office/drawing/2014/main" xmlns="" id="{67F63A80-8A09-9F45-91E3-B14F5FFCB25A}"/>
              </a:ext>
            </a:extLst>
          </p:cNvPr>
          <p:cNvSpPr>
            <a:spLocks noGrp="1"/>
          </p:cNvSpPr>
          <p:nvPr>
            <p:ph idx="1"/>
          </p:nvPr>
        </p:nvSpPr>
        <p:spPr>
          <a:xfrm>
            <a:off x="838200" y="1825625"/>
            <a:ext cx="8943363" cy="4351338"/>
          </a:xfrm>
        </p:spPr>
        <p:txBody>
          <a:bodyPr>
            <a:normAutofit/>
          </a:bodyPr>
          <a:lstStyle/>
          <a:p>
            <a:pPr marL="0" indent="0">
              <a:lnSpc>
                <a:spcPct val="100000"/>
              </a:lnSpc>
              <a:buNone/>
            </a:pPr>
            <a:r>
              <a:rPr lang="en-GB" sz="2000" dirty="0"/>
              <a:t>Maya has met two of her school friends at the beach, Reena and </a:t>
            </a:r>
            <a:r>
              <a:rPr lang="en-GB" sz="2000" dirty="0" err="1"/>
              <a:t>Suravi</a:t>
            </a:r>
            <a:r>
              <a:rPr lang="en-GB" sz="2000" dirty="0"/>
              <a:t>. Maya asked them if they would like to go to dinner with her family. After getting permission, it was agreed that Maya, Reena and </a:t>
            </a:r>
            <a:r>
              <a:rPr lang="en-GB" sz="2000" dirty="0" err="1"/>
              <a:t>Suravi</a:t>
            </a:r>
            <a:r>
              <a:rPr lang="en-GB" sz="2000" dirty="0"/>
              <a:t> would join Rohan and his mum and dad at the restaurant.</a:t>
            </a:r>
          </a:p>
          <a:p>
            <a:pPr marL="0" indent="0">
              <a:lnSpc>
                <a:spcPct val="100000"/>
              </a:lnSpc>
              <a:buNone/>
            </a:pPr>
            <a:r>
              <a:rPr lang="en-GB" sz="2000" dirty="0"/>
              <a:t>Later that evening, all six of them went to the restaurant and had a good time. The dinner bill arrived and showed a total amount due of €120.</a:t>
            </a:r>
            <a:br>
              <a:rPr lang="en-GB" sz="2000" dirty="0"/>
            </a:br>
            <a:r>
              <a:rPr lang="en-GB" sz="2000" dirty="0"/>
              <a:t>Maya agreed to help her mum understand the bill as</a:t>
            </a:r>
            <a:br>
              <a:rPr lang="en-GB" sz="2000" dirty="0"/>
            </a:br>
            <a:r>
              <a:rPr lang="en-GB" sz="2000" dirty="0"/>
              <a:t>her mum could not remember how to deal with</a:t>
            </a:r>
            <a:br>
              <a:rPr lang="en-GB" sz="2000" dirty="0"/>
            </a:br>
            <a:r>
              <a:rPr lang="en-GB" sz="2000" dirty="0"/>
              <a:t>foreign currency. Maya knew that the exchange</a:t>
            </a:r>
            <a:br>
              <a:rPr lang="en-GB" sz="2000" dirty="0"/>
            </a:br>
            <a:r>
              <a:rPr lang="en-GB" sz="2000" dirty="0"/>
              <a:t>rate of € to £ sterling is €1.17: £1 as she</a:t>
            </a:r>
            <a:br>
              <a:rPr lang="en-GB" sz="2000" dirty="0"/>
            </a:br>
            <a:r>
              <a:rPr lang="en-GB" sz="2000" dirty="0"/>
              <a:t>had seen it in a shop window earlier in the day.</a:t>
            </a:r>
          </a:p>
        </p:txBody>
      </p:sp>
    </p:spTree>
    <p:extLst>
      <p:ext uri="{BB962C8B-B14F-4D97-AF65-F5344CB8AC3E}">
        <p14:creationId xmlns:p14="http://schemas.microsoft.com/office/powerpoint/2010/main" val="2390828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Task 3: at the restaurant</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10056780" cy="4351338"/>
          </a:xfrm>
        </p:spPr>
        <p:txBody>
          <a:bodyPr>
            <a:normAutofit/>
          </a:bodyPr>
          <a:lstStyle/>
          <a:p>
            <a:pPr marL="0" indent="0">
              <a:lnSpc>
                <a:spcPct val="110000"/>
              </a:lnSpc>
              <a:buNone/>
            </a:pPr>
            <a:r>
              <a:rPr lang="en-GB" b="1" dirty="0"/>
              <a:t>Working in pairs</a:t>
            </a:r>
            <a:r>
              <a:rPr lang="en-GB" dirty="0"/>
              <a:t>, answer the following questions:</a:t>
            </a:r>
          </a:p>
          <a:p>
            <a:pPr marL="457200" indent="-457200">
              <a:lnSpc>
                <a:spcPct val="110000"/>
              </a:lnSpc>
              <a:buFont typeface="+mj-lt"/>
              <a:buAutoNum type="arabicPeriod"/>
            </a:pPr>
            <a:r>
              <a:rPr lang="en-GB" dirty="0"/>
              <a:t>Maya’s mum would pay the entire bill on her credit card. What amount in £ would appear on her credit card statement for the restaurant bill?</a:t>
            </a:r>
          </a:p>
          <a:p>
            <a:pPr marL="457200" indent="-457200">
              <a:lnSpc>
                <a:spcPct val="110000"/>
              </a:lnSpc>
              <a:buFont typeface="+mj-lt"/>
              <a:buAutoNum type="arabicPeriod"/>
            </a:pPr>
            <a:r>
              <a:rPr lang="en-GB" dirty="0"/>
              <a:t>Reena and </a:t>
            </a:r>
            <a:r>
              <a:rPr lang="en-GB" dirty="0" err="1"/>
              <a:t>Suravi</a:t>
            </a:r>
            <a:r>
              <a:rPr lang="en-GB" dirty="0"/>
              <a:t> said that their parents had agreed to pay for their proportion of the bill and that they would settle the bill later in cash. The agreed proportion was 4:2 where Reena and </a:t>
            </a:r>
            <a:r>
              <a:rPr lang="en-GB" dirty="0" err="1"/>
              <a:t>Suravi</a:t>
            </a:r>
            <a:r>
              <a:rPr lang="en-GB" dirty="0"/>
              <a:t> would pay the lower proportion. What is Reena and </a:t>
            </a:r>
            <a:r>
              <a:rPr lang="en-GB" dirty="0" err="1"/>
              <a:t>Suravi’s</a:t>
            </a:r>
            <a:r>
              <a:rPr lang="en-GB" dirty="0"/>
              <a:t> combined share of the bill in € ?</a:t>
            </a:r>
          </a:p>
        </p:txBody>
      </p:sp>
      <p:pic>
        <p:nvPicPr>
          <p:cNvPr id="6" name="Picture 5">
            <a:extLst>
              <a:ext uri="{FF2B5EF4-FFF2-40B4-BE49-F238E27FC236}">
                <a16:creationId xmlns:a16="http://schemas.microsoft.com/office/drawing/2014/main" xmlns="" id="{5E27F328-128A-5B45-B907-09659590B9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2061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968AA-43C4-A942-ABAF-2182052BE677}"/>
              </a:ext>
            </a:extLst>
          </p:cNvPr>
          <p:cNvSpPr>
            <a:spLocks noGrp="1"/>
          </p:cNvSpPr>
          <p:nvPr>
            <p:ph type="title"/>
          </p:nvPr>
        </p:nvSpPr>
        <p:spPr/>
        <p:txBody>
          <a:bodyPr>
            <a:normAutofit/>
          </a:bodyPr>
          <a:lstStyle/>
          <a:p>
            <a:r>
              <a:rPr lang="en-GB" dirty="0"/>
              <a:t>Mathematics content in this presentation</a:t>
            </a:r>
          </a:p>
        </p:txBody>
      </p:sp>
      <p:sp>
        <p:nvSpPr>
          <p:cNvPr id="3" name="Content Placeholder 2">
            <a:extLst>
              <a:ext uri="{FF2B5EF4-FFF2-40B4-BE49-F238E27FC236}">
                <a16:creationId xmlns:a16="http://schemas.microsoft.com/office/drawing/2014/main" xmlns="" id="{A97E4FAF-2331-5D49-B928-9B45BE132B44}"/>
              </a:ext>
            </a:extLst>
          </p:cNvPr>
          <p:cNvSpPr>
            <a:spLocks noGrp="1"/>
          </p:cNvSpPr>
          <p:nvPr>
            <p:ph idx="1"/>
          </p:nvPr>
        </p:nvSpPr>
        <p:spPr>
          <a:xfrm>
            <a:off x="838200" y="1825625"/>
            <a:ext cx="9720944" cy="4351338"/>
          </a:xfrm>
        </p:spPr>
        <p:txBody>
          <a:bodyPr>
            <a:normAutofit/>
          </a:bodyPr>
          <a:lstStyle/>
          <a:p>
            <a:pPr marL="0" indent="0">
              <a:lnSpc>
                <a:spcPct val="100000"/>
              </a:lnSpc>
              <a:buNone/>
            </a:pPr>
            <a:r>
              <a:rPr lang="en-GB" sz="1600" dirty="0"/>
              <a:t>This slide is for information only and is hidden from the presentation. The mathematical content specifications in this presentation are those used in the Mathematics GCSE Subject content and assessment objectives and are identified in </a:t>
            </a:r>
            <a:r>
              <a:rPr lang="en-GB" sz="1600" dirty="0">
                <a:solidFill>
                  <a:srgbClr val="D9222A"/>
                </a:solidFill>
              </a:rPr>
              <a:t>red</a:t>
            </a:r>
            <a:r>
              <a:rPr lang="en-GB" sz="1600" dirty="0"/>
              <a:t>.</a:t>
            </a:r>
          </a:p>
          <a:p>
            <a:pPr marL="0" indent="0">
              <a:lnSpc>
                <a:spcPct val="100000"/>
              </a:lnSpc>
              <a:buNone/>
            </a:pPr>
            <a:endParaRPr lang="en-GB" sz="1400" dirty="0"/>
          </a:p>
          <a:p>
            <a:pPr marL="357188" indent="-357188">
              <a:lnSpc>
                <a:spcPct val="100000"/>
              </a:lnSpc>
              <a:buNone/>
            </a:pPr>
            <a:r>
              <a:rPr lang="en-GB" sz="1400" b="1" dirty="0"/>
              <a:t>N11: </a:t>
            </a:r>
            <a:r>
              <a:rPr lang="en-GB" sz="1400" dirty="0">
                <a:solidFill>
                  <a:srgbClr val="D9222A"/>
                </a:solidFill>
              </a:rPr>
              <a:t>identify and work with fractions in ratio problems</a:t>
            </a:r>
            <a:endParaRPr lang="en-GB" sz="1400" dirty="0"/>
          </a:p>
          <a:p>
            <a:pPr marL="0" indent="0">
              <a:lnSpc>
                <a:spcPct val="100000"/>
              </a:lnSpc>
              <a:buNone/>
            </a:pPr>
            <a:r>
              <a:rPr lang="en-GB" sz="1400" b="1" dirty="0"/>
              <a:t>N12: </a:t>
            </a:r>
            <a:r>
              <a:rPr lang="en-GB" sz="1400" dirty="0"/>
              <a:t>interpret fractions and percentages as operators</a:t>
            </a:r>
            <a:endParaRPr lang="en-GB" sz="1200" dirty="0">
              <a:solidFill>
                <a:srgbClr val="FF0000"/>
              </a:solidFill>
            </a:endParaRPr>
          </a:p>
          <a:p>
            <a:pPr marL="357188" indent="-357188">
              <a:lnSpc>
                <a:spcPct val="100000"/>
              </a:lnSpc>
              <a:buNone/>
            </a:pPr>
            <a:r>
              <a:rPr lang="en-GB" sz="1400" b="1" dirty="0"/>
              <a:t>R5: 	</a:t>
            </a:r>
            <a:r>
              <a:rPr lang="en-GB" sz="1400" dirty="0">
                <a:solidFill>
                  <a:srgbClr val="D9222A"/>
                </a:solidFill>
              </a:rPr>
              <a:t>divide a given quantity into two parts in a given </a:t>
            </a:r>
            <a:r>
              <a:rPr lang="en-GB" sz="1400" dirty="0" err="1">
                <a:solidFill>
                  <a:srgbClr val="D9222A"/>
                </a:solidFill>
              </a:rPr>
              <a:t>part:part</a:t>
            </a:r>
            <a:r>
              <a:rPr lang="en-GB" sz="1400" dirty="0">
                <a:solidFill>
                  <a:srgbClr val="D9222A"/>
                </a:solidFill>
              </a:rPr>
              <a:t> or </a:t>
            </a:r>
            <a:r>
              <a:rPr lang="en-GB" sz="1400" dirty="0" err="1">
                <a:solidFill>
                  <a:srgbClr val="D9222A"/>
                </a:solidFill>
              </a:rPr>
              <a:t>part:whole</a:t>
            </a:r>
            <a:r>
              <a:rPr lang="en-GB" sz="1400" dirty="0">
                <a:solidFill>
                  <a:srgbClr val="D9222A"/>
                </a:solidFill>
              </a:rPr>
              <a:t> ratio; </a:t>
            </a:r>
            <a:r>
              <a:rPr lang="en-GB" sz="1400" dirty="0"/>
              <a:t>express the division of a quantity into two parts as a ratio;</a:t>
            </a:r>
            <a:r>
              <a:rPr lang="en-GB" sz="1400" dirty="0">
                <a:solidFill>
                  <a:srgbClr val="D9222A"/>
                </a:solidFill>
              </a:rPr>
              <a:t> apply ratios to real contexts and problems (such as those involving conversion, comparison, </a:t>
            </a:r>
            <a:r>
              <a:rPr lang="en-GB" sz="1400" dirty="0"/>
              <a:t>scaling, mixing, concentrations)</a:t>
            </a:r>
          </a:p>
          <a:p>
            <a:pPr marL="357188" indent="-357188">
              <a:lnSpc>
                <a:spcPct val="100000"/>
              </a:lnSpc>
              <a:buNone/>
            </a:pPr>
            <a:r>
              <a:rPr lang="en-GB" sz="1400" b="1" dirty="0"/>
              <a:t>R9: </a:t>
            </a:r>
            <a:r>
              <a:rPr lang="en-GB" sz="1400" dirty="0"/>
              <a:t>define percentage as ‘number of parts per hundred’; </a:t>
            </a:r>
            <a:r>
              <a:rPr lang="en-GB" sz="1400" dirty="0">
                <a:solidFill>
                  <a:srgbClr val="D9222A"/>
                </a:solidFill>
              </a:rPr>
              <a:t>interpret percentages and percentage changes as a fraction or a decimal, and interpret these multiplicatively; express one quantity as a percentage of another; compare two quantities using percentages; </a:t>
            </a:r>
            <a:r>
              <a:rPr lang="en-GB" sz="1400" dirty="0"/>
              <a:t>work with percentages greater than 100%;</a:t>
            </a:r>
            <a:r>
              <a:rPr lang="en-GB" sz="1400" dirty="0">
                <a:solidFill>
                  <a:srgbClr val="D9222A"/>
                </a:solidFill>
              </a:rPr>
              <a:t> solve problems involving percentage change, including percentage increase/decrease </a:t>
            </a:r>
            <a:r>
              <a:rPr lang="en-GB" sz="1400" dirty="0"/>
              <a:t>and original value problems, and simple interest including in financial mathematics</a:t>
            </a:r>
          </a:p>
        </p:txBody>
      </p:sp>
    </p:spTree>
    <p:extLst>
      <p:ext uri="{BB962C8B-B14F-4D97-AF65-F5344CB8AC3E}">
        <p14:creationId xmlns:p14="http://schemas.microsoft.com/office/powerpoint/2010/main" val="2963628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Task 3: at the restaurant</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10056780" cy="4351338"/>
          </a:xfrm>
        </p:spPr>
        <p:txBody>
          <a:bodyPr>
            <a:normAutofit/>
          </a:bodyPr>
          <a:lstStyle/>
          <a:p>
            <a:pPr marL="0" indent="0">
              <a:lnSpc>
                <a:spcPct val="110000"/>
              </a:lnSpc>
              <a:buNone/>
            </a:pPr>
            <a:r>
              <a:rPr lang="en-GB" b="1" dirty="0"/>
              <a:t>Problem 1</a:t>
            </a:r>
          </a:p>
          <a:p>
            <a:pPr marL="0" indent="0">
              <a:lnSpc>
                <a:spcPct val="110000"/>
              </a:lnSpc>
              <a:buNone/>
            </a:pPr>
            <a:r>
              <a:rPr lang="en-GB" dirty="0"/>
              <a:t>The sterling cost of the restaurant bill in €120 / 1/17 = £102.56</a:t>
            </a:r>
          </a:p>
          <a:p>
            <a:pPr marL="0" indent="0">
              <a:lnSpc>
                <a:spcPct val="110000"/>
              </a:lnSpc>
              <a:buNone/>
            </a:pPr>
            <a:endParaRPr lang="en-GB" dirty="0"/>
          </a:p>
          <a:p>
            <a:pPr marL="0" indent="0">
              <a:lnSpc>
                <a:spcPct val="110000"/>
              </a:lnSpc>
              <a:buNone/>
            </a:pPr>
            <a:r>
              <a:rPr lang="en-GB" b="1" dirty="0"/>
              <a:t>Problem 2</a:t>
            </a:r>
          </a:p>
          <a:p>
            <a:pPr marL="0" indent="0">
              <a:lnSpc>
                <a:spcPct val="110000"/>
              </a:lnSpc>
              <a:buNone/>
            </a:pPr>
            <a:r>
              <a:rPr lang="en-GB" dirty="0"/>
              <a:t>The total bill of €120 is going to be divided in the proportions of 4:2</a:t>
            </a:r>
          </a:p>
          <a:p>
            <a:pPr marL="0" indent="0">
              <a:lnSpc>
                <a:spcPct val="110000"/>
              </a:lnSpc>
              <a:buNone/>
            </a:pPr>
            <a:r>
              <a:rPr lang="en-GB" dirty="0"/>
              <a:t>For six people, this would result in an individual bill of 120/6 = €20</a:t>
            </a:r>
          </a:p>
          <a:p>
            <a:pPr marL="0" indent="0">
              <a:lnSpc>
                <a:spcPct val="110000"/>
              </a:lnSpc>
              <a:buNone/>
            </a:pPr>
            <a:r>
              <a:rPr lang="en-GB" dirty="0"/>
              <a:t>The bill for Reena and </a:t>
            </a:r>
            <a:r>
              <a:rPr lang="en-GB" dirty="0" err="1"/>
              <a:t>Suravi</a:t>
            </a:r>
            <a:r>
              <a:rPr lang="en-GB" dirty="0"/>
              <a:t> will be 2 x 20 = €40 </a:t>
            </a:r>
          </a:p>
        </p:txBody>
      </p:sp>
      <p:pic>
        <p:nvPicPr>
          <p:cNvPr id="6" name="Picture 5">
            <a:extLst>
              <a:ext uri="{FF2B5EF4-FFF2-40B4-BE49-F238E27FC236}">
                <a16:creationId xmlns:a16="http://schemas.microsoft.com/office/drawing/2014/main" xmlns="" id="{3519042B-7ED0-CE4B-95D9-BBBE1C7D2D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1755237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Task 3: at the restaurant</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10056780" cy="4351338"/>
          </a:xfrm>
        </p:spPr>
        <p:txBody>
          <a:bodyPr>
            <a:normAutofit/>
          </a:bodyPr>
          <a:lstStyle/>
          <a:p>
            <a:pPr marL="457200" indent="-457200">
              <a:lnSpc>
                <a:spcPct val="110000"/>
              </a:lnSpc>
              <a:buFont typeface="+mj-lt"/>
              <a:buAutoNum type="arabicPeriod" startAt="3"/>
            </a:pPr>
            <a:r>
              <a:rPr lang="en-GB" dirty="0"/>
              <a:t>Maya’s mum said that, because she had ordered wine with their meal, it would be fairer if the bill was divided according to ratio 5½ : 2 </a:t>
            </a:r>
            <a:br>
              <a:rPr lang="en-GB" dirty="0"/>
            </a:br>
            <a:r>
              <a:rPr lang="en-GB" dirty="0"/>
              <a:t/>
            </a:r>
            <a:br>
              <a:rPr lang="en-GB" dirty="0"/>
            </a:br>
            <a:r>
              <a:rPr lang="en-GB" dirty="0"/>
              <a:t>What is Reena and </a:t>
            </a:r>
            <a:r>
              <a:rPr lang="en-GB" dirty="0" err="1"/>
              <a:t>Suravi’s</a:t>
            </a:r>
            <a:r>
              <a:rPr lang="en-GB" dirty="0"/>
              <a:t> combined share of the bill in € now?</a:t>
            </a:r>
          </a:p>
        </p:txBody>
      </p:sp>
      <p:pic>
        <p:nvPicPr>
          <p:cNvPr id="6" name="Picture 5">
            <a:extLst>
              <a:ext uri="{FF2B5EF4-FFF2-40B4-BE49-F238E27FC236}">
                <a16:creationId xmlns:a16="http://schemas.microsoft.com/office/drawing/2014/main" xmlns="" id="{BB36DA11-9B8C-4145-B2D7-E9B48757BA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382246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Task 3: at the restaurant</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10056780" cy="4351338"/>
          </a:xfrm>
        </p:spPr>
        <p:txBody>
          <a:bodyPr>
            <a:normAutofit/>
          </a:bodyPr>
          <a:lstStyle/>
          <a:p>
            <a:pPr marL="0" indent="0">
              <a:lnSpc>
                <a:spcPct val="110000"/>
              </a:lnSpc>
              <a:buNone/>
            </a:pPr>
            <a:r>
              <a:rPr lang="en-GB" b="1" dirty="0"/>
              <a:t>Problem 3</a:t>
            </a:r>
          </a:p>
          <a:p>
            <a:pPr marL="0" indent="0">
              <a:lnSpc>
                <a:spcPct val="110000"/>
              </a:lnSpc>
              <a:buNone/>
            </a:pPr>
            <a:r>
              <a:rPr lang="en-GB" dirty="0"/>
              <a:t>The total bill of €120 is now going to be divided by 5½ + 2 = 7½ or 7.5</a:t>
            </a:r>
          </a:p>
          <a:p>
            <a:pPr marL="0" indent="0">
              <a:lnSpc>
                <a:spcPct val="110000"/>
              </a:lnSpc>
              <a:buNone/>
            </a:pPr>
            <a:r>
              <a:rPr lang="en-GB" dirty="0"/>
              <a:t>Dividing the total bill in this way produces €120 / 7.5 = €16</a:t>
            </a:r>
          </a:p>
          <a:p>
            <a:pPr marL="0" indent="0">
              <a:lnSpc>
                <a:spcPct val="110000"/>
              </a:lnSpc>
              <a:buNone/>
            </a:pPr>
            <a:r>
              <a:rPr lang="en-GB" dirty="0"/>
              <a:t>The bill for Reena and </a:t>
            </a:r>
            <a:r>
              <a:rPr lang="en-GB" dirty="0" err="1"/>
              <a:t>Suravi</a:t>
            </a:r>
            <a:r>
              <a:rPr lang="en-GB" dirty="0"/>
              <a:t> will be 2 x 16 = €32			</a:t>
            </a:r>
          </a:p>
          <a:p>
            <a:pPr marL="0" indent="0">
              <a:lnSpc>
                <a:spcPct val="110000"/>
              </a:lnSpc>
              <a:buNone/>
            </a:pPr>
            <a:r>
              <a:rPr lang="en-GB" dirty="0"/>
              <a:t>The remaining bill will be 5.5 x 16 = €88					</a:t>
            </a:r>
          </a:p>
          <a:p>
            <a:pPr marL="0" indent="0">
              <a:lnSpc>
                <a:spcPct val="110000"/>
              </a:lnSpc>
              <a:buNone/>
            </a:pPr>
            <a:r>
              <a:rPr lang="en-GB" dirty="0"/>
              <a:t>The total amount paid is €32 + €88 = €120</a:t>
            </a:r>
          </a:p>
        </p:txBody>
      </p:sp>
      <p:pic>
        <p:nvPicPr>
          <p:cNvPr id="6" name="Picture 5">
            <a:extLst>
              <a:ext uri="{FF2B5EF4-FFF2-40B4-BE49-F238E27FC236}">
                <a16:creationId xmlns:a16="http://schemas.microsoft.com/office/drawing/2014/main" xmlns="" id="{10AA1339-EE38-8942-AE34-BD8F33ABF0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3457877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Task 3: at the restaurant</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10056780" cy="4351338"/>
          </a:xfrm>
        </p:spPr>
        <p:txBody>
          <a:bodyPr>
            <a:normAutofit/>
          </a:bodyPr>
          <a:lstStyle/>
          <a:p>
            <a:pPr marL="457200" indent="-457200">
              <a:lnSpc>
                <a:spcPct val="110000"/>
              </a:lnSpc>
              <a:buFont typeface="+mj-lt"/>
              <a:buAutoNum type="arabicPeriod" startAt="4"/>
            </a:pPr>
            <a:r>
              <a:rPr lang="en-GB" dirty="0"/>
              <a:t>Maya’s mum and dad each drank a glass of wine. Each glass held 125ml of wine. Wine bottles hold 750ml of wine. Maya’s mum knew that, at home, a bottle of the same wine would cost £8.25. The cost of the two glasses of wine at the restaurant was €4 and a bottle of the same wine was €11. </a:t>
            </a:r>
          </a:p>
          <a:p>
            <a:pPr marL="914400" lvl="1" indent="-457200">
              <a:lnSpc>
                <a:spcPct val="110000"/>
              </a:lnSpc>
              <a:buFont typeface="+mj-lt"/>
              <a:buAutoNum type="alphaLcParenR"/>
            </a:pPr>
            <a:r>
              <a:rPr lang="en-GB" dirty="0"/>
              <a:t>Is it cheaper to buy wine in the restaurant by the glass or by the bottle?</a:t>
            </a:r>
          </a:p>
          <a:p>
            <a:pPr marL="914400" lvl="1" indent="-457200">
              <a:lnSpc>
                <a:spcPct val="110000"/>
              </a:lnSpc>
              <a:buFont typeface="+mj-lt"/>
              <a:buAutoNum type="alphaLcParenR"/>
            </a:pPr>
            <a:r>
              <a:rPr lang="en-GB" dirty="0"/>
              <a:t>Is a bottle of wine cheaper in the UK or in Spain? </a:t>
            </a:r>
          </a:p>
          <a:p>
            <a:pPr marL="914400" lvl="1" indent="-457200">
              <a:lnSpc>
                <a:spcPct val="110000"/>
              </a:lnSpc>
              <a:buFont typeface="+mj-lt"/>
              <a:buAutoNum type="alphaLcParenR"/>
            </a:pPr>
            <a:r>
              <a:rPr lang="en-GB" dirty="0"/>
              <a:t>What is the percentage difference between the cost of wine in the restaurant compared with the UK? </a:t>
            </a:r>
          </a:p>
        </p:txBody>
      </p:sp>
      <p:pic>
        <p:nvPicPr>
          <p:cNvPr id="6" name="Picture 5">
            <a:extLst>
              <a:ext uri="{FF2B5EF4-FFF2-40B4-BE49-F238E27FC236}">
                <a16:creationId xmlns:a16="http://schemas.microsoft.com/office/drawing/2014/main" xmlns="" id="{551631F8-B10A-9A49-AC99-0FDFBC9F65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3208761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Task 3: at the restaurant</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10056780" cy="4351338"/>
          </a:xfrm>
        </p:spPr>
        <p:txBody>
          <a:bodyPr>
            <a:normAutofit lnSpcReduction="10000"/>
          </a:bodyPr>
          <a:lstStyle/>
          <a:p>
            <a:pPr marL="0" indent="0">
              <a:lnSpc>
                <a:spcPct val="110000"/>
              </a:lnSpc>
              <a:buNone/>
            </a:pPr>
            <a:r>
              <a:rPr lang="en-GB" b="1" dirty="0"/>
              <a:t>Problem 4</a:t>
            </a:r>
          </a:p>
          <a:p>
            <a:pPr marL="457200" indent="-457200">
              <a:lnSpc>
                <a:spcPct val="110000"/>
              </a:lnSpc>
              <a:buFont typeface="+mj-lt"/>
              <a:buAutoNum type="alphaLcPeriod"/>
            </a:pPr>
            <a:r>
              <a:rPr lang="en-GB" dirty="0"/>
              <a:t>Each bottle holds 750ml/125ml = 6 glasses of wine where each glass contains 125ml of wine. One glass of wine at the restaurant costs €4/2 = €2. Buying six glasses of wine individually would cost 6 x €2 = €12. This is more expensive than buying the whole bottle at €11.</a:t>
            </a:r>
          </a:p>
          <a:p>
            <a:pPr marL="457200" indent="-457200">
              <a:lnSpc>
                <a:spcPct val="110000"/>
              </a:lnSpc>
              <a:buFont typeface="+mj-lt"/>
              <a:buAutoNum type="alphaLcPeriod"/>
            </a:pPr>
            <a:r>
              <a:rPr lang="en-GB" dirty="0"/>
              <a:t>The cost of the restaurant wine is €11. Converting this into £ is €11/1.17 = £9.40. The cost of wine in the UK is £8.25. The wine is more expensive in Spain compared to the UK.</a:t>
            </a:r>
          </a:p>
          <a:p>
            <a:pPr marL="457200" indent="-457200">
              <a:lnSpc>
                <a:spcPct val="110000"/>
              </a:lnSpc>
              <a:buFont typeface="+mj-lt"/>
              <a:buAutoNum type="alphaLcPeriod"/>
            </a:pPr>
            <a:r>
              <a:rPr lang="en-GB" dirty="0"/>
              <a:t>The difference in costs between the two wines is £9.40 - £8.25 = £1.15. The difference or increase in cost is £1.15 / £8.25 = 14%.</a:t>
            </a:r>
          </a:p>
        </p:txBody>
      </p:sp>
      <p:pic>
        <p:nvPicPr>
          <p:cNvPr id="5" name="Picture 4">
            <a:extLst>
              <a:ext uri="{FF2B5EF4-FFF2-40B4-BE49-F238E27FC236}">
                <a16:creationId xmlns:a16="http://schemas.microsoft.com/office/drawing/2014/main" xmlns="" id="{70AB520C-411E-A946-833A-16F7355ECA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35162" y="255163"/>
            <a:ext cx="1567691" cy="1254617"/>
          </a:xfrm>
          <a:prstGeom prst="rect">
            <a:avLst/>
          </a:prstGeom>
        </p:spPr>
      </p:pic>
    </p:spTree>
    <p:extLst>
      <p:ext uri="{BB962C8B-B14F-4D97-AF65-F5344CB8AC3E}">
        <p14:creationId xmlns:p14="http://schemas.microsoft.com/office/powerpoint/2010/main" val="3756057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a:xfrm>
            <a:off x="838200" y="365125"/>
            <a:ext cx="7928296" cy="1325563"/>
          </a:xfrm>
        </p:spPr>
        <p:txBody>
          <a:bodyPr/>
          <a:lstStyle/>
          <a:p>
            <a:r>
              <a:rPr lang="en-GB" dirty="0"/>
              <a:t>Task 4: luggage</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10056780" cy="4351338"/>
          </a:xfrm>
        </p:spPr>
        <p:txBody>
          <a:bodyPr>
            <a:normAutofit/>
          </a:bodyPr>
          <a:lstStyle/>
          <a:p>
            <a:pPr marL="0" indent="0">
              <a:lnSpc>
                <a:spcPct val="110000"/>
              </a:lnSpc>
              <a:buNone/>
            </a:pPr>
            <a:r>
              <a:rPr lang="en-GB" sz="2000" dirty="0"/>
              <a:t>Maya’s mum tries to check in their two suitcases at the airport check-in desk. The suitcases are weighed to see if they meet the 20kg limit for each suitcase. The first suitcase weighs 23.3kg. The second suitcase weighs 18kg. They have bought so many souvenirs that they are returning home with more items in the luggage than when they first arrived. </a:t>
            </a:r>
          </a:p>
          <a:p>
            <a:pPr marL="0" indent="0">
              <a:lnSpc>
                <a:spcPct val="110000"/>
              </a:lnSpc>
              <a:buNone/>
            </a:pPr>
            <a:r>
              <a:rPr lang="en-GB" sz="2000" dirty="0"/>
              <a:t>The airline they are flying with charges for carrying extra luggage on their flights. For luggage over the 20kg limit, the charge is €5 per kg or each part of a kg. Maya’s mum decides to reallocate some of the souvenirs from the heavy suitcase to the lighter one. </a:t>
            </a:r>
          </a:p>
          <a:p>
            <a:pPr marL="914400" lvl="1" indent="-457200">
              <a:lnSpc>
                <a:spcPct val="110000"/>
              </a:lnSpc>
              <a:buFont typeface="+mj-lt"/>
              <a:buAutoNum type="arabicPeriod"/>
            </a:pPr>
            <a:r>
              <a:rPr lang="en-GB" sz="1800" dirty="0"/>
              <a:t>What would be the new proportions of weight to minimise the additional charge? </a:t>
            </a:r>
          </a:p>
          <a:p>
            <a:pPr marL="914400" lvl="1" indent="-457200">
              <a:lnSpc>
                <a:spcPct val="110000"/>
              </a:lnSpc>
              <a:buFont typeface="+mj-lt"/>
              <a:buAutoNum type="arabicPeriod"/>
            </a:pPr>
            <a:r>
              <a:rPr lang="en-GB" sz="1800" dirty="0"/>
              <a:t>What charge would Maya’s mum still have to pay after the reallocation?</a:t>
            </a:r>
          </a:p>
        </p:txBody>
      </p:sp>
      <p:pic>
        <p:nvPicPr>
          <p:cNvPr id="5" name="Picture 4">
            <a:extLst>
              <a:ext uri="{FF2B5EF4-FFF2-40B4-BE49-F238E27FC236}">
                <a16:creationId xmlns:a16="http://schemas.microsoft.com/office/drawing/2014/main" xmlns="" id="{70AB520C-411E-A946-833A-16F7355ECA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35162" y="255163"/>
            <a:ext cx="1567691" cy="1254617"/>
          </a:xfrm>
          <a:prstGeom prst="rect">
            <a:avLst/>
          </a:prstGeom>
        </p:spPr>
      </p:pic>
      <p:pic>
        <p:nvPicPr>
          <p:cNvPr id="6" name="Picture 5">
            <a:extLst>
              <a:ext uri="{FF2B5EF4-FFF2-40B4-BE49-F238E27FC236}">
                <a16:creationId xmlns:a16="http://schemas.microsoft.com/office/drawing/2014/main" xmlns="" id="{ECCDBC9A-D61A-D64F-99F3-C5D0726D68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2857238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a:xfrm>
            <a:off x="838200" y="365125"/>
            <a:ext cx="7928296" cy="1325563"/>
          </a:xfrm>
        </p:spPr>
        <p:txBody>
          <a:bodyPr/>
          <a:lstStyle/>
          <a:p>
            <a:r>
              <a:rPr lang="en-GB" dirty="0"/>
              <a:t>Task 4: luggage</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9270534" cy="4351338"/>
          </a:xfrm>
        </p:spPr>
        <p:txBody>
          <a:bodyPr>
            <a:normAutofit/>
          </a:bodyPr>
          <a:lstStyle/>
          <a:p>
            <a:pPr marL="0" indent="0">
              <a:lnSpc>
                <a:spcPct val="110000"/>
              </a:lnSpc>
              <a:buNone/>
            </a:pPr>
            <a:r>
              <a:rPr lang="en-GB" sz="2000" dirty="0"/>
              <a:t>The current proportions of weight are 23.3 : 18.0. The penalty incurred would be 4 x €5 = €20 (the heaviest case is 3.3kgs overweight and the charge is €5 per kg or part of a kg).</a:t>
            </a:r>
          </a:p>
          <a:p>
            <a:pPr marL="914400" lvl="1" indent="-457200">
              <a:lnSpc>
                <a:spcPct val="110000"/>
              </a:lnSpc>
              <a:buFont typeface="+mj-lt"/>
              <a:buAutoNum type="arabicPeriod"/>
            </a:pPr>
            <a:r>
              <a:rPr lang="en-GB" dirty="0"/>
              <a:t>Re-allocating 2kg of the souvenirs from the heavier to the lighter case to use the maximum free allowance of 20kg would give the following new proportions: 23.3 – 2.0 : 18.0 + 2.0, or 21.3 : 20.</a:t>
            </a:r>
          </a:p>
          <a:p>
            <a:pPr marL="914400" lvl="1" indent="-457200">
              <a:lnSpc>
                <a:spcPct val="110000"/>
              </a:lnSpc>
              <a:buFont typeface="+mj-lt"/>
              <a:buAutoNum type="arabicPeriod"/>
            </a:pPr>
            <a:r>
              <a:rPr lang="en-GB" dirty="0"/>
              <a:t>The first item of luggage is still overweight by 21.3 – 20 = 1.3. This would now incur a penalty of €10. </a:t>
            </a:r>
          </a:p>
        </p:txBody>
      </p:sp>
      <p:pic>
        <p:nvPicPr>
          <p:cNvPr id="6" name="Picture 5">
            <a:extLst>
              <a:ext uri="{FF2B5EF4-FFF2-40B4-BE49-F238E27FC236}">
                <a16:creationId xmlns:a16="http://schemas.microsoft.com/office/drawing/2014/main" xmlns="" id="{EC715DCB-3A20-D34C-952E-A27AF43C37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2455420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45159F-40FF-5F4F-8925-C934750F9378}"/>
              </a:ext>
            </a:extLst>
          </p:cNvPr>
          <p:cNvSpPr>
            <a:spLocks noGrp="1"/>
          </p:cNvSpPr>
          <p:nvPr>
            <p:ph type="title"/>
          </p:nvPr>
        </p:nvSpPr>
        <p:spPr/>
        <p:txBody>
          <a:bodyPr/>
          <a:lstStyle/>
          <a:p>
            <a:r>
              <a:rPr lang="en-GB" dirty="0"/>
              <a:t>Discussion: types of travel insurance</a:t>
            </a:r>
          </a:p>
        </p:txBody>
      </p:sp>
      <p:graphicFrame>
        <p:nvGraphicFramePr>
          <p:cNvPr id="7" name="Table 6">
            <a:extLst>
              <a:ext uri="{FF2B5EF4-FFF2-40B4-BE49-F238E27FC236}">
                <a16:creationId xmlns:a16="http://schemas.microsoft.com/office/drawing/2014/main" xmlns="" id="{BB2E5112-04AD-1743-8079-E4518D48481D}"/>
              </a:ext>
            </a:extLst>
          </p:cNvPr>
          <p:cNvGraphicFramePr>
            <a:graphicFrameLocks noGrp="1"/>
          </p:cNvGraphicFramePr>
          <p:nvPr>
            <p:extLst>
              <p:ext uri="{D42A27DB-BD31-4B8C-83A1-F6EECF244321}">
                <p14:modId xmlns:p14="http://schemas.microsoft.com/office/powerpoint/2010/main" val="1295406455"/>
              </p:ext>
            </p:extLst>
          </p:nvPr>
        </p:nvGraphicFramePr>
        <p:xfrm>
          <a:off x="907098" y="1690688"/>
          <a:ext cx="9850581" cy="4563611"/>
        </p:xfrm>
        <a:graphic>
          <a:graphicData uri="http://schemas.openxmlformats.org/drawingml/2006/table">
            <a:tbl>
              <a:tblPr firstRow="1" firstCol="1" bandRow="1">
                <a:tableStyleId>{2D5ABB26-0587-4C30-8999-92F81FD0307C}</a:tableStyleId>
              </a:tblPr>
              <a:tblGrid>
                <a:gridCol w="3100865">
                  <a:extLst>
                    <a:ext uri="{9D8B030D-6E8A-4147-A177-3AD203B41FA5}">
                      <a16:colId xmlns:a16="http://schemas.microsoft.com/office/drawing/2014/main" xmlns="" val="2530014023"/>
                    </a:ext>
                  </a:extLst>
                </a:gridCol>
                <a:gridCol w="6749716">
                  <a:extLst>
                    <a:ext uri="{9D8B030D-6E8A-4147-A177-3AD203B41FA5}">
                      <a16:colId xmlns:a16="http://schemas.microsoft.com/office/drawing/2014/main" xmlns="" val="108025544"/>
                    </a:ext>
                  </a:extLst>
                </a:gridCol>
              </a:tblGrid>
              <a:tr h="520878">
                <a:tc>
                  <a:txBody>
                    <a:bodyPr/>
                    <a:lstStyle/>
                    <a:p>
                      <a:pPr>
                        <a:lnSpc>
                          <a:spcPct val="107000"/>
                        </a:lnSpc>
                        <a:spcAft>
                          <a:spcPts val="0"/>
                        </a:spcAft>
                      </a:pPr>
                      <a:r>
                        <a:rPr lang="en-GB" sz="1800" b="1" dirty="0">
                          <a:effectLst/>
                        </a:rPr>
                        <a:t>Insured event</a:t>
                      </a:r>
                      <a:endParaRPr lang="en-GB" sz="1800" b="1"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B6B1"/>
                    </a:solidFill>
                  </a:tcPr>
                </a:tc>
                <a:tc>
                  <a:txBody>
                    <a:bodyPr/>
                    <a:lstStyle/>
                    <a:p>
                      <a:pPr>
                        <a:lnSpc>
                          <a:spcPct val="107000"/>
                        </a:lnSpc>
                        <a:spcAft>
                          <a:spcPts val="0"/>
                        </a:spcAft>
                      </a:pPr>
                      <a:r>
                        <a:rPr lang="en-GB" sz="1800" b="1" dirty="0">
                          <a:effectLst/>
                        </a:rPr>
                        <a:t>Risk</a:t>
                      </a:r>
                      <a:endParaRPr lang="en-GB" sz="1800" b="1"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B6B1"/>
                    </a:solidFill>
                  </a:tcPr>
                </a:tc>
                <a:extLst>
                  <a:ext uri="{0D108BD9-81ED-4DB2-BD59-A6C34878D82A}">
                    <a16:rowId xmlns:a16="http://schemas.microsoft.com/office/drawing/2014/main" xmlns="" val="943354353"/>
                  </a:ext>
                </a:extLst>
              </a:tr>
              <a:tr h="477639">
                <a:tc>
                  <a:txBody>
                    <a:bodyPr/>
                    <a:lstStyle/>
                    <a:p>
                      <a:pPr>
                        <a:lnSpc>
                          <a:spcPct val="107000"/>
                        </a:lnSpc>
                        <a:spcAft>
                          <a:spcPts val="0"/>
                        </a:spcAft>
                      </a:pPr>
                      <a:r>
                        <a:rPr lang="en-GB" sz="1800" b="1" dirty="0">
                          <a:effectLst/>
                        </a:rPr>
                        <a:t>Lost luggage</a:t>
                      </a:r>
                      <a:endParaRPr lang="en-GB" sz="1800" b="1" dirty="0">
                        <a:effectLst/>
                        <a:latin typeface="Arial" panose="020B0604020202020204" pitchFamily="34" charset="0"/>
                        <a:ea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B6B1">
                        <a:alpha val="50000"/>
                      </a:srgbClr>
                    </a:solidFill>
                  </a:tcPr>
                </a:tc>
                <a:tc>
                  <a:txBody>
                    <a:bodyPr/>
                    <a:lstStyle/>
                    <a:p>
                      <a:pPr>
                        <a:lnSpc>
                          <a:spcPct val="107000"/>
                        </a:lnSpc>
                        <a:spcAft>
                          <a:spcPts val="0"/>
                        </a:spcAft>
                      </a:pPr>
                      <a:r>
                        <a:rPr lang="en-GB" sz="1800" dirty="0">
                          <a:effectLst/>
                        </a:rPr>
                        <a:t>Luggage is sometimes lost at airports</a:t>
                      </a:r>
                      <a:endParaRPr lang="en-GB" sz="1800" dirty="0">
                        <a:effectLst/>
                        <a:latin typeface="Arial" panose="020B0604020202020204" pitchFamily="34" charset="0"/>
                        <a:ea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B6B1">
                        <a:alpha val="50000"/>
                      </a:srgbClr>
                    </a:solidFill>
                  </a:tcPr>
                </a:tc>
                <a:extLst>
                  <a:ext uri="{0D108BD9-81ED-4DB2-BD59-A6C34878D82A}">
                    <a16:rowId xmlns:a16="http://schemas.microsoft.com/office/drawing/2014/main" xmlns="" val="3467037711"/>
                  </a:ext>
                </a:extLst>
              </a:tr>
              <a:tr h="1415717">
                <a:tc>
                  <a:txBody>
                    <a:bodyPr/>
                    <a:lstStyle/>
                    <a:p>
                      <a:pPr>
                        <a:lnSpc>
                          <a:spcPct val="107000"/>
                        </a:lnSpc>
                        <a:spcAft>
                          <a:spcPts val="0"/>
                        </a:spcAft>
                      </a:pPr>
                      <a:r>
                        <a:rPr lang="en-GB" sz="1800" b="1" dirty="0">
                          <a:effectLst/>
                        </a:rPr>
                        <a:t>Trip cancellation</a:t>
                      </a:r>
                      <a:endParaRPr lang="en-GB" sz="1800" b="1" dirty="0">
                        <a:effectLst/>
                        <a:latin typeface="Arial" panose="020B0604020202020204" pitchFamily="34" charset="0"/>
                        <a:ea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B6B1">
                        <a:alpha val="50000"/>
                      </a:srgbClr>
                    </a:solidFill>
                  </a:tcPr>
                </a:tc>
                <a:tc>
                  <a:txBody>
                    <a:bodyPr/>
                    <a:lstStyle/>
                    <a:p>
                      <a:pPr>
                        <a:lnSpc>
                          <a:spcPct val="107000"/>
                        </a:lnSpc>
                        <a:spcAft>
                          <a:spcPts val="0"/>
                        </a:spcAft>
                      </a:pPr>
                      <a:r>
                        <a:rPr lang="en-GB" sz="1800" dirty="0">
                          <a:effectLst/>
                        </a:rPr>
                        <a:t>Holidays can be cancelled because the travel firm goes bankrupt or possibly because there has been an illness in the family which might stop the whole family travelling</a:t>
                      </a:r>
                      <a:endParaRPr lang="en-GB" sz="1800" dirty="0">
                        <a:effectLst/>
                        <a:latin typeface="Arial" panose="020B0604020202020204" pitchFamily="34" charset="0"/>
                        <a:ea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B6B1">
                        <a:alpha val="50000"/>
                      </a:srgbClr>
                    </a:solidFill>
                  </a:tcPr>
                </a:tc>
                <a:extLst>
                  <a:ext uri="{0D108BD9-81ED-4DB2-BD59-A6C34878D82A}">
                    <a16:rowId xmlns:a16="http://schemas.microsoft.com/office/drawing/2014/main" xmlns="" val="2614415954"/>
                  </a:ext>
                </a:extLst>
              </a:tr>
              <a:tr h="716459">
                <a:tc>
                  <a:txBody>
                    <a:bodyPr/>
                    <a:lstStyle/>
                    <a:p>
                      <a:pPr>
                        <a:lnSpc>
                          <a:spcPct val="107000"/>
                        </a:lnSpc>
                        <a:spcAft>
                          <a:spcPts val="0"/>
                        </a:spcAft>
                      </a:pPr>
                      <a:r>
                        <a:rPr lang="en-GB" sz="1800" b="1" dirty="0">
                          <a:effectLst/>
                        </a:rPr>
                        <a:t>Legal expenses</a:t>
                      </a:r>
                      <a:endParaRPr lang="en-GB" sz="1800" b="1" dirty="0">
                        <a:effectLst/>
                        <a:latin typeface="Arial" panose="020B0604020202020204" pitchFamily="34" charset="0"/>
                        <a:ea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B6B1">
                        <a:alpha val="50000"/>
                      </a:srgbClr>
                    </a:solidFill>
                  </a:tcPr>
                </a:tc>
                <a:tc>
                  <a:txBody>
                    <a:bodyPr/>
                    <a:lstStyle/>
                    <a:p>
                      <a:pPr>
                        <a:lnSpc>
                          <a:spcPct val="107000"/>
                        </a:lnSpc>
                        <a:spcAft>
                          <a:spcPts val="0"/>
                        </a:spcAft>
                      </a:pPr>
                      <a:r>
                        <a:rPr lang="en-GB" sz="1800" dirty="0">
                          <a:effectLst/>
                        </a:rPr>
                        <a:t>If involved in a car accident, for example, there might be a court proceeding to face</a:t>
                      </a:r>
                      <a:endParaRPr lang="en-GB" sz="1800" dirty="0">
                        <a:effectLst/>
                        <a:latin typeface="Arial" panose="020B0604020202020204" pitchFamily="34" charset="0"/>
                        <a:ea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B6B1">
                        <a:alpha val="50000"/>
                      </a:srgbClr>
                    </a:solidFill>
                  </a:tcPr>
                </a:tc>
                <a:extLst>
                  <a:ext uri="{0D108BD9-81ED-4DB2-BD59-A6C34878D82A}">
                    <a16:rowId xmlns:a16="http://schemas.microsoft.com/office/drawing/2014/main" xmlns="" val="384436258"/>
                  </a:ext>
                </a:extLst>
              </a:tr>
              <a:tr h="716459">
                <a:tc>
                  <a:txBody>
                    <a:bodyPr/>
                    <a:lstStyle/>
                    <a:p>
                      <a:pPr>
                        <a:lnSpc>
                          <a:spcPct val="107000"/>
                        </a:lnSpc>
                        <a:spcAft>
                          <a:spcPts val="0"/>
                        </a:spcAft>
                      </a:pPr>
                      <a:r>
                        <a:rPr lang="en-GB" sz="1800" b="1" dirty="0">
                          <a:effectLst/>
                        </a:rPr>
                        <a:t>Medical treatment and prescriptions</a:t>
                      </a:r>
                      <a:endParaRPr lang="en-GB" sz="1800" b="1" dirty="0">
                        <a:effectLst/>
                        <a:latin typeface="Arial" panose="020B0604020202020204" pitchFamily="34" charset="0"/>
                        <a:ea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B6B1">
                        <a:alpha val="50000"/>
                      </a:srgbClr>
                    </a:solidFill>
                  </a:tcPr>
                </a:tc>
                <a:tc>
                  <a:txBody>
                    <a:bodyPr/>
                    <a:lstStyle/>
                    <a:p>
                      <a:pPr>
                        <a:lnSpc>
                          <a:spcPct val="107000"/>
                        </a:lnSpc>
                        <a:spcAft>
                          <a:spcPts val="0"/>
                        </a:spcAft>
                      </a:pPr>
                      <a:r>
                        <a:rPr lang="en-GB" sz="1800" dirty="0">
                          <a:effectLst/>
                        </a:rPr>
                        <a:t>Medical treatment and prescriptions for tablets and creams can be expensive</a:t>
                      </a:r>
                      <a:endParaRPr lang="en-GB" sz="1800" dirty="0">
                        <a:effectLst/>
                        <a:latin typeface="Arial" panose="020B0604020202020204" pitchFamily="34" charset="0"/>
                        <a:ea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B6B1">
                        <a:alpha val="50000"/>
                      </a:srgbClr>
                    </a:solidFill>
                  </a:tcPr>
                </a:tc>
                <a:extLst>
                  <a:ext uri="{0D108BD9-81ED-4DB2-BD59-A6C34878D82A}">
                    <a16:rowId xmlns:a16="http://schemas.microsoft.com/office/drawing/2014/main" xmlns="" val="2196704036"/>
                  </a:ext>
                </a:extLst>
              </a:tr>
              <a:tr h="716459">
                <a:tc>
                  <a:txBody>
                    <a:bodyPr/>
                    <a:lstStyle/>
                    <a:p>
                      <a:pPr>
                        <a:lnSpc>
                          <a:spcPct val="107000"/>
                        </a:lnSpc>
                        <a:spcAft>
                          <a:spcPts val="0"/>
                        </a:spcAft>
                      </a:pPr>
                      <a:r>
                        <a:rPr lang="en-GB" sz="1800" b="1" dirty="0">
                          <a:effectLst/>
                        </a:rPr>
                        <a:t>Trip delay</a:t>
                      </a:r>
                      <a:endParaRPr lang="en-GB" sz="1800" b="1" dirty="0">
                        <a:effectLst/>
                        <a:latin typeface="Arial" panose="020B0604020202020204" pitchFamily="34" charset="0"/>
                        <a:ea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B6B1">
                        <a:alpha val="50000"/>
                      </a:srgbClr>
                    </a:solidFill>
                  </a:tcPr>
                </a:tc>
                <a:tc>
                  <a:txBody>
                    <a:bodyPr/>
                    <a:lstStyle/>
                    <a:p>
                      <a:pPr>
                        <a:lnSpc>
                          <a:spcPct val="107000"/>
                        </a:lnSpc>
                        <a:spcAft>
                          <a:spcPts val="0"/>
                        </a:spcAft>
                      </a:pPr>
                      <a:r>
                        <a:rPr lang="en-GB" sz="1800" dirty="0">
                          <a:effectLst/>
                        </a:rPr>
                        <a:t>Sometimes flights are delayed or cancelled and there may be hotel costs to pay</a:t>
                      </a:r>
                      <a:endParaRPr lang="en-GB" sz="1800" dirty="0">
                        <a:effectLst/>
                        <a:latin typeface="Arial" panose="020B0604020202020204" pitchFamily="34" charset="0"/>
                        <a:ea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B6B1">
                        <a:alpha val="50000"/>
                      </a:srgbClr>
                    </a:solidFill>
                  </a:tcPr>
                </a:tc>
                <a:extLst>
                  <a:ext uri="{0D108BD9-81ED-4DB2-BD59-A6C34878D82A}">
                    <a16:rowId xmlns:a16="http://schemas.microsoft.com/office/drawing/2014/main" xmlns="" val="2871854189"/>
                  </a:ext>
                </a:extLst>
              </a:tr>
            </a:tbl>
          </a:graphicData>
        </a:graphic>
      </p:graphicFrame>
    </p:spTree>
    <p:extLst>
      <p:ext uri="{BB962C8B-B14F-4D97-AF65-F5344CB8AC3E}">
        <p14:creationId xmlns:p14="http://schemas.microsoft.com/office/powerpoint/2010/main" val="3792552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GB"/>
              <a:t>© ICAEW 2019</a:t>
            </a:r>
          </a:p>
        </p:txBody>
      </p:sp>
    </p:spTree>
    <p:extLst>
      <p:ext uri="{BB962C8B-B14F-4D97-AF65-F5344CB8AC3E}">
        <p14:creationId xmlns:p14="http://schemas.microsoft.com/office/powerpoint/2010/main" val="3768982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D937CC-928C-7149-8764-95BD9379CB02}"/>
              </a:ext>
            </a:extLst>
          </p:cNvPr>
          <p:cNvSpPr>
            <a:spLocks noGrp="1"/>
          </p:cNvSpPr>
          <p:nvPr>
            <p:ph type="title"/>
          </p:nvPr>
        </p:nvSpPr>
        <p:spPr/>
        <p:txBody>
          <a:bodyPr>
            <a:normAutofit/>
          </a:bodyPr>
          <a:lstStyle/>
          <a:p>
            <a:r>
              <a:rPr lang="en-GB" dirty="0"/>
              <a:t>Structure of the lesson</a:t>
            </a:r>
          </a:p>
        </p:txBody>
      </p:sp>
      <p:sp>
        <p:nvSpPr>
          <p:cNvPr id="3" name="Content Placeholder 2">
            <a:extLst>
              <a:ext uri="{FF2B5EF4-FFF2-40B4-BE49-F238E27FC236}">
                <a16:creationId xmlns:a16="http://schemas.microsoft.com/office/drawing/2014/main" xmlns="" id="{E7A13F4C-EF78-3244-8236-B3247D934A5F}"/>
              </a:ext>
            </a:extLst>
          </p:cNvPr>
          <p:cNvSpPr>
            <a:spLocks noGrp="1"/>
          </p:cNvSpPr>
          <p:nvPr>
            <p:ph idx="1"/>
          </p:nvPr>
        </p:nvSpPr>
        <p:spPr>
          <a:xfrm>
            <a:off x="838199" y="1825625"/>
            <a:ext cx="9815287" cy="4351338"/>
          </a:xfrm>
        </p:spPr>
        <p:txBody>
          <a:bodyPr>
            <a:normAutofit/>
          </a:bodyPr>
          <a:lstStyle/>
          <a:p>
            <a:pPr marL="0" indent="0">
              <a:lnSpc>
                <a:spcPct val="100000"/>
              </a:lnSpc>
              <a:buNone/>
            </a:pPr>
            <a:r>
              <a:rPr lang="en-GB" dirty="0"/>
              <a:t>This slide is for information only and is hidden from the presentation. </a:t>
            </a:r>
          </a:p>
          <a:p>
            <a:pPr>
              <a:lnSpc>
                <a:spcPct val="100000"/>
              </a:lnSpc>
            </a:pPr>
            <a:endParaRPr lang="en-GB" dirty="0"/>
          </a:p>
          <a:p>
            <a:pPr marL="0" indent="0">
              <a:lnSpc>
                <a:spcPct val="100000"/>
              </a:lnSpc>
              <a:buNone/>
            </a:pPr>
            <a:r>
              <a:rPr lang="en-GB" dirty="0"/>
              <a:t>The lesson:</a:t>
            </a:r>
          </a:p>
          <a:p>
            <a:pPr>
              <a:lnSpc>
                <a:spcPct val="100000"/>
              </a:lnSpc>
            </a:pPr>
            <a:r>
              <a:rPr lang="en-GB" dirty="0"/>
              <a:t>introduces the application of mathematics to financial decision-making, in this case, budgeting for a holiday;</a:t>
            </a:r>
          </a:p>
          <a:p>
            <a:pPr>
              <a:lnSpc>
                <a:spcPct val="100000"/>
              </a:lnSpc>
            </a:pPr>
            <a:r>
              <a:rPr lang="en-GB" dirty="0"/>
              <a:t>is in two one-hour parts and is flexible enough for the teacher to edit as desired; and</a:t>
            </a:r>
          </a:p>
          <a:p>
            <a:pPr>
              <a:lnSpc>
                <a:spcPct val="100000"/>
              </a:lnSpc>
            </a:pPr>
            <a:r>
              <a:rPr lang="en-GB" dirty="0"/>
              <a:t>includes some optional homework. </a:t>
            </a:r>
          </a:p>
        </p:txBody>
      </p:sp>
    </p:spTree>
    <p:extLst>
      <p:ext uri="{BB962C8B-B14F-4D97-AF65-F5344CB8AC3E}">
        <p14:creationId xmlns:p14="http://schemas.microsoft.com/office/powerpoint/2010/main" val="3919936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9261D9-C0B5-884C-8EED-29D8A230AF9C}"/>
              </a:ext>
            </a:extLst>
          </p:cNvPr>
          <p:cNvSpPr>
            <a:spLocks noGrp="1"/>
          </p:cNvSpPr>
          <p:nvPr>
            <p:ph type="title"/>
          </p:nvPr>
        </p:nvSpPr>
        <p:spPr/>
        <p:txBody>
          <a:bodyPr>
            <a:normAutofit/>
          </a:bodyPr>
          <a:lstStyle/>
          <a:p>
            <a:r>
              <a:rPr lang="en-GB" dirty="0"/>
              <a:t>Homework A </a:t>
            </a:r>
            <a:br>
              <a:rPr lang="en-GB" dirty="0"/>
            </a:br>
            <a:r>
              <a:rPr lang="en-GB" dirty="0"/>
              <a:t>You were asked to do the following:</a:t>
            </a:r>
          </a:p>
        </p:txBody>
      </p:sp>
      <p:sp>
        <p:nvSpPr>
          <p:cNvPr id="3" name="Content Placeholder 2">
            <a:extLst>
              <a:ext uri="{FF2B5EF4-FFF2-40B4-BE49-F238E27FC236}">
                <a16:creationId xmlns:a16="http://schemas.microsoft.com/office/drawing/2014/main" xmlns="" id="{B7E7EB8F-CA98-254A-96FA-88B4C893F113}"/>
              </a:ext>
            </a:extLst>
          </p:cNvPr>
          <p:cNvSpPr>
            <a:spLocks noGrp="1"/>
          </p:cNvSpPr>
          <p:nvPr>
            <p:ph idx="1"/>
          </p:nvPr>
        </p:nvSpPr>
        <p:spPr>
          <a:xfrm>
            <a:off x="838199" y="1825625"/>
            <a:ext cx="8886987" cy="4351338"/>
          </a:xfrm>
        </p:spPr>
        <p:txBody>
          <a:bodyPr/>
          <a:lstStyle/>
          <a:p>
            <a:pPr marL="457200" indent="-457200">
              <a:lnSpc>
                <a:spcPct val="100000"/>
              </a:lnSpc>
              <a:buFont typeface="+mj-lt"/>
              <a:buAutoNum type="arabicPeriod"/>
            </a:pPr>
            <a:r>
              <a:rPr lang="en-GB" dirty="0"/>
              <a:t>Use a search engine to find out what is meant by the term ‘package holiday’. </a:t>
            </a:r>
          </a:p>
          <a:p>
            <a:pPr marL="457200" indent="-457200">
              <a:lnSpc>
                <a:spcPct val="100000"/>
              </a:lnSpc>
              <a:buFont typeface="+mj-lt"/>
              <a:buAutoNum type="arabicPeriod"/>
            </a:pPr>
            <a:r>
              <a:rPr lang="en-GB" dirty="0"/>
              <a:t>What items are included in a package holiday?</a:t>
            </a:r>
          </a:p>
          <a:p>
            <a:pPr marL="457200" indent="-457200">
              <a:lnSpc>
                <a:spcPct val="100000"/>
              </a:lnSpc>
              <a:buFont typeface="+mj-lt"/>
              <a:buAutoNum type="arabicPeriod"/>
            </a:pPr>
            <a:r>
              <a:rPr lang="en-GB" dirty="0"/>
              <a:t>What are the advantages and disadvantages of going on a package holiday?</a:t>
            </a:r>
          </a:p>
        </p:txBody>
      </p:sp>
      <p:pic>
        <p:nvPicPr>
          <p:cNvPr id="6" name="Picture 5">
            <a:extLst>
              <a:ext uri="{FF2B5EF4-FFF2-40B4-BE49-F238E27FC236}">
                <a16:creationId xmlns:a16="http://schemas.microsoft.com/office/drawing/2014/main" xmlns="" id="{20A7EFDB-DC29-D844-A54C-0A53D40539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289861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850A17-3BEF-EA42-B374-ABC81B9A0068}"/>
              </a:ext>
            </a:extLst>
          </p:cNvPr>
          <p:cNvSpPr>
            <a:spLocks noGrp="1"/>
          </p:cNvSpPr>
          <p:nvPr>
            <p:ph type="title"/>
          </p:nvPr>
        </p:nvSpPr>
        <p:spPr/>
        <p:txBody>
          <a:bodyPr/>
          <a:lstStyle/>
          <a:p>
            <a:r>
              <a:rPr lang="en-GB" dirty="0"/>
              <a:t>Homework A </a:t>
            </a:r>
            <a:br>
              <a:rPr lang="en-GB" dirty="0"/>
            </a:br>
            <a:r>
              <a:rPr lang="en-GB" dirty="0"/>
              <a:t>Let’s have a look at some of the answers</a:t>
            </a:r>
          </a:p>
        </p:txBody>
      </p:sp>
      <p:pic>
        <p:nvPicPr>
          <p:cNvPr id="7" name="Picture 6">
            <a:extLst>
              <a:ext uri="{FF2B5EF4-FFF2-40B4-BE49-F238E27FC236}">
                <a16:creationId xmlns:a16="http://schemas.microsoft.com/office/drawing/2014/main" xmlns="" id="{F9532831-8E2A-4B4A-ABB7-67649CE94F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1810112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71D84-71B6-9347-9467-D4149A07E145}"/>
              </a:ext>
            </a:extLst>
          </p:cNvPr>
          <p:cNvSpPr>
            <a:spLocks noGrp="1"/>
          </p:cNvSpPr>
          <p:nvPr>
            <p:ph type="title"/>
          </p:nvPr>
        </p:nvSpPr>
        <p:spPr/>
        <p:txBody>
          <a:bodyPr/>
          <a:lstStyle/>
          <a:p>
            <a:r>
              <a:rPr lang="en-GB" dirty="0"/>
              <a:t>Homework A</a:t>
            </a:r>
            <a:br>
              <a:rPr lang="en-GB" dirty="0"/>
            </a:br>
            <a:r>
              <a:rPr lang="en-GB" dirty="0"/>
              <a:t>Some suggestions:</a:t>
            </a:r>
          </a:p>
        </p:txBody>
      </p:sp>
      <p:sp>
        <p:nvSpPr>
          <p:cNvPr id="3" name="Content Placeholder 2">
            <a:extLst>
              <a:ext uri="{FF2B5EF4-FFF2-40B4-BE49-F238E27FC236}">
                <a16:creationId xmlns:a16="http://schemas.microsoft.com/office/drawing/2014/main" xmlns="" id="{632C02CC-6D7C-A948-87FC-C0494C1D3D37}"/>
              </a:ext>
            </a:extLst>
          </p:cNvPr>
          <p:cNvSpPr>
            <a:spLocks noGrp="1"/>
          </p:cNvSpPr>
          <p:nvPr>
            <p:ph idx="1"/>
          </p:nvPr>
        </p:nvSpPr>
        <p:spPr>
          <a:xfrm>
            <a:off x="838199" y="1825625"/>
            <a:ext cx="7809855" cy="4351338"/>
          </a:xfrm>
        </p:spPr>
        <p:txBody>
          <a:bodyPr>
            <a:normAutofit/>
          </a:bodyPr>
          <a:lstStyle/>
          <a:p>
            <a:pPr marL="457200" indent="-457200">
              <a:lnSpc>
                <a:spcPct val="100000"/>
              </a:lnSpc>
              <a:buFont typeface="+mj-lt"/>
              <a:buAutoNum type="arabicPeriod"/>
            </a:pPr>
            <a:r>
              <a:rPr lang="en-GB" dirty="0"/>
              <a:t>A package holiday is a holiday in which all of the key elements are combined to produce a single price. The key elements are likely to include: flight, hotel, transfers, food and, possibly, activities.</a:t>
            </a:r>
          </a:p>
        </p:txBody>
      </p:sp>
      <p:pic>
        <p:nvPicPr>
          <p:cNvPr id="7" name="Picture 6">
            <a:extLst>
              <a:ext uri="{FF2B5EF4-FFF2-40B4-BE49-F238E27FC236}">
                <a16:creationId xmlns:a16="http://schemas.microsoft.com/office/drawing/2014/main" xmlns="" id="{3B971550-A798-9543-9A14-43FDCAA0C4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3446743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71D84-71B6-9347-9467-D4149A07E145}"/>
              </a:ext>
            </a:extLst>
          </p:cNvPr>
          <p:cNvSpPr>
            <a:spLocks noGrp="1"/>
          </p:cNvSpPr>
          <p:nvPr>
            <p:ph type="title"/>
          </p:nvPr>
        </p:nvSpPr>
        <p:spPr/>
        <p:txBody>
          <a:bodyPr/>
          <a:lstStyle/>
          <a:p>
            <a:r>
              <a:rPr lang="en-GB" dirty="0"/>
              <a:t>Homework A</a:t>
            </a:r>
            <a:br>
              <a:rPr lang="en-GB" dirty="0"/>
            </a:br>
            <a:r>
              <a:rPr lang="en-GB" dirty="0"/>
              <a:t>Some suggestions:</a:t>
            </a:r>
          </a:p>
        </p:txBody>
      </p:sp>
      <p:sp>
        <p:nvSpPr>
          <p:cNvPr id="3" name="Content Placeholder 2">
            <a:extLst>
              <a:ext uri="{FF2B5EF4-FFF2-40B4-BE49-F238E27FC236}">
                <a16:creationId xmlns:a16="http://schemas.microsoft.com/office/drawing/2014/main" xmlns="" id="{632C02CC-6D7C-A948-87FC-C0494C1D3D37}"/>
              </a:ext>
            </a:extLst>
          </p:cNvPr>
          <p:cNvSpPr>
            <a:spLocks noGrp="1"/>
          </p:cNvSpPr>
          <p:nvPr>
            <p:ph idx="1"/>
          </p:nvPr>
        </p:nvSpPr>
        <p:spPr>
          <a:xfrm>
            <a:off x="838199" y="1825625"/>
            <a:ext cx="9212452" cy="4351338"/>
          </a:xfrm>
        </p:spPr>
        <p:txBody>
          <a:bodyPr>
            <a:normAutofit/>
          </a:bodyPr>
          <a:lstStyle/>
          <a:p>
            <a:pPr marL="457200" indent="-457200">
              <a:lnSpc>
                <a:spcPct val="100000"/>
              </a:lnSpc>
              <a:buFont typeface="+mj-lt"/>
              <a:buAutoNum type="arabicPeriod" startAt="2"/>
            </a:pPr>
            <a:r>
              <a:rPr lang="en-GB" dirty="0"/>
              <a:t>There are many items. This is not an exhaustive list</a:t>
            </a:r>
          </a:p>
          <a:p>
            <a:pPr lvl="1">
              <a:lnSpc>
                <a:spcPct val="100000"/>
              </a:lnSpc>
            </a:pPr>
            <a:r>
              <a:rPr lang="en-GB" dirty="0"/>
              <a:t>Flight</a:t>
            </a:r>
          </a:p>
          <a:p>
            <a:pPr lvl="1">
              <a:lnSpc>
                <a:spcPct val="100000"/>
              </a:lnSpc>
            </a:pPr>
            <a:r>
              <a:rPr lang="en-GB" dirty="0"/>
              <a:t>Hotel</a:t>
            </a:r>
          </a:p>
          <a:p>
            <a:pPr lvl="1">
              <a:lnSpc>
                <a:spcPct val="100000"/>
              </a:lnSpc>
            </a:pPr>
            <a:r>
              <a:rPr lang="en-GB" dirty="0"/>
              <a:t>Transfers</a:t>
            </a:r>
          </a:p>
          <a:p>
            <a:pPr lvl="1">
              <a:lnSpc>
                <a:spcPct val="100000"/>
              </a:lnSpc>
            </a:pPr>
            <a:r>
              <a:rPr lang="en-GB" dirty="0"/>
              <a:t>Food</a:t>
            </a:r>
          </a:p>
          <a:p>
            <a:pPr lvl="1">
              <a:lnSpc>
                <a:spcPct val="100000"/>
              </a:lnSpc>
            </a:pPr>
            <a:r>
              <a:rPr lang="en-GB" dirty="0"/>
              <a:t>Drinks on all-inclusive holidays</a:t>
            </a:r>
          </a:p>
          <a:p>
            <a:pPr lvl="1">
              <a:lnSpc>
                <a:spcPct val="100000"/>
              </a:lnSpc>
            </a:pPr>
            <a:r>
              <a:rPr lang="en-GB" dirty="0"/>
              <a:t>Activities (sports, rides, trips and excursions)</a:t>
            </a:r>
          </a:p>
          <a:p>
            <a:pPr lvl="1">
              <a:lnSpc>
                <a:spcPct val="100000"/>
              </a:lnSpc>
            </a:pPr>
            <a:r>
              <a:rPr lang="en-GB" dirty="0"/>
              <a:t>Flight and seat upgrades</a:t>
            </a:r>
          </a:p>
          <a:p>
            <a:pPr lvl="1">
              <a:lnSpc>
                <a:spcPct val="100000"/>
              </a:lnSpc>
            </a:pPr>
            <a:r>
              <a:rPr lang="en-GB" dirty="0"/>
              <a:t>Hotel room upgrades</a:t>
            </a:r>
          </a:p>
          <a:p>
            <a:pPr lvl="1">
              <a:lnSpc>
                <a:spcPct val="100000"/>
              </a:lnSpc>
            </a:pPr>
            <a:r>
              <a:rPr lang="en-GB" dirty="0"/>
              <a:t>Insurance</a:t>
            </a:r>
          </a:p>
          <a:p>
            <a:pPr lvl="1">
              <a:lnSpc>
                <a:spcPct val="100000"/>
              </a:lnSpc>
            </a:pPr>
            <a:r>
              <a:rPr lang="en-GB" dirty="0"/>
              <a:t>Extra baggage</a:t>
            </a:r>
          </a:p>
          <a:p>
            <a:pPr marL="457200" indent="-457200">
              <a:lnSpc>
                <a:spcPct val="100000"/>
              </a:lnSpc>
              <a:buFont typeface="+mj-lt"/>
              <a:buAutoNum type="arabicPeriod" startAt="2"/>
            </a:pPr>
            <a:endParaRPr lang="en-GB" dirty="0"/>
          </a:p>
          <a:p>
            <a:pPr marL="457200" indent="-457200">
              <a:lnSpc>
                <a:spcPct val="100000"/>
              </a:lnSpc>
              <a:buFont typeface="+mj-lt"/>
              <a:buAutoNum type="arabicPeriod" startAt="2"/>
            </a:pPr>
            <a:endParaRPr lang="en-GB" dirty="0"/>
          </a:p>
          <a:p>
            <a:pPr marL="457200" indent="-457200">
              <a:lnSpc>
                <a:spcPct val="100000"/>
              </a:lnSpc>
              <a:buFont typeface="+mj-lt"/>
              <a:buAutoNum type="arabicPeriod" startAt="2"/>
            </a:pPr>
            <a:endParaRPr lang="en-GB" dirty="0"/>
          </a:p>
        </p:txBody>
      </p:sp>
      <p:pic>
        <p:nvPicPr>
          <p:cNvPr id="7" name="Picture 6">
            <a:extLst>
              <a:ext uri="{FF2B5EF4-FFF2-40B4-BE49-F238E27FC236}">
                <a16:creationId xmlns:a16="http://schemas.microsoft.com/office/drawing/2014/main" xmlns="" id="{642F84CF-A9C9-BF43-B686-E19CBB018E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7877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71D84-71B6-9347-9467-D4149A07E145}"/>
              </a:ext>
            </a:extLst>
          </p:cNvPr>
          <p:cNvSpPr>
            <a:spLocks noGrp="1"/>
          </p:cNvSpPr>
          <p:nvPr>
            <p:ph type="title"/>
          </p:nvPr>
        </p:nvSpPr>
        <p:spPr/>
        <p:txBody>
          <a:bodyPr/>
          <a:lstStyle/>
          <a:p>
            <a:r>
              <a:rPr lang="en-GB" dirty="0"/>
              <a:t>Homework A</a:t>
            </a:r>
            <a:br>
              <a:rPr lang="en-GB" dirty="0"/>
            </a:br>
            <a:r>
              <a:rPr lang="en-GB" dirty="0"/>
              <a:t>Some suggestions:</a:t>
            </a:r>
          </a:p>
        </p:txBody>
      </p:sp>
      <p:sp>
        <p:nvSpPr>
          <p:cNvPr id="3" name="Content Placeholder 2">
            <a:extLst>
              <a:ext uri="{FF2B5EF4-FFF2-40B4-BE49-F238E27FC236}">
                <a16:creationId xmlns:a16="http://schemas.microsoft.com/office/drawing/2014/main" xmlns="" id="{632C02CC-6D7C-A948-87FC-C0494C1D3D37}"/>
              </a:ext>
            </a:extLst>
          </p:cNvPr>
          <p:cNvSpPr>
            <a:spLocks noGrp="1"/>
          </p:cNvSpPr>
          <p:nvPr>
            <p:ph idx="1"/>
          </p:nvPr>
        </p:nvSpPr>
        <p:spPr>
          <a:xfrm>
            <a:off x="838199" y="1825625"/>
            <a:ext cx="9212452" cy="4351338"/>
          </a:xfrm>
        </p:spPr>
        <p:txBody>
          <a:bodyPr>
            <a:normAutofit fontScale="92500" lnSpcReduction="10000"/>
          </a:bodyPr>
          <a:lstStyle/>
          <a:p>
            <a:pPr marL="457200" indent="-457200">
              <a:lnSpc>
                <a:spcPct val="100000"/>
              </a:lnSpc>
              <a:buFont typeface="+mj-lt"/>
              <a:buAutoNum type="arabicPeriod" startAt="3"/>
            </a:pPr>
            <a:r>
              <a:rPr lang="en-GB" dirty="0"/>
              <a:t>Advantages and disadvantages of a package holiday</a:t>
            </a:r>
          </a:p>
          <a:p>
            <a:pPr lvl="1">
              <a:lnSpc>
                <a:spcPct val="100000"/>
              </a:lnSpc>
            </a:pPr>
            <a:r>
              <a:rPr lang="en-GB" dirty="0"/>
              <a:t>Advantages</a:t>
            </a:r>
          </a:p>
          <a:p>
            <a:pPr lvl="2">
              <a:lnSpc>
                <a:spcPct val="100000"/>
              </a:lnSpc>
              <a:buFont typeface="Arial" panose="020B0604020202020204" pitchFamily="34" charset="0"/>
              <a:buChar char="−"/>
            </a:pPr>
            <a:r>
              <a:rPr lang="en-GB" dirty="0"/>
              <a:t>Can be very cheap</a:t>
            </a:r>
          </a:p>
          <a:p>
            <a:pPr lvl="2">
              <a:lnSpc>
                <a:spcPct val="100000"/>
              </a:lnSpc>
              <a:buFont typeface="Arial" panose="020B0604020202020204" pitchFamily="34" charset="0"/>
              <a:buChar char="−"/>
            </a:pPr>
            <a:r>
              <a:rPr lang="en-GB" dirty="0"/>
              <a:t>Easy to arrange</a:t>
            </a:r>
          </a:p>
          <a:p>
            <a:pPr lvl="2">
              <a:lnSpc>
                <a:spcPct val="100000"/>
              </a:lnSpc>
              <a:buFont typeface="Arial" panose="020B0604020202020204" pitchFamily="34" charset="0"/>
              <a:buChar char="−"/>
            </a:pPr>
            <a:r>
              <a:rPr lang="en-GB" dirty="0"/>
              <a:t>Reliable holidays from trusted operators</a:t>
            </a:r>
          </a:p>
          <a:p>
            <a:pPr lvl="2">
              <a:lnSpc>
                <a:spcPct val="100000"/>
              </a:lnSpc>
              <a:buFont typeface="Arial" panose="020B0604020202020204" pitchFamily="34" charset="0"/>
              <a:buChar char="−"/>
            </a:pPr>
            <a:r>
              <a:rPr lang="en-GB" dirty="0"/>
              <a:t>ATOL protection which applies when the flight and accommodation are booked through a single company so you can’t be left stranded abroad or out of pocket if the travel company collapses</a:t>
            </a:r>
          </a:p>
          <a:p>
            <a:pPr lvl="2">
              <a:lnSpc>
                <a:spcPct val="100000"/>
              </a:lnSpc>
              <a:buFont typeface="Arial" panose="020B0604020202020204" pitchFamily="34" charset="0"/>
              <a:buChar char="−"/>
            </a:pPr>
            <a:r>
              <a:rPr lang="en-GB" dirty="0"/>
              <a:t>There is likely to be a tour guide to help deal with any problems</a:t>
            </a:r>
          </a:p>
          <a:p>
            <a:pPr lvl="1">
              <a:lnSpc>
                <a:spcPct val="100000"/>
              </a:lnSpc>
            </a:pPr>
            <a:r>
              <a:rPr lang="en-GB" dirty="0"/>
              <a:t>Disadvantages</a:t>
            </a:r>
          </a:p>
          <a:p>
            <a:pPr lvl="2">
              <a:lnSpc>
                <a:spcPct val="100000"/>
              </a:lnSpc>
              <a:buFont typeface="Arial" panose="020B0604020202020204" pitchFamily="34" charset="0"/>
              <a:buChar char="−"/>
            </a:pPr>
            <a:r>
              <a:rPr lang="en-GB" dirty="0"/>
              <a:t>Only limited routes. You will have to go where the holidays are available</a:t>
            </a:r>
          </a:p>
          <a:p>
            <a:pPr lvl="2">
              <a:lnSpc>
                <a:spcPct val="100000"/>
              </a:lnSpc>
              <a:buFont typeface="Arial" panose="020B0604020202020204" pitchFamily="34" charset="0"/>
              <a:buChar char="−"/>
            </a:pPr>
            <a:r>
              <a:rPr lang="en-GB" dirty="0"/>
              <a:t>Some people prefer to be independent in their holiday choice and not to be part of a group</a:t>
            </a:r>
          </a:p>
          <a:p>
            <a:pPr lvl="2">
              <a:lnSpc>
                <a:spcPct val="100000"/>
              </a:lnSpc>
              <a:buFont typeface="Arial" panose="020B0604020202020204" pitchFamily="34" charset="0"/>
              <a:buChar char="−"/>
            </a:pPr>
            <a:r>
              <a:rPr lang="en-GB" dirty="0"/>
              <a:t>Independent booking via the internet has opened up many more opportunities to take holidays where packages are not available</a:t>
            </a:r>
          </a:p>
        </p:txBody>
      </p:sp>
      <p:pic>
        <p:nvPicPr>
          <p:cNvPr id="7" name="Picture 6">
            <a:extLst>
              <a:ext uri="{FF2B5EF4-FFF2-40B4-BE49-F238E27FC236}">
                <a16:creationId xmlns:a16="http://schemas.microsoft.com/office/drawing/2014/main" xmlns="" id="{4B593DAB-5709-BA41-948C-6E9208DF08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390600549"/>
      </p:ext>
    </p:extLst>
  </p:cSld>
  <p:clrMapOvr>
    <a:masterClrMapping/>
  </p:clrMapOvr>
</p:sld>
</file>

<file path=ppt/theme/theme1.xml><?xml version="1.0" encoding="utf-8"?>
<a:theme xmlns:a="http://schemas.openxmlformats.org/drawingml/2006/main" name="Office Theme">
  <a:themeElements>
    <a:clrScheme name="ICAEW">
      <a:dk1>
        <a:srgbClr val="000000"/>
      </a:dk1>
      <a:lt1>
        <a:srgbClr val="FFFFFF"/>
      </a:lt1>
      <a:dk2>
        <a:srgbClr val="44546A"/>
      </a:dk2>
      <a:lt2>
        <a:srgbClr val="C0B6AF"/>
      </a:lt2>
      <a:accent1>
        <a:srgbClr val="D8222A"/>
      </a:accent1>
      <a:accent2>
        <a:srgbClr val="B4BF96"/>
      </a:accent2>
      <a:accent3>
        <a:srgbClr val="97BCB4"/>
      </a:accent3>
      <a:accent4>
        <a:srgbClr val="A0C2CA"/>
      </a:accent4>
      <a:accent5>
        <a:srgbClr val="CDB8BF"/>
      </a:accent5>
      <a:accent6>
        <a:srgbClr val="E6B490"/>
      </a:accent6>
      <a:hlink>
        <a:srgbClr val="D8222A"/>
      </a:hlink>
      <a:folHlink>
        <a:srgbClr val="E6B4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4599</Words>
  <Application>Microsoft Office PowerPoint</Application>
  <PresentationFormat>Widescreen</PresentationFormat>
  <Paragraphs>351</Paragraphs>
  <Slides>38</Slides>
  <Notes>38</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Times New Roman</vt:lpstr>
      <vt:lpstr>Office Theme</vt:lpstr>
      <vt:lpstr>PowerPoint Presentation</vt:lpstr>
      <vt:lpstr>Going on holiday, part 1</vt:lpstr>
      <vt:lpstr>Mathematics content in this presentation</vt:lpstr>
      <vt:lpstr>Structure of the lesson</vt:lpstr>
      <vt:lpstr>Homework A  You were asked to do the following:</vt:lpstr>
      <vt:lpstr>Homework A  Let’s have a look at some of the answers</vt:lpstr>
      <vt:lpstr>Homework A Some suggestions:</vt:lpstr>
      <vt:lpstr>Homework A Some suggestions:</vt:lpstr>
      <vt:lpstr>Homework A Some suggestions:</vt:lpstr>
      <vt:lpstr>PowerPoint Presentation</vt:lpstr>
      <vt:lpstr>Task 1: holiday costs</vt:lpstr>
      <vt:lpstr>Task 1: holiday costs</vt:lpstr>
      <vt:lpstr>Class discussion</vt:lpstr>
      <vt:lpstr>Some alternatives identified before departure</vt:lpstr>
      <vt:lpstr>Maya now looks at the details of how to pay for the holiday from the brochure</vt:lpstr>
      <vt:lpstr>PowerPoint Presentation</vt:lpstr>
      <vt:lpstr>Task 2: best way to pay</vt:lpstr>
      <vt:lpstr>Task 2: best way to pay  pay in full and get early payment discount</vt:lpstr>
      <vt:lpstr>Task 2: best way to pay  pay in instalments and pay a 1% charge</vt:lpstr>
      <vt:lpstr>Task 2: best way to pay  pay an initial low deposit and a final balance. Pay a 3% charge</vt:lpstr>
      <vt:lpstr>Discussion: the best option</vt:lpstr>
      <vt:lpstr>Introducing exchange rates</vt:lpstr>
      <vt:lpstr>Homework B</vt:lpstr>
      <vt:lpstr>Going on holiday, part 2</vt:lpstr>
      <vt:lpstr>Homework B</vt:lpstr>
      <vt:lpstr>Exchange rates</vt:lpstr>
      <vt:lpstr>My answers (yours may be slightly different)</vt:lpstr>
      <vt:lpstr>Maya at the restaurant</vt:lpstr>
      <vt:lpstr>Task 3: at the restaurant</vt:lpstr>
      <vt:lpstr>Task 3: at the restaurant</vt:lpstr>
      <vt:lpstr>Task 3: at the restaurant</vt:lpstr>
      <vt:lpstr>Task 3: at the restaurant</vt:lpstr>
      <vt:lpstr>Task 3: at the restaurant</vt:lpstr>
      <vt:lpstr>Task 3: at the restaurant</vt:lpstr>
      <vt:lpstr>Task 4: luggage</vt:lpstr>
      <vt:lpstr>Task 4: luggage</vt:lpstr>
      <vt:lpstr>Discussion: types of travel insurance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Harper</dc:creator>
  <cp:lastModifiedBy>Rebecca Bolton</cp:lastModifiedBy>
  <cp:revision>186</cp:revision>
  <cp:lastPrinted>2019-04-04T13:55:45Z</cp:lastPrinted>
  <dcterms:created xsi:type="dcterms:W3CDTF">2016-12-06T10:19:25Z</dcterms:created>
  <dcterms:modified xsi:type="dcterms:W3CDTF">2019-04-29T14:34:31Z</dcterms:modified>
</cp:coreProperties>
</file>