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17"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8" r:id="rId20"/>
    <p:sldId id="287" r:id="rId21"/>
    <p:sldId id="289" r:id="rId22"/>
    <p:sldId id="290" r:id="rId23"/>
    <p:sldId id="291" r:id="rId24"/>
    <p:sldId id="293" r:id="rId25"/>
    <p:sldId id="292"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6" r:id="rId48"/>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inter" initials="KW" lastIdx="9" clrIdx="0">
    <p:extLst>
      <p:ext uri="{19B8F6BF-5375-455C-9EA6-DF929625EA0E}">
        <p15:presenceInfo xmlns:p15="http://schemas.microsoft.com/office/powerpoint/2012/main" userId="S-1-5-21-3616197394-2044220420-2071362314-2760" providerId="AD"/>
      </p:ext>
    </p:extLst>
  </p:cmAuthor>
  <p:cmAuthor id="2" name="Dave Payne" initials="DP" lastIdx="14" clrIdx="1">
    <p:extLst>
      <p:ext uri="{19B8F6BF-5375-455C-9EA6-DF929625EA0E}">
        <p15:presenceInfo xmlns:p15="http://schemas.microsoft.com/office/powerpoint/2012/main" userId="S-1-5-21-3616197394-2044220420-2071362314-23758" providerId="AD"/>
      </p:ext>
    </p:extLst>
  </p:cmAuthor>
  <p:cmAuthor id="3" name="david brookfield" initials="db" lastIdx="2" clrIdx="2">
    <p:extLst>
      <p:ext uri="{19B8F6BF-5375-455C-9EA6-DF929625EA0E}">
        <p15:presenceInfo xmlns:p15="http://schemas.microsoft.com/office/powerpoint/2012/main" userId="3a77366853cb2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8DC3DA"/>
    <a:srgbClr val="A1C2CB"/>
    <a:srgbClr val="E7B590"/>
    <a:srgbClr val="D9222A"/>
    <a:srgbClr val="FDE2AB"/>
    <a:srgbClr val="97BDB5"/>
    <a:srgbClr val="B5C097"/>
    <a:srgbClr val="C1B7AF"/>
    <a:srgbClr val="CEB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67664" autoAdjust="0"/>
  </p:normalViewPr>
  <p:slideViewPr>
    <p:cSldViewPr snapToGrid="0" snapToObjects="1">
      <p:cViewPr varScale="1">
        <p:scale>
          <a:sx n="90" d="100"/>
          <a:sy n="90" d="100"/>
        </p:scale>
        <p:origin x="11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32609807765886"/>
          <c:y val="8.7391423459621961E-2"/>
          <c:w val="0.76701300309912712"/>
          <c:h val="0.67137310197573552"/>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'Tasks 5 and 6'!$K$8:$K$12</c:f>
              <c:numCache>
                <c:formatCode>#,##0</c:formatCode>
                <c:ptCount val="5"/>
                <c:pt idx="0">
                  <c:v>25500</c:v>
                </c:pt>
                <c:pt idx="1">
                  <c:v>26500</c:v>
                </c:pt>
                <c:pt idx="2">
                  <c:v>27500</c:v>
                </c:pt>
                <c:pt idx="3">
                  <c:v>28500</c:v>
                </c:pt>
                <c:pt idx="4">
                  <c:v>29500</c:v>
                </c:pt>
              </c:numCache>
            </c:numRef>
          </c:cat>
          <c:val>
            <c:numRef>
              <c:f>'Tasks 5 and 6'!$I$8:$I$12</c:f>
              <c:numCache>
                <c:formatCode>General</c:formatCode>
                <c:ptCount val="5"/>
              </c:numCache>
            </c:numRef>
          </c:val>
          <c:smooth val="0"/>
          <c:extLst xmlns:c16r2="http://schemas.microsoft.com/office/drawing/2015/06/chart">
            <c:ext xmlns:c16="http://schemas.microsoft.com/office/drawing/2014/chart" uri="{C3380CC4-5D6E-409C-BE32-E72D297353CC}">
              <c16:uniqueId val="{00000000-C4E8-FC40-B220-7C7FF32AA2E0}"/>
            </c:ext>
          </c:extLst>
        </c:ser>
        <c:ser>
          <c:idx val="1"/>
          <c:order val="1"/>
          <c:spPr>
            <a:ln w="31750" cap="rnd">
              <a:solidFill>
                <a:srgbClr val="A1C2CB"/>
              </a:solidFill>
              <a:round/>
            </a:ln>
            <a:effectLst/>
          </c:spPr>
          <c:marker>
            <c:symbol val="circle"/>
            <c:size val="17"/>
            <c:spPr>
              <a:solidFill>
                <a:srgbClr val="8DC3DA"/>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'Tasks 5 and 6'!$K$8:$K$12</c:f>
              <c:numCache>
                <c:formatCode>#,##0</c:formatCode>
                <c:ptCount val="5"/>
                <c:pt idx="0">
                  <c:v>25500</c:v>
                </c:pt>
                <c:pt idx="1">
                  <c:v>26500</c:v>
                </c:pt>
                <c:pt idx="2">
                  <c:v>27500</c:v>
                </c:pt>
                <c:pt idx="3">
                  <c:v>28500</c:v>
                </c:pt>
                <c:pt idx="4">
                  <c:v>29500</c:v>
                </c:pt>
              </c:numCache>
            </c:numRef>
          </c:cat>
          <c:val>
            <c:numRef>
              <c:f>'Tasks 5 and 6'!$J$8:$J$12</c:f>
              <c:numCache>
                <c:formatCode>General</c:formatCode>
                <c:ptCount val="5"/>
                <c:pt idx="0">
                  <c:v>3</c:v>
                </c:pt>
                <c:pt idx="1">
                  <c:v>2</c:v>
                </c:pt>
                <c:pt idx="2">
                  <c:v>3</c:v>
                </c:pt>
                <c:pt idx="3">
                  <c:v>1</c:v>
                </c:pt>
                <c:pt idx="4">
                  <c:v>1</c:v>
                </c:pt>
              </c:numCache>
            </c:numRef>
          </c:val>
          <c:smooth val="0"/>
          <c:extLst xmlns:c16r2="http://schemas.microsoft.com/office/drawing/2015/06/chart">
            <c:ext xmlns:c16="http://schemas.microsoft.com/office/drawing/2014/chart" uri="{C3380CC4-5D6E-409C-BE32-E72D297353CC}">
              <c16:uniqueId val="{00000001-C4E8-FC40-B220-7C7FF32AA2E0}"/>
            </c:ext>
          </c:extLst>
        </c:ser>
        <c:dLbls>
          <c:dLblPos val="ctr"/>
          <c:showLegendKey val="0"/>
          <c:showVal val="1"/>
          <c:showCatName val="0"/>
          <c:showSerName val="0"/>
          <c:showPercent val="0"/>
          <c:showBubbleSize val="0"/>
        </c:dLbls>
        <c:marker val="1"/>
        <c:smooth val="0"/>
        <c:axId val="425410768"/>
        <c:axId val="289585552"/>
      </c:lineChart>
      <c:catAx>
        <c:axId val="42541076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800" dirty="0">
                    <a:latin typeface="Arial" panose="020B0604020202020204" pitchFamily="34" charset="0"/>
                    <a:cs typeface="Arial" panose="020B0604020202020204" pitchFamily="34" charset="0"/>
                  </a:rPr>
                  <a:t>Mid</a:t>
                </a:r>
                <a:r>
                  <a:rPr lang="en-US" sz="1800" baseline="0" dirty="0">
                    <a:latin typeface="Arial" panose="020B0604020202020204" pitchFamily="34" charset="0"/>
                    <a:cs typeface="Arial" panose="020B0604020202020204" pitchFamily="34" charset="0"/>
                  </a:rPr>
                  <a:t> point salaries</a:t>
                </a:r>
                <a:endParaRPr lang="en-US" sz="1800" dirty="0">
                  <a:latin typeface="Arial" panose="020B0604020202020204" pitchFamily="34" charset="0"/>
                  <a:cs typeface="Arial" panose="020B0604020202020204" pitchFamily="34" charset="0"/>
                </a:endParaRPr>
              </a:p>
            </c:rich>
          </c:tx>
          <c:layout>
            <c:manualLayout>
              <c:xMode val="edge"/>
              <c:yMode val="edge"/>
              <c:x val="0.34126963254176784"/>
              <c:y val="0.8687075471584757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89585552"/>
        <c:crossesAt val="0"/>
        <c:auto val="1"/>
        <c:lblAlgn val="ctr"/>
        <c:lblOffset val="100"/>
        <c:noMultiLvlLbl val="0"/>
      </c:catAx>
      <c:valAx>
        <c:axId val="289585552"/>
        <c:scaling>
          <c:orientation val="minMax"/>
          <c:max val="4"/>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800" dirty="0">
                    <a:latin typeface="Arial" panose="020B0604020202020204" pitchFamily="34" charset="0"/>
                    <a:cs typeface="Arial" panose="020B0604020202020204" pitchFamily="34" charset="0"/>
                  </a:rPr>
                  <a:t>Frequency</a:t>
                </a:r>
              </a:p>
            </c:rich>
          </c:tx>
          <c:layout>
            <c:manualLayout>
              <c:xMode val="edge"/>
              <c:yMode val="edge"/>
              <c:x val="4.124681115685757E-2"/>
              <c:y val="0.3480231830213866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crossAx val="425410768"/>
        <c:crosses val="autoZero"/>
        <c:crossBetween val="between"/>
        <c:majorUnit val="1"/>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B34174C4-A06B-3447-90E2-58802CFE639E}" type="datetimeFigureOut">
              <a:rPr lang="en-US" smtClean="0"/>
              <a:t>4/29/2019</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156235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a:t>
            </a:r>
            <a:r>
              <a:rPr lang="en-GB" baseline="0" dirty="0"/>
              <a:t> the pupils’ work on task 1, ask the class what they thought the reasons for attending universities were. Then, ask them to prioritise (rank) which are the most important.</a:t>
            </a:r>
          </a:p>
          <a:p>
            <a:endParaRPr lang="en-GB" baseline="0" dirty="0"/>
          </a:p>
          <a:p>
            <a:r>
              <a:rPr lang="en-GB" baseline="0" dirty="0"/>
              <a:t>This will be an important task to gauge the level and quality of information pupils have about university and what their opinions are. It should naturally then lead to a focus on costs where mathematical skills can be applied.</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10</a:t>
            </a:fld>
            <a:endParaRPr lang="en-US"/>
          </a:p>
        </p:txBody>
      </p:sp>
    </p:spTree>
    <p:extLst>
      <p:ext uri="{BB962C8B-B14F-4D97-AF65-F5344CB8AC3E}">
        <p14:creationId xmlns:p14="http://schemas.microsoft.com/office/powerpoint/2010/main" val="351749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link from the previous</a:t>
            </a:r>
            <a:r>
              <a:rPr lang="en-GB" baseline="0" dirty="0"/>
              <a:t> slides should show pupils that there is a natural progression to thinking about the detailed, financial factors that may be important. </a:t>
            </a:r>
            <a:r>
              <a:rPr lang="en-GB" dirty="0"/>
              <a:t>The key</a:t>
            </a:r>
            <a:r>
              <a:rPr lang="en-GB" baseline="0" dirty="0"/>
              <a:t> here is to begin thinking about the costs of attending university, to set the context for the subsequent mathematics work. Pupil answers should identify the ‘big ticket’ items.</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11</a:t>
            </a:fld>
            <a:endParaRPr lang="en-US"/>
          </a:p>
        </p:txBody>
      </p:sp>
    </p:spTree>
    <p:extLst>
      <p:ext uri="{BB962C8B-B14F-4D97-AF65-F5344CB8AC3E}">
        <p14:creationId xmlns:p14="http://schemas.microsoft.com/office/powerpoint/2010/main" val="362516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a:t>
            </a:r>
            <a:r>
              <a:rPr lang="en-GB" baseline="0" dirty="0"/>
              <a:t> that they may have different answers which are acceptable. Explore in a class discussion which are likely to be the most important items. It might be worthwhile exploring what is meant by ‘important’: it might be defined as the </a:t>
            </a:r>
            <a:r>
              <a:rPr lang="en-GB" i="0" baseline="0" dirty="0"/>
              <a:t>largest</a:t>
            </a:r>
            <a:r>
              <a:rPr lang="en-GB" i="1" baseline="0" dirty="0"/>
              <a:t> </a:t>
            </a:r>
            <a:r>
              <a:rPr lang="en-GB" i="0" baseline="0" dirty="0"/>
              <a:t>item, or an item that cannot be avoided, or an item that has to be paid first because it is due earliest</a:t>
            </a:r>
            <a:r>
              <a:rPr lang="en-GB" i="1" baseline="0" dirty="0"/>
              <a:t>. </a:t>
            </a:r>
            <a:r>
              <a:rPr lang="en-GB" i="0" baseline="0" dirty="0"/>
              <a:t>Ideally, you should get to a point where you are able to emphasise that there are quite a few factors to take into account. What is important in this session is that the pupils are able to see the range of issues and can offer perspective about which are important, helping to define priorities.</a:t>
            </a:r>
          </a:p>
          <a:p>
            <a:endParaRPr lang="en-GB" i="0" baseline="0" dirty="0"/>
          </a:p>
          <a:p>
            <a:r>
              <a:rPr lang="en-GB" i="0" baseline="0" dirty="0"/>
              <a:t>You should then focus on the ‘big ticket’ items of university fees and rent. Then turn to the rent cost and suggest that this is likely to be the biggest week-by-week cost (university fees are likely to be the largest item but these will be directly financed and don’t need budgeting for while at university because they are only repayable once students are in employment).</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12</a:t>
            </a:fld>
            <a:endParaRPr lang="en-US"/>
          </a:p>
        </p:txBody>
      </p:sp>
    </p:spTree>
    <p:extLst>
      <p:ext uri="{BB962C8B-B14F-4D97-AF65-F5344CB8AC3E}">
        <p14:creationId xmlns:p14="http://schemas.microsoft.com/office/powerpoint/2010/main" val="394718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should naturally</a:t>
            </a:r>
            <a:r>
              <a:rPr lang="en-GB" baseline="0" dirty="0"/>
              <a:t> follow on from the previous work so that the presenter is able to say: ‘</a:t>
            </a:r>
            <a:r>
              <a:rPr lang="en-GB" i="1" baseline="0" dirty="0"/>
              <a:t>Now that we have identified rental costs as a big item, let’s have a look at this in a bit more detail.’</a:t>
            </a:r>
          </a:p>
          <a:p>
            <a:endParaRPr lang="en-GB" i="0" baseline="0" dirty="0"/>
          </a:p>
          <a:p>
            <a:r>
              <a:rPr lang="en-GB" i="0" baseline="0" dirty="0"/>
              <a:t>Explain that most new students will probably stay in university accommodation in the first year but that subsequently they will go into the private rental sector. It is probably worth explaining that renting a private sector house involves getting together with friends who each pay a share of the rent and other costs.</a:t>
            </a:r>
            <a:endParaRPr lang="en-GB" i="0" dirty="0"/>
          </a:p>
          <a:p>
            <a:endParaRPr lang="en-GB" dirty="0"/>
          </a:p>
          <a:p>
            <a:r>
              <a:rPr lang="en-GB" dirty="0"/>
              <a:t>The</a:t>
            </a:r>
            <a:r>
              <a:rPr lang="en-GB" baseline="0" dirty="0"/>
              <a:t> teacher will need to explain why the factors identified influence rental costs:</a:t>
            </a:r>
          </a:p>
          <a:p>
            <a:pPr marL="171450" indent="-171450">
              <a:buFont typeface="Arial" panose="020B0604020202020204" pitchFamily="34" charset="0"/>
              <a:buChar char="•"/>
            </a:pPr>
            <a:r>
              <a:rPr lang="en-GB" baseline="0" dirty="0"/>
              <a:t>If the cost to buy houses is high then rentals will be high. It would be a strange situation if you were able to live in a mansion for £20 per week.</a:t>
            </a:r>
          </a:p>
          <a:p>
            <a:pPr marL="171450" indent="-171450">
              <a:buFont typeface="Arial" panose="020B0604020202020204" pitchFamily="34" charset="0"/>
              <a:buChar char="•"/>
            </a:pPr>
            <a:r>
              <a:rPr lang="en-GB" baseline="0" dirty="0"/>
              <a:t>Houses available for rent are in limited supply and if rental demand is high, as it will be in towns with a high student population, then rents are likely to increase to a high level.</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13</a:t>
            </a:fld>
            <a:endParaRPr lang="en-US"/>
          </a:p>
        </p:txBody>
      </p:sp>
    </p:spTree>
    <p:extLst>
      <p:ext uri="{BB962C8B-B14F-4D97-AF65-F5344CB8AC3E}">
        <p14:creationId xmlns:p14="http://schemas.microsoft.com/office/powerpoint/2010/main" val="59189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 that:</a:t>
            </a:r>
          </a:p>
          <a:p>
            <a:pPr marL="228600" lvl="0" indent="-228600">
              <a:buFont typeface="+mj-lt"/>
              <a:buAutoNum type="arabicPeriod"/>
            </a:pPr>
            <a:r>
              <a:rPr lang="en-GB" sz="1200" kern="1200" dirty="0">
                <a:solidFill>
                  <a:schemeClr val="tx1"/>
                </a:solidFill>
                <a:effectLst/>
                <a:latin typeface="+mn-lt"/>
                <a:ea typeface="+mn-ea"/>
                <a:cs typeface="+mn-cs"/>
              </a:rPr>
              <a:t>Housing costs are derived but amended from median purchase costs of terraced houses in 2015 from the Office for National Statistics Cities Data</a:t>
            </a:r>
          </a:p>
          <a:p>
            <a:pPr marL="228600" lvl="0" indent="-228600">
              <a:buFont typeface="+mj-lt"/>
              <a:buAutoNum type="arabicPeriod"/>
            </a:pPr>
            <a:r>
              <a:rPr lang="en-GB" sz="1200" kern="1200" dirty="0">
                <a:solidFill>
                  <a:schemeClr val="tx1"/>
                </a:solidFill>
                <a:effectLst/>
                <a:latin typeface="+mn-lt"/>
                <a:ea typeface="+mn-ea"/>
                <a:cs typeface="+mn-cs"/>
              </a:rPr>
              <a:t>Weekly mean rents are data derived but amended from the Royal Bank of Scotland student living index for 2016</a:t>
            </a:r>
          </a:p>
          <a:p>
            <a:pPr marL="228600" lvl="0" indent="-228600">
              <a:buFont typeface="+mj-lt"/>
              <a:buAutoNum type="arabicPeriod"/>
            </a:pPr>
            <a:r>
              <a:rPr lang="en-GB" sz="1200" kern="1200" dirty="0">
                <a:solidFill>
                  <a:schemeClr val="tx1"/>
                </a:solidFill>
                <a:effectLst/>
                <a:latin typeface="+mn-lt"/>
                <a:ea typeface="+mn-ea"/>
                <a:cs typeface="+mn-cs"/>
              </a:rPr>
              <a:t>Student population is the proportion of full-time students aged 16-74 from the 2011 census (amended).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data has been amended in parts for presentational purposes to tell a stronger story from a correlation perspective.</a:t>
            </a:r>
            <a:endParaRPr lang="en-US" b="0" i="0" u="none" dirty="0">
              <a:solidFill>
                <a:srgbClr val="FF0000"/>
              </a:solidFill>
            </a:endParaRPr>
          </a:p>
        </p:txBody>
      </p:sp>
      <p:sp>
        <p:nvSpPr>
          <p:cNvPr id="4" name="Slide Number Placeholder 3"/>
          <p:cNvSpPr>
            <a:spLocks noGrp="1"/>
          </p:cNvSpPr>
          <p:nvPr>
            <p:ph type="sldNum" sz="quarter" idx="5"/>
          </p:nvPr>
        </p:nvSpPr>
        <p:spPr/>
        <p:txBody>
          <a:bodyPr/>
          <a:lstStyle/>
          <a:p>
            <a:fld id="{C9333599-DF73-1C49-B1E2-DAE95A1521E0}" type="slidenum">
              <a:rPr lang="en-US" smtClean="0"/>
              <a:t>14</a:t>
            </a:fld>
            <a:endParaRPr lang="en-US"/>
          </a:p>
        </p:txBody>
      </p:sp>
    </p:spTree>
    <p:extLst>
      <p:ext uri="{BB962C8B-B14F-4D97-AF65-F5344CB8AC3E}">
        <p14:creationId xmlns:p14="http://schemas.microsoft.com/office/powerpoint/2010/main" val="209957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Tell the</a:t>
            </a:r>
            <a:r>
              <a:rPr lang="en-GB" baseline="0" dirty="0"/>
              <a:t> students that the line of best fit for their combination of data should pass through the coordinate for the means. So, for house costs on the horizontal axis, the line of best fit should include the coordinate specified by the mean house cost (£273,888) and the mean rental cost (£107.39). For student proportions on the horizontal axis, the line of best fit should include the coordinate specified by the mean of student proportions (14.58%) and the mean rental cost (£107.39).</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15</a:t>
            </a:fld>
            <a:endParaRPr lang="en-US"/>
          </a:p>
        </p:txBody>
      </p:sp>
    </p:spTree>
    <p:extLst>
      <p:ext uri="{BB962C8B-B14F-4D97-AF65-F5344CB8AC3E}">
        <p14:creationId xmlns:p14="http://schemas.microsoft.com/office/powerpoint/2010/main" val="233198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first thing to notice is that it appears that both mean house purchase costs and student populations are positively related to rental costs. This is because they have positive correlations. I didn’t ask you to calculate these but, if you’ve drawn your lines of best fit reasonably accurately, then you should be able to see that a positive correlation is reflected in the diagram. This should be apparent because the line of best fit is sloping upward.</a:t>
            </a:r>
          </a:p>
          <a:p>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16</a:t>
            </a:fld>
            <a:endParaRPr lang="en-US"/>
          </a:p>
        </p:txBody>
      </p:sp>
    </p:spTree>
    <p:extLst>
      <p:ext uri="{BB962C8B-B14F-4D97-AF65-F5344CB8AC3E}">
        <p14:creationId xmlns:p14="http://schemas.microsoft.com/office/powerpoint/2010/main" val="10960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17</a:t>
            </a:fld>
            <a:endParaRPr lang="en-US"/>
          </a:p>
        </p:txBody>
      </p:sp>
    </p:spTree>
    <p:extLst>
      <p:ext uri="{BB962C8B-B14F-4D97-AF65-F5344CB8AC3E}">
        <p14:creationId xmlns:p14="http://schemas.microsoft.com/office/powerpoint/2010/main" val="138556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that the discussion should </a:t>
            </a:r>
            <a:r>
              <a:rPr lang="en-US" sz="1200" b="0" kern="1200" dirty="0" err="1">
                <a:solidFill>
                  <a:schemeClr val="tx1"/>
                </a:solidFill>
                <a:effectLst/>
                <a:latin typeface="+mn-lt"/>
                <a:ea typeface="+mn-ea"/>
                <a:cs typeface="+mn-cs"/>
              </a:rPr>
              <a:t>centre</a:t>
            </a:r>
            <a:r>
              <a:rPr lang="en-US" sz="1200" b="0" kern="1200" dirty="0">
                <a:solidFill>
                  <a:schemeClr val="tx1"/>
                </a:solidFill>
                <a:effectLst/>
                <a:latin typeface="+mn-lt"/>
                <a:ea typeface="+mn-ea"/>
                <a:cs typeface="+mn-cs"/>
              </a:rPr>
              <a:t> around the distinction between causation and association. Data may be associated (</a:t>
            </a:r>
            <a:r>
              <a:rPr lang="en-US" sz="1200" b="0" kern="1200" dirty="0" err="1">
                <a:solidFill>
                  <a:schemeClr val="tx1"/>
                </a:solidFill>
                <a:effectLst/>
                <a:latin typeface="+mn-lt"/>
                <a:ea typeface="+mn-ea"/>
                <a:cs typeface="+mn-cs"/>
              </a:rPr>
              <a:t>eg</a:t>
            </a:r>
            <a:r>
              <a:rPr lang="en-US" sz="1200" b="0" kern="1200" dirty="0">
                <a:solidFill>
                  <a:schemeClr val="tx1"/>
                </a:solidFill>
                <a:effectLst/>
                <a:latin typeface="+mn-lt"/>
                <a:ea typeface="+mn-ea"/>
                <a:cs typeface="+mn-cs"/>
              </a:rPr>
              <a:t>, have a positive correlation) but not have a relationship that’s causal. In this case, it looks to be a causal relationship since we might expect high housing costs and high student populations to put pressure on rental prices and because the correlations are relatively high. </a:t>
            </a:r>
            <a:r>
              <a:rPr lang="en-US" sz="1200" b="1" kern="1200" dirty="0">
                <a:solidFill>
                  <a:schemeClr val="tx1"/>
                </a:solidFill>
                <a:effectLst/>
                <a:latin typeface="+mn-lt"/>
                <a:ea typeface="+mn-ea"/>
                <a:cs typeface="+mn-cs"/>
              </a:rPr>
              <a:t>But generally, causation should not be confused with correlation. Causation has to be tested using hypotheses, an appropriate methodology, statistical tests and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i="1" dirty="0"/>
              <a:t>Oxford has concentrations</a:t>
            </a:r>
            <a:r>
              <a:rPr lang="en-GB" i="1" baseline="0" dirty="0"/>
              <a:t> of students in a relatively small town combined with very high housing costs. This may not be representative of the rest of the country and so it might be best to separate out this university and analyse it separately.</a:t>
            </a:r>
          </a:p>
          <a:p>
            <a:endParaRPr lang="en-GB" i="1" baseline="0" dirty="0"/>
          </a:p>
          <a:p>
            <a:r>
              <a:rPr lang="en-GB" i="1" baseline="0" dirty="0"/>
              <a:t>It might be right to exclude outliers because a more representative picture of the large body of data is obtained. This seems to be the case because the correlation direction changes from a positive slope to a negative slope, as can be seen from the next slide</a:t>
            </a:r>
            <a:r>
              <a:rPr lang="en-GB" baseline="0" dirty="0"/>
              <a:t>.</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18</a:t>
            </a:fld>
            <a:endParaRPr lang="en-US"/>
          </a:p>
        </p:txBody>
      </p:sp>
    </p:spTree>
    <p:extLst>
      <p:ext uri="{BB962C8B-B14F-4D97-AF65-F5344CB8AC3E}">
        <p14:creationId xmlns:p14="http://schemas.microsoft.com/office/powerpoint/2010/main" val="24551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a:t>Oxford may be an outlier because Oxford housing costs are very high and there is a high proportion of students in the city combined with the fact that it is a relatively small town. We might expect there to be great pressure on housing costs overall, including rentals, in such a situation. The extra factor – that Oxford is a small town with very high pressure on rental costs – means that it is probably wise to exclude it from our analysis </a:t>
            </a:r>
            <a:r>
              <a:rPr lang="en-GB" sz="1200" kern="1200" dirty="0">
                <a:solidFill>
                  <a:schemeClr val="tx1"/>
                </a:solidFill>
                <a:effectLst/>
                <a:latin typeface="+mn-lt"/>
                <a:ea typeface="+mn-ea"/>
                <a:cs typeface="+mn-cs"/>
              </a:rPr>
              <a:t>because it introduces an additional, important factor that we have not controlled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in our data.</a:t>
            </a: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excluding the data point relating to the University</a:t>
            </a:r>
            <a:r>
              <a:rPr lang="en-GB" baseline="0" dirty="0"/>
              <a:t> of Oxford we see that the correlation has changed dramatically from a positive (upward sloping) figure to one close to zero (implying – but not proving − no relationship between the data).</a:t>
            </a:r>
            <a:endParaRPr lang="en-GB" i="0" baseline="0" dirty="0"/>
          </a:p>
          <a:p>
            <a:endParaRPr lang="en-GB" i="0" baseline="0" dirty="0"/>
          </a:p>
          <a:p>
            <a:r>
              <a:rPr lang="en-GB" i="0" baseline="0" dirty="0"/>
              <a:t>The outcome is that there is likely to be no relationship between student proportion and rental costs. </a:t>
            </a:r>
          </a:p>
          <a:p>
            <a:endParaRPr lang="en-GB" i="0" baseline="0" dirty="0"/>
          </a:p>
          <a:p>
            <a:r>
              <a:rPr lang="en-GB" i="0" baseline="0" dirty="0"/>
              <a:t>The conclusions for Rohan are:</a:t>
            </a:r>
          </a:p>
          <a:p>
            <a:pPr marL="228600" indent="-228600">
              <a:buAutoNum type="arabicPeriod"/>
            </a:pPr>
            <a:r>
              <a:rPr lang="en-GB" i="0" baseline="0" dirty="0"/>
              <a:t>He should avoid cities with high housing costs</a:t>
            </a:r>
          </a:p>
          <a:p>
            <a:pPr marL="228600" indent="-228600">
              <a:buAutoNum type="arabicPeriod"/>
            </a:pPr>
            <a:r>
              <a:rPr lang="en-GB" i="0" baseline="0" dirty="0"/>
              <a:t>Student proportions don’t appear to matter, except in places like Oxford.</a:t>
            </a:r>
            <a:endParaRPr lang="en-US" i="0" baseline="0" dirty="0"/>
          </a:p>
        </p:txBody>
      </p:sp>
      <p:sp>
        <p:nvSpPr>
          <p:cNvPr id="4" name="Slide Number Placeholder 3"/>
          <p:cNvSpPr>
            <a:spLocks noGrp="1"/>
          </p:cNvSpPr>
          <p:nvPr>
            <p:ph type="sldNum" sz="quarter" idx="5"/>
          </p:nvPr>
        </p:nvSpPr>
        <p:spPr/>
        <p:txBody>
          <a:bodyPr/>
          <a:lstStyle/>
          <a:p>
            <a:fld id="{C9333599-DF73-1C49-B1E2-DAE95A1521E0}" type="slidenum">
              <a:rPr lang="en-US" smtClean="0"/>
              <a:t>19</a:t>
            </a:fld>
            <a:endParaRPr lang="en-US"/>
          </a:p>
        </p:txBody>
      </p:sp>
    </p:spTree>
    <p:extLst>
      <p:ext uri="{BB962C8B-B14F-4D97-AF65-F5344CB8AC3E}">
        <p14:creationId xmlns:p14="http://schemas.microsoft.com/office/powerpoint/2010/main" val="251135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2</a:t>
            </a:fld>
            <a:endParaRPr lang="en-US"/>
          </a:p>
        </p:txBody>
      </p:sp>
    </p:spTree>
    <p:extLst>
      <p:ext uri="{BB962C8B-B14F-4D97-AF65-F5344CB8AC3E}">
        <p14:creationId xmlns:p14="http://schemas.microsoft.com/office/powerpoint/2010/main" val="358147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exercise in</a:t>
            </a:r>
            <a:r>
              <a:rPr lang="en-GB" baseline="0" dirty="0"/>
              <a:t> interpolation and extrapolation. Interpolation is a method of predicting data values </a:t>
            </a:r>
            <a:r>
              <a:rPr lang="en-GB" i="0" u="none" baseline="0" dirty="0"/>
              <a:t>within the range of the data provided</a:t>
            </a:r>
            <a:r>
              <a:rPr lang="en-GB" i="1" baseline="0" dirty="0"/>
              <a:t>. </a:t>
            </a:r>
            <a:r>
              <a:rPr lang="en-GB" i="0" baseline="0" dirty="0"/>
              <a:t>Extrapolation is a method of predicting data values </a:t>
            </a:r>
            <a:r>
              <a:rPr lang="en-GB" i="0" u="none" baseline="0" dirty="0"/>
              <a:t>outside the range of the data provided</a:t>
            </a:r>
            <a:r>
              <a:rPr lang="en-GB" i="1" baseline="0" dirty="0"/>
              <a:t>. </a:t>
            </a:r>
            <a:r>
              <a:rPr lang="en-GB" i="0" baseline="0" dirty="0"/>
              <a:t>Interpolation is generally more accurate than extrapolation because extrapolation is beyond our current data and hence there may be circumstances which drastically alter the relationships on which the line of best fit is drawn when extending a line beyond a data range. That is to say, extrapolation assumes that the correlation relationship continues beyond the range of the existing data so that the line of best fit can be extended in a reliable manner. This may not be so.</a:t>
            </a:r>
            <a:endParaRPr lang="en-US" i="0"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20</a:t>
            </a:fld>
            <a:endParaRPr lang="en-US"/>
          </a:p>
        </p:txBody>
      </p:sp>
    </p:spTree>
    <p:extLst>
      <p:ext uri="{BB962C8B-B14F-4D97-AF65-F5344CB8AC3E}">
        <p14:creationId xmlns:p14="http://schemas.microsoft.com/office/powerpoint/2010/main" val="253124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i="0" dirty="0"/>
              <a:t>interpolated</a:t>
            </a:r>
            <a:r>
              <a:rPr lang="en-GB" i="1" dirty="0"/>
              <a:t> </a:t>
            </a:r>
            <a:r>
              <a:rPr lang="en-GB" i="0" dirty="0"/>
              <a:t>rent appears to be at about £110 per week for a house purchase price of £300,000.</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21</a:t>
            </a:fld>
            <a:endParaRPr lang="en-US"/>
          </a:p>
        </p:txBody>
      </p:sp>
    </p:spTree>
    <p:extLst>
      <p:ext uri="{BB962C8B-B14F-4D97-AF65-F5344CB8AC3E}">
        <p14:creationId xmlns:p14="http://schemas.microsoft.com/office/powerpoint/2010/main" val="292581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a:t>
            </a:r>
            <a:r>
              <a:rPr lang="en-GB" baseline="0" dirty="0"/>
              <a:t> the line of best fit has to be extended beyond the data: this is extrapolation. Extrapolation assumes the line of best fit, as drawn for the existing data, also applies to the proportion of students beyond the existing maximum data point. </a:t>
            </a:r>
            <a:r>
              <a:rPr lang="en-GB" dirty="0"/>
              <a:t>The</a:t>
            </a:r>
            <a:r>
              <a:rPr lang="en-GB" baseline="0" dirty="0"/>
              <a:t> </a:t>
            </a:r>
            <a:r>
              <a:rPr lang="en-GB" i="0" baseline="0" dirty="0"/>
              <a:t>extrapolated</a:t>
            </a:r>
            <a:r>
              <a:rPr lang="en-GB" i="1" baseline="0" dirty="0"/>
              <a:t> </a:t>
            </a:r>
            <a:r>
              <a:rPr lang="en-GB" i="0" baseline="0" dirty="0"/>
              <a:t>rent appears to be at about £130 per week for a proportion of just under 28%.</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22</a:t>
            </a:fld>
            <a:endParaRPr lang="en-US"/>
          </a:p>
        </p:txBody>
      </p:sp>
    </p:spTree>
    <p:extLst>
      <p:ext uri="{BB962C8B-B14F-4D97-AF65-F5344CB8AC3E}">
        <p14:creationId xmlns:p14="http://schemas.microsoft.com/office/powerpoint/2010/main" val="336974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We’ve now got a fairly good understanding</a:t>
            </a:r>
            <a:r>
              <a:rPr lang="en-GB" i="1" baseline="0" dirty="0"/>
              <a:t> of the costs that Rohan is going to have to pay. Let’s now see how mathematics can help us understand how Rohan can make some decisions about university.</a:t>
            </a:r>
            <a:endParaRPr lang="en-GB" i="1" dirty="0"/>
          </a:p>
        </p:txBody>
      </p:sp>
      <p:sp>
        <p:nvSpPr>
          <p:cNvPr id="4" name="Slide Number Placeholder 3"/>
          <p:cNvSpPr>
            <a:spLocks noGrp="1"/>
          </p:cNvSpPr>
          <p:nvPr>
            <p:ph type="sldNum" sz="quarter" idx="5"/>
          </p:nvPr>
        </p:nvSpPr>
        <p:spPr/>
        <p:txBody>
          <a:bodyPr/>
          <a:lstStyle/>
          <a:p>
            <a:fld id="{C9333599-DF73-1C49-B1E2-DAE95A1521E0}" type="slidenum">
              <a:rPr lang="en-US" smtClean="0"/>
              <a:t>23</a:t>
            </a:fld>
            <a:endParaRPr lang="en-US"/>
          </a:p>
        </p:txBody>
      </p:sp>
    </p:spTree>
    <p:extLst>
      <p:ext uri="{BB962C8B-B14F-4D97-AF65-F5344CB8AC3E}">
        <p14:creationId xmlns:p14="http://schemas.microsoft.com/office/powerpoint/2010/main" val="130263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24</a:t>
            </a:fld>
            <a:endParaRPr lang="en-US"/>
          </a:p>
        </p:txBody>
      </p:sp>
    </p:spTree>
    <p:extLst>
      <p:ext uri="{BB962C8B-B14F-4D97-AF65-F5344CB8AC3E}">
        <p14:creationId xmlns:p14="http://schemas.microsoft.com/office/powerpoint/2010/main" val="274605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We’ve now got a fairly good understanding</a:t>
            </a:r>
            <a:r>
              <a:rPr lang="en-GB" i="1" baseline="0" dirty="0"/>
              <a:t> of the costs that Rohan is going to have to pay. Let’s now see how mathematics can help us understand how Rohan can make some decisions about university.</a:t>
            </a:r>
          </a:p>
          <a:p>
            <a:endParaRPr lang="en-GB" baseline="0" dirty="0"/>
          </a:p>
          <a:p>
            <a:r>
              <a:rPr lang="en-GB" baseline="0" dirty="0"/>
              <a:t>A good alternative website is the Money Advice Service website at </a:t>
            </a:r>
            <a:r>
              <a:rPr lang="en-GB" dirty="0"/>
              <a:t>https://www.moneyadviceservice.org.uk/en/articles/repaying-student-loans</a:t>
            </a: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25</a:t>
            </a:fld>
            <a:endParaRPr lang="en-US"/>
          </a:p>
        </p:txBody>
      </p:sp>
    </p:spTree>
    <p:extLst>
      <p:ext uri="{BB962C8B-B14F-4D97-AF65-F5344CB8AC3E}">
        <p14:creationId xmlns:p14="http://schemas.microsoft.com/office/powerpoint/2010/main" val="1816158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26</a:t>
            </a:fld>
            <a:endParaRPr lang="en-US"/>
          </a:p>
        </p:txBody>
      </p:sp>
    </p:spTree>
    <p:extLst>
      <p:ext uri="{BB962C8B-B14F-4D97-AF65-F5344CB8AC3E}">
        <p14:creationId xmlns:p14="http://schemas.microsoft.com/office/powerpoint/2010/main" val="358153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27</a:t>
            </a:fld>
            <a:endParaRPr lang="en-US"/>
          </a:p>
        </p:txBody>
      </p:sp>
    </p:spTree>
    <p:extLst>
      <p:ext uri="{BB962C8B-B14F-4D97-AF65-F5344CB8AC3E}">
        <p14:creationId xmlns:p14="http://schemas.microsoft.com/office/powerpoint/2010/main" val="3164333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28</a:t>
            </a:fld>
            <a:endParaRPr lang="en-US"/>
          </a:p>
        </p:txBody>
      </p:sp>
    </p:spTree>
    <p:extLst>
      <p:ext uri="{BB962C8B-B14F-4D97-AF65-F5344CB8AC3E}">
        <p14:creationId xmlns:p14="http://schemas.microsoft.com/office/powerpoint/2010/main" val="92284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 RECAP THIS FROM THE PREVIOUS</a:t>
            </a:r>
            <a:r>
              <a:rPr lang="en-GB" baseline="0" dirty="0"/>
              <a:t> SESSION: </a:t>
            </a:r>
            <a:r>
              <a:rPr lang="en-GB" i="0" dirty="0"/>
              <a:t>Meet Rohan and his family. Rohan is studying</a:t>
            </a:r>
            <a:r>
              <a:rPr lang="en-GB" i="0" baseline="0" dirty="0"/>
              <a:t> for his GCSEs at the local school. </a:t>
            </a:r>
            <a:r>
              <a:rPr lang="en-GB" sz="1200" i="0" dirty="0"/>
              <a:t>Rohan lives with his parents and his sister, Maya, and is discussing which university he should consider applying to.</a:t>
            </a:r>
          </a:p>
          <a:p>
            <a:r>
              <a:rPr lang="en-GB" sz="1200" i="0" dirty="0"/>
              <a:t>He lives in a part of the country without a university nearby and knows he will have to leave home and move if he gets a place at the list of universities he wants to apply for. </a:t>
            </a:r>
          </a:p>
        </p:txBody>
      </p:sp>
      <p:sp>
        <p:nvSpPr>
          <p:cNvPr id="4" name="Slide Number Placeholder 3"/>
          <p:cNvSpPr>
            <a:spLocks noGrp="1"/>
          </p:cNvSpPr>
          <p:nvPr>
            <p:ph type="sldNum" sz="quarter" idx="5"/>
          </p:nvPr>
        </p:nvSpPr>
        <p:spPr/>
        <p:txBody>
          <a:bodyPr/>
          <a:lstStyle/>
          <a:p>
            <a:fld id="{C9333599-DF73-1C49-B1E2-DAE95A1521E0}" type="slidenum">
              <a:rPr lang="en-US" smtClean="0"/>
              <a:t>29</a:t>
            </a:fld>
            <a:endParaRPr lang="en-US"/>
          </a:p>
        </p:txBody>
      </p:sp>
    </p:spTree>
    <p:extLst>
      <p:ext uri="{BB962C8B-B14F-4D97-AF65-F5344CB8AC3E}">
        <p14:creationId xmlns:p14="http://schemas.microsoft.com/office/powerpoint/2010/main" val="49271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government specification content</a:t>
            </a:r>
            <a:r>
              <a:rPr lang="en-GB" baseline="0" dirty="0"/>
              <a:t> where:</a:t>
            </a:r>
          </a:p>
          <a:p>
            <a:endParaRPr lang="en-GB"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develop confidence and competence with the content identified by standard type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be assessed on the content identified by the standard and the </a:t>
            </a:r>
            <a:r>
              <a:rPr lang="en-US" sz="1200" u="sng" kern="1200" dirty="0">
                <a:solidFill>
                  <a:schemeClr val="tx1"/>
                </a:solidFill>
                <a:effectLst/>
                <a:latin typeface="+mn-lt"/>
                <a:ea typeface="+mn-ea"/>
                <a:cs typeface="+mn-cs"/>
              </a:rPr>
              <a:t>underlined </a:t>
            </a:r>
            <a:r>
              <a:rPr lang="en-US" sz="1200" kern="1200" dirty="0">
                <a:solidFill>
                  <a:schemeClr val="tx1"/>
                </a:solidFill>
                <a:effectLst/>
                <a:latin typeface="+mn-lt"/>
                <a:ea typeface="+mn-ea"/>
                <a:cs typeface="+mn-cs"/>
              </a:rPr>
              <a:t>type; more highly attaining students will develop confidence and competence with all of this content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the more highly attaining students will be assessed on the content identified by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type. The highest attaining students will develop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confidence and competence with the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content.</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174573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We’ve now got a fairly good understanding</a:t>
            </a:r>
            <a:r>
              <a:rPr lang="en-GB" i="1" baseline="0" dirty="0"/>
              <a:t> of the costs that Rohan is going to have to pay. Let’s now have a look to see how mathematics can help us understand how Rohan can make some decisions about university.</a:t>
            </a:r>
            <a:endParaRPr lang="en-GB" i="1"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30</a:t>
            </a:fld>
            <a:endParaRPr lang="en-US"/>
          </a:p>
        </p:txBody>
      </p:sp>
    </p:spTree>
    <p:extLst>
      <p:ext uri="{BB962C8B-B14F-4D97-AF65-F5344CB8AC3E}">
        <p14:creationId xmlns:p14="http://schemas.microsoft.com/office/powerpoint/2010/main" val="2135286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press frequently draw attention to the importance of carefully choosing your degree subject. There are many factors that will influence subject choice and one key factor will be the career you are hoping to develop.</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Students looking at jobs after university will also look at what they may be expected to earn. The following table shows some indicative salaries for various jobs </a:t>
            </a:r>
            <a:r>
              <a:rPr lang="en-GB" sz="1200" i="1" kern="1200" dirty="0">
                <a:solidFill>
                  <a:schemeClr val="tx1"/>
                </a:solidFill>
                <a:effectLst/>
                <a:latin typeface="+mn-lt"/>
                <a:ea typeface="+mn-ea"/>
                <a:cs typeface="+mn-cs"/>
              </a:rPr>
              <a:t>and what the student loan repayment would be for the salary indicated.</a:t>
            </a:r>
            <a:endParaRPr lang="en-US" i="1"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31</a:t>
            </a:fld>
            <a:endParaRPr lang="en-US"/>
          </a:p>
        </p:txBody>
      </p:sp>
    </p:spTree>
    <p:extLst>
      <p:ext uri="{BB962C8B-B14F-4D97-AF65-F5344CB8AC3E}">
        <p14:creationId xmlns:p14="http://schemas.microsoft.com/office/powerpoint/2010/main" val="3433388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Note: monthly repayment calculation</a:t>
            </a:r>
            <a:r>
              <a:rPr lang="en-GB" dirty="0"/>
              <a:t> </a:t>
            </a:r>
            <a:r>
              <a:rPr lang="en-GB" sz="1200" b="0" i="0" u="none" strike="noStrike" kern="1200" dirty="0">
                <a:solidFill>
                  <a:schemeClr val="tx1"/>
                </a:solidFill>
                <a:effectLst/>
                <a:latin typeface="+mn-lt"/>
                <a:ea typeface="+mn-ea"/>
                <a:cs typeface="+mn-cs"/>
              </a:rPr>
              <a:t>The earnings threshold is currently (2018) £25,000 per year (or </a:t>
            </a:r>
            <a:r>
              <a:rPr lang="en-GB" sz="1200" b="0" i="0" u="none" strike="noStrike" kern="1200" dirty="0">
                <a:solidFill>
                  <a:srgbClr val="FF0000"/>
                </a:solidFill>
                <a:effectLst/>
                <a:latin typeface="+mn-lt"/>
                <a:ea typeface="+mn-ea"/>
                <a:cs typeface="+mn-cs"/>
              </a:rPr>
              <a:t>£2,083 </a:t>
            </a:r>
            <a:r>
              <a:rPr lang="en-GB" sz="1200" b="0" i="0" u="none" strike="noStrike" kern="1200" dirty="0">
                <a:solidFill>
                  <a:schemeClr val="tx1"/>
                </a:solidFill>
                <a:effectLst/>
                <a:latin typeface="+mn-lt"/>
                <a:ea typeface="+mn-ea"/>
                <a:cs typeface="+mn-cs"/>
              </a:rPr>
              <a:t>per month) and 9% is paid on the excess over the threshold. For example, if you are paid monthly and earn £2,500 before tax per month you would repay 9% of the difference between what you earn and what the threshold is:</a:t>
            </a:r>
            <a:r>
              <a:rPr lang="en-GB" dirty="0"/>
              <a:t> </a:t>
            </a:r>
            <a:r>
              <a:rPr lang="en-GB" sz="1200" b="0" i="0" u="none" strike="noStrike" kern="1200" dirty="0">
                <a:solidFill>
                  <a:schemeClr val="tx1"/>
                </a:solidFill>
                <a:effectLst/>
                <a:latin typeface="+mn-lt"/>
                <a:ea typeface="+mn-ea"/>
                <a:cs typeface="+mn-cs"/>
              </a:rPr>
              <a:t>£2,500 - £</a:t>
            </a:r>
            <a:r>
              <a:rPr lang="en-GB" sz="1200" b="0" i="0" u="none" strike="noStrike" kern="1200" dirty="0">
                <a:solidFill>
                  <a:srgbClr val="FF0000"/>
                </a:solidFill>
                <a:effectLst/>
                <a:latin typeface="+mn-lt"/>
                <a:ea typeface="+mn-ea"/>
                <a:cs typeface="+mn-cs"/>
              </a:rPr>
              <a:t>2,083 = £417,</a:t>
            </a:r>
            <a:r>
              <a:rPr lang="en-GB" dirty="0">
                <a:solidFill>
                  <a:srgbClr val="FF0000"/>
                </a:solidFill>
              </a:rPr>
              <a:t> </a:t>
            </a:r>
            <a:r>
              <a:rPr lang="en-GB" sz="1200" b="0" i="0" u="none" strike="noStrike" kern="1200" dirty="0">
                <a:solidFill>
                  <a:srgbClr val="FF0000"/>
                </a:solidFill>
                <a:effectLst/>
                <a:latin typeface="+mn-lt"/>
                <a:ea typeface="+mn-ea"/>
                <a:cs typeface="+mn-cs"/>
              </a:rPr>
              <a:t>9% of £417 = £37.53.</a:t>
            </a:r>
            <a:r>
              <a:rPr lang="en-GB" dirty="0">
                <a:solidFill>
                  <a:srgbClr val="FF0000"/>
                </a:solidFill>
              </a:rPr>
              <a:t> </a:t>
            </a:r>
            <a:r>
              <a:rPr lang="en-GB" sz="1200" b="0" i="0" u="none" strike="noStrike" kern="1200" dirty="0">
                <a:solidFill>
                  <a:srgbClr val="FF0000"/>
                </a:solidFill>
                <a:effectLst/>
                <a:latin typeface="+mn-lt"/>
                <a:ea typeface="+mn-ea"/>
                <a:cs typeface="+mn-cs"/>
              </a:rPr>
              <a:t>So your </a:t>
            </a:r>
            <a:r>
              <a:rPr lang="en-GB" sz="1200" b="0" i="0" u="none" strike="noStrike" kern="1200" dirty="0">
                <a:solidFill>
                  <a:schemeClr val="tx1"/>
                </a:solidFill>
                <a:effectLst/>
                <a:latin typeface="+mn-lt"/>
                <a:ea typeface="+mn-ea"/>
                <a:cs typeface="+mn-cs"/>
              </a:rPr>
              <a:t>student loan repayment would be £37.53 a month (in fact, the amounts are rounded down so the actual payment would be £37).</a:t>
            </a:r>
            <a:r>
              <a:rPr lang="en-GB" dirty="0"/>
              <a:t> </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32</a:t>
            </a:fld>
            <a:endParaRPr lang="en-US"/>
          </a:p>
        </p:txBody>
      </p:sp>
    </p:spTree>
    <p:extLst>
      <p:ext uri="{BB962C8B-B14F-4D97-AF65-F5344CB8AC3E}">
        <p14:creationId xmlns:p14="http://schemas.microsoft.com/office/powerpoint/2010/main" val="3908798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Referring to the slide: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Look at the questions and work through the tasks in the Task worksheet. What we’re trying to do is to see what mathematics can say about the data in the worksheet to help Rohan. Work in your pairs and come up with some answers. We’ll discuss what you’ve found in a minute.</a:t>
            </a:r>
            <a:endParaRPr lang="en-US" i="1"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33</a:t>
            </a:fld>
            <a:endParaRPr lang="en-US"/>
          </a:p>
        </p:txBody>
      </p:sp>
    </p:spTree>
    <p:extLst>
      <p:ext uri="{BB962C8B-B14F-4D97-AF65-F5344CB8AC3E}">
        <p14:creationId xmlns:p14="http://schemas.microsoft.com/office/powerpoint/2010/main" val="4122044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34</a:t>
            </a:fld>
            <a:endParaRPr lang="en-US"/>
          </a:p>
        </p:txBody>
      </p:sp>
    </p:spTree>
    <p:extLst>
      <p:ext uri="{BB962C8B-B14F-4D97-AF65-F5344CB8AC3E}">
        <p14:creationId xmlns:p14="http://schemas.microsoft.com/office/powerpoint/2010/main" val="2054842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First, here are the answers to the calculations. We’ll next see how to interpret them to help</a:t>
            </a:r>
            <a:r>
              <a:rPr lang="en-GB" i="0" baseline="0" dirty="0"/>
              <a:t> answer the questions.</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35</a:t>
            </a:fld>
            <a:endParaRPr lang="en-US"/>
          </a:p>
        </p:txBody>
      </p:sp>
    </p:spTree>
    <p:extLst>
      <p:ext uri="{BB962C8B-B14F-4D97-AF65-F5344CB8AC3E}">
        <p14:creationId xmlns:p14="http://schemas.microsoft.com/office/powerpoint/2010/main" val="3018887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i="0" kern="1200" dirty="0">
                <a:solidFill>
                  <a:schemeClr val="tx1"/>
                </a:solidFill>
                <a:effectLst/>
                <a:latin typeface="+mn-lt"/>
                <a:ea typeface="+mn-ea"/>
                <a:cs typeface="+mn-cs"/>
              </a:rPr>
              <a:t>The loan repayments are higher in actuarial work and information technology because expected salaries are higher. It is not because these courses cost more. Remember that loan repayments are based on earnings not on the amount loaned.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Whichever subject Rohan chooses should not be based on the loan repayment level. The fact that retail management looks ‘low cost’ is because salary expectations are low.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The mode is different because it only considers the highest frequency amount appearing in the data. It does not consider what value the data is. In this instance, the mode just happens to be at a relatively low value of starting salary and loan repayments. The mean and the median take account of the value of the data (effectively, how ‘big’ or ‘small’ the number is) and hence will be calculated at approximately the ‘centre’ of the values.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The range of the monthly repayments is £30. It is large in relation to the mean and the median, and is certainly large in relation to the mode. It tells Rohan that the loan repayments vary a great deal. Since the loan repayments are based on salaries this also means that salaries vary a great deal.</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Rohan should bring into consideration many other important factors when choosing a degree subject. Expected salary is one but others would be </a:t>
            </a:r>
            <a:r>
              <a:rPr lang="en-GB" sz="1200" b="0" i="0" kern="1200" dirty="0">
                <a:solidFill>
                  <a:schemeClr val="tx1"/>
                </a:solidFill>
                <a:effectLst/>
                <a:latin typeface="+mn-lt"/>
                <a:ea typeface="+mn-ea"/>
                <a:cs typeface="+mn-cs"/>
              </a:rPr>
              <a:t>choosing a subject which interests him or for which he has the right aptitude.</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36</a:t>
            </a:fld>
            <a:endParaRPr lang="en-US"/>
          </a:p>
        </p:txBody>
      </p:sp>
    </p:spTree>
    <p:extLst>
      <p:ext uri="{BB962C8B-B14F-4D97-AF65-F5344CB8AC3E}">
        <p14:creationId xmlns:p14="http://schemas.microsoft.com/office/powerpoint/2010/main" val="4152917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i="0" kern="1200" dirty="0">
                <a:solidFill>
                  <a:schemeClr val="tx1"/>
                </a:solidFill>
                <a:effectLst/>
                <a:latin typeface="+mn-lt"/>
                <a:ea typeface="+mn-ea"/>
                <a:cs typeface="+mn-cs"/>
              </a:rPr>
              <a:t>The loan repayments are higher in actuarial work and information technology because expected salaries are higher. It is not because these courses cost more. Remember that loan repayments are based on earnings not on the amount loaned.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Whichever subject Rohan chooses should not be based on the loan repayment level. The fact that retail management looks ‘low cost’ is because salary expectations are low.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The mode is different because it only considers the highest frequency amount appearing in the data. It does not consider what value the data is. In this instance, the mode just happens to be at a relatively low value of starting salary and loan repayments. The mean and the median take account of the value of the data (effectively, how ‘big’ or ‘small’ the number is) and hence will be calculated at approximately the ‘centre’ of the values. </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The range of the monthly repayments is £31.88. It is large in relation to the mean and the median, and is certainly large in relation to the mode. It tells Rohan that the loan repayments vary a great deal. Since the loan repayments are based on salaries this also means that salaries vary a great deal.</a:t>
            </a:r>
            <a:endParaRPr lang="en-US" sz="1200" i="0" kern="1200" dirty="0">
              <a:solidFill>
                <a:schemeClr val="tx1"/>
              </a:solidFill>
              <a:effectLst/>
              <a:latin typeface="+mn-lt"/>
              <a:ea typeface="+mn-ea"/>
              <a:cs typeface="+mn-cs"/>
            </a:endParaRPr>
          </a:p>
          <a:p>
            <a:pPr marL="228600" lvl="0" indent="-228600">
              <a:buFont typeface="+mj-lt"/>
              <a:buAutoNum type="arabicPeriod"/>
            </a:pPr>
            <a:r>
              <a:rPr lang="en-GB" sz="1200" i="0" kern="1200" dirty="0">
                <a:solidFill>
                  <a:schemeClr val="tx1"/>
                </a:solidFill>
                <a:effectLst/>
                <a:latin typeface="+mn-lt"/>
                <a:ea typeface="+mn-ea"/>
                <a:cs typeface="+mn-cs"/>
              </a:rPr>
              <a:t>Rohan should consider many other important factors when choosing a degree subject. Expected salary is one but other factors would be </a:t>
            </a:r>
            <a:r>
              <a:rPr lang="en-GB" sz="1200" b="0" i="0" kern="1200" dirty="0">
                <a:solidFill>
                  <a:schemeClr val="tx1"/>
                </a:solidFill>
                <a:effectLst/>
                <a:latin typeface="+mn-lt"/>
                <a:ea typeface="+mn-ea"/>
                <a:cs typeface="+mn-cs"/>
              </a:rPr>
              <a:t>choosing a subject which interests him or for which he has the right aptitude.</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37</a:t>
            </a:fld>
            <a:endParaRPr lang="en-US"/>
          </a:p>
        </p:txBody>
      </p:sp>
    </p:spTree>
    <p:extLst>
      <p:ext uri="{BB962C8B-B14F-4D97-AF65-F5344CB8AC3E}">
        <p14:creationId xmlns:p14="http://schemas.microsoft.com/office/powerpoint/2010/main" val="1097076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38</a:t>
            </a:fld>
            <a:endParaRPr lang="en-US"/>
          </a:p>
        </p:txBody>
      </p:sp>
    </p:spTree>
    <p:extLst>
      <p:ext uri="{BB962C8B-B14F-4D97-AF65-F5344CB8AC3E}">
        <p14:creationId xmlns:p14="http://schemas.microsoft.com/office/powerpoint/2010/main" val="1804975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task involves filling</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in the table in the task with the frequencies of salaries over a number of class intervals.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frequency polygon is chosen but there are other ways of representing the data graphically.</a:t>
            </a:r>
          </a:p>
          <a:p>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39</a:t>
            </a:fld>
            <a:endParaRPr lang="en-US"/>
          </a:p>
        </p:txBody>
      </p:sp>
    </p:spTree>
    <p:extLst>
      <p:ext uri="{BB962C8B-B14F-4D97-AF65-F5344CB8AC3E}">
        <p14:creationId xmlns:p14="http://schemas.microsoft.com/office/powerpoint/2010/main" val="398818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a:t>
            </a:fld>
            <a:endParaRPr lang="en-US"/>
          </a:p>
        </p:txBody>
      </p:sp>
    </p:spTree>
    <p:extLst>
      <p:ext uri="{BB962C8B-B14F-4D97-AF65-F5344CB8AC3E}">
        <p14:creationId xmlns:p14="http://schemas.microsoft.com/office/powerpoint/2010/main" val="3686702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40</a:t>
            </a:fld>
            <a:endParaRPr lang="en-US"/>
          </a:p>
        </p:txBody>
      </p:sp>
    </p:spTree>
    <p:extLst>
      <p:ext uri="{BB962C8B-B14F-4D97-AF65-F5344CB8AC3E}">
        <p14:creationId xmlns:p14="http://schemas.microsoft.com/office/powerpoint/2010/main" val="3022850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frequency</a:t>
            </a:r>
            <a:r>
              <a:rPr lang="en-GB" baseline="0" dirty="0"/>
              <a:t> table tells us that the most popular salary ranges are £25,000 to £26,000 and £27,000 to £28,000. </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41</a:t>
            </a:fld>
            <a:endParaRPr lang="en-US"/>
          </a:p>
        </p:txBody>
      </p:sp>
    </p:spTree>
    <p:extLst>
      <p:ext uri="{BB962C8B-B14F-4D97-AF65-F5344CB8AC3E}">
        <p14:creationId xmlns:p14="http://schemas.microsoft.com/office/powerpoint/2010/main" val="1383352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diagram presents a visual version of the data in the previous slide and should show the same information as the data but in a manner that allows comparison between salary ranges to be made more quickly. This would depend if you prefer the information to be displayed visually!</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42</a:t>
            </a:fld>
            <a:endParaRPr lang="en-US"/>
          </a:p>
        </p:txBody>
      </p:sp>
    </p:spTree>
    <p:extLst>
      <p:ext uri="{BB962C8B-B14F-4D97-AF65-F5344CB8AC3E}">
        <p14:creationId xmlns:p14="http://schemas.microsoft.com/office/powerpoint/2010/main" val="2402972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So, we’ve had a detailed look at the data to help Rohan. Let’s now look at some of the background factors that might add some further information for Rohan.</a:t>
            </a:r>
          </a:p>
          <a:p>
            <a:endParaRPr lang="en-GB" dirty="0"/>
          </a:p>
          <a:p>
            <a:r>
              <a:rPr lang="en-GB" dirty="0"/>
              <a:t>Explain that debt is just another</a:t>
            </a:r>
            <a:r>
              <a:rPr lang="en-GB" baseline="0" dirty="0"/>
              <a:t> term for a loan.</a:t>
            </a:r>
          </a:p>
          <a:p>
            <a:endParaRPr lang="en-GB" baseline="0" dirty="0"/>
          </a:p>
          <a:p>
            <a:r>
              <a:rPr lang="en-GB" baseline="0" dirty="0"/>
              <a:t>Position this and the subsequent slide as final considerations that might help Rohan to decide to go to university.</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43</a:t>
            </a:fld>
            <a:endParaRPr lang="en-US"/>
          </a:p>
        </p:txBody>
      </p:sp>
    </p:spTree>
    <p:extLst>
      <p:ext uri="{BB962C8B-B14F-4D97-AF65-F5344CB8AC3E}">
        <p14:creationId xmlns:p14="http://schemas.microsoft.com/office/powerpoint/2010/main" val="2352759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44</a:t>
            </a:fld>
            <a:endParaRPr lang="en-US"/>
          </a:p>
        </p:txBody>
      </p:sp>
    </p:spTree>
    <p:extLst>
      <p:ext uri="{BB962C8B-B14F-4D97-AF65-F5344CB8AC3E}">
        <p14:creationId xmlns:p14="http://schemas.microsoft.com/office/powerpoint/2010/main" val="1907164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45</a:t>
            </a:fld>
            <a:endParaRPr lang="en-US"/>
          </a:p>
        </p:txBody>
      </p:sp>
    </p:spTree>
    <p:extLst>
      <p:ext uri="{BB962C8B-B14F-4D97-AF65-F5344CB8AC3E}">
        <p14:creationId xmlns:p14="http://schemas.microsoft.com/office/powerpoint/2010/main" val="3158620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46</a:t>
            </a:fld>
            <a:endParaRPr lang="en-US"/>
          </a:p>
        </p:txBody>
      </p:sp>
    </p:spTree>
    <p:extLst>
      <p:ext uri="{BB962C8B-B14F-4D97-AF65-F5344CB8AC3E}">
        <p14:creationId xmlns:p14="http://schemas.microsoft.com/office/powerpoint/2010/main" val="74868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47</a:t>
            </a:fld>
            <a:endParaRPr lang="en-US"/>
          </a:p>
        </p:txBody>
      </p:sp>
    </p:spTree>
    <p:extLst>
      <p:ext uri="{BB962C8B-B14F-4D97-AF65-F5344CB8AC3E}">
        <p14:creationId xmlns:p14="http://schemas.microsoft.com/office/powerpoint/2010/main" val="345417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homework for the slide is detailed in the </a:t>
            </a:r>
            <a:r>
              <a:rPr lang="en-US" sz="1200" b="1" kern="1200" dirty="0">
                <a:solidFill>
                  <a:schemeClr val="tx1"/>
                </a:solidFill>
                <a:effectLst/>
                <a:latin typeface="+mn-lt"/>
                <a:ea typeface="+mn-ea"/>
                <a:cs typeface="+mn-cs"/>
              </a:rPr>
              <a:t>Lesson Plan</a:t>
            </a:r>
            <a:r>
              <a:rPr lang="en-US" sz="1200" b="0" kern="1200" dirty="0">
                <a:solidFill>
                  <a:schemeClr val="tx1"/>
                </a:solidFill>
                <a:effectLst/>
                <a:latin typeface="+mn-lt"/>
                <a:ea typeface="+mn-ea"/>
                <a:cs typeface="+mn-cs"/>
              </a:rPr>
              <a:t>. It is optional.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might be worthwhile providing some guidance to pupils on key phrases to use in a search engine such as: ‘</a:t>
            </a:r>
            <a:r>
              <a:rPr lang="en-US" sz="1200" i="1" kern="1200" dirty="0">
                <a:solidFill>
                  <a:schemeClr val="tx1"/>
                </a:solidFill>
                <a:effectLst/>
                <a:latin typeface="+mn-lt"/>
                <a:ea typeface="+mn-ea"/>
                <a:cs typeface="+mn-cs"/>
              </a:rPr>
              <a:t>What determines rent prices in the UK?</a:t>
            </a:r>
            <a:r>
              <a:rPr lang="en-US" sz="1200" kern="1200" dirty="0">
                <a:solidFill>
                  <a:schemeClr val="tx1"/>
                </a:solidFill>
                <a:effectLst/>
                <a:latin typeface="+mn-lt"/>
                <a:ea typeface="+mn-ea"/>
                <a:cs typeface="+mn-cs"/>
              </a:rPr>
              <a:t>’. In Google Chrome, this phrase calls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 some interesting sites including a BBC site.</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a:t>
            </a:fld>
            <a:endParaRPr lang="en-US"/>
          </a:p>
        </p:txBody>
      </p:sp>
    </p:spTree>
    <p:extLst>
      <p:ext uri="{BB962C8B-B14F-4D97-AF65-F5344CB8AC3E}">
        <p14:creationId xmlns:p14="http://schemas.microsoft.com/office/powerpoint/2010/main" val="120890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for volunteers to present or introduce their homework results to the class. (How this is tackled by the teacher will vary depending on how willing the class is to present their ideas). It may be preferable to have group ideas presented or to choose one or two pieces of homework for the teacher to present</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6</a:t>
            </a:fld>
            <a:endParaRPr lang="en-US"/>
          </a:p>
        </p:txBody>
      </p:sp>
    </p:spTree>
    <p:extLst>
      <p:ext uri="{BB962C8B-B14F-4D97-AF65-F5344CB8AC3E}">
        <p14:creationId xmlns:p14="http://schemas.microsoft.com/office/powerpoint/2010/main" val="196797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Leeds rental market slide indicates what can be done for one city as an illustration to the class. It is indicative only as the factors are likely to vary between cities.</a:t>
            </a:r>
          </a:p>
          <a:p>
            <a:endParaRPr lang="en-GB" dirty="0"/>
          </a:p>
          <a:p>
            <a:r>
              <a:rPr lang="en-GB" i="1" dirty="0"/>
              <a:t>Other factors might include:</a:t>
            </a:r>
          </a:p>
          <a:p>
            <a:pPr marL="228600" indent="-228600">
              <a:buAutoNum type="arabicPeriod"/>
            </a:pPr>
            <a:r>
              <a:rPr lang="en-GB" i="1" dirty="0"/>
              <a:t>Good quality of life, particularly for students</a:t>
            </a:r>
          </a:p>
          <a:p>
            <a:pPr marL="228600" indent="-228600">
              <a:buAutoNum type="arabicPeriod"/>
            </a:pPr>
            <a:r>
              <a:rPr lang="en-GB" i="1" dirty="0"/>
              <a:t>Excellent external impression that Leeds is a good place to live</a:t>
            </a:r>
          </a:p>
          <a:p>
            <a:pPr marL="228600" indent="-228600">
              <a:buAutoNum type="arabicPeriod"/>
            </a:pPr>
            <a:r>
              <a:rPr lang="en-GB" i="1" dirty="0"/>
              <a:t>The standing of the University of Leeds is high as one of the leading Russell Group universities</a:t>
            </a:r>
          </a:p>
          <a:p>
            <a:pPr marL="228600" indent="-228600">
              <a:buAutoNum type="arabicPeriod"/>
            </a:pPr>
            <a:r>
              <a:rPr lang="en-GB" i="1" dirty="0"/>
              <a:t>The demographics of the area are important if there is a high proportion of young people who cannot afford mortgages but can afford rentals</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243599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Meet Rohan and his family. Rohan is studying</a:t>
            </a:r>
            <a:r>
              <a:rPr lang="en-GB" i="0" baseline="0" dirty="0"/>
              <a:t> for his GCSEs at the local school. </a:t>
            </a:r>
            <a:r>
              <a:rPr lang="en-GB" sz="1200" i="0" dirty="0"/>
              <a:t>Rohan lives with his parents and his sister, Maya, and is discussing which university he should consider applying to so that he can choose his A-level subjects accordingly. </a:t>
            </a:r>
          </a:p>
          <a:p>
            <a:endParaRPr lang="en-GB" sz="1200" i="0" dirty="0"/>
          </a:p>
          <a:p>
            <a:r>
              <a:rPr lang="en-GB" sz="1200" i="0" dirty="0"/>
              <a:t>He lives in a part of the country without a university nearby and knows he will have to leave home and move if he gets a place at the list of universities he wants to apply for. </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8</a:t>
            </a:fld>
            <a:endParaRPr lang="en-US"/>
          </a:p>
        </p:txBody>
      </p:sp>
    </p:spTree>
    <p:extLst>
      <p:ext uri="{BB962C8B-B14F-4D97-AF65-F5344CB8AC3E}">
        <p14:creationId xmlns:p14="http://schemas.microsoft.com/office/powerpoint/2010/main" val="289867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a:t>
            </a:r>
            <a:r>
              <a:rPr lang="en-GB" baseline="0" dirty="0"/>
              <a:t> here is to begin thinking about reasons to go to university that are </a:t>
            </a:r>
            <a:r>
              <a:rPr lang="en-GB" i="0" baseline="0" dirty="0"/>
              <a:t>not financial</a:t>
            </a:r>
            <a:r>
              <a:rPr lang="en-GB" i="1" baseline="0" dirty="0"/>
              <a:t>. </a:t>
            </a:r>
            <a:r>
              <a:rPr lang="en-GB" i="0" baseline="0" dirty="0"/>
              <a:t>Discussion of the financial factors will begin shortly. </a:t>
            </a:r>
            <a:r>
              <a:rPr lang="en-GB" baseline="0" dirty="0"/>
              <a:t>Be sure to encourage pupils to think about the non-financial factors. The aim here is simply to place financial factors relating to going to university in a broader context and not to over-emphasise the importance of any one factor.</a:t>
            </a:r>
            <a:endParaRPr lang="en-US" dirty="0"/>
          </a:p>
        </p:txBody>
      </p:sp>
      <p:sp>
        <p:nvSpPr>
          <p:cNvPr id="4" name="Slide Number Placeholder 3"/>
          <p:cNvSpPr>
            <a:spLocks noGrp="1"/>
          </p:cNvSpPr>
          <p:nvPr>
            <p:ph type="sldNum" sz="quarter" idx="5"/>
          </p:nvPr>
        </p:nvSpPr>
        <p:spPr/>
        <p:txBody>
          <a:bodyPr/>
          <a:lstStyle/>
          <a:p>
            <a:fld id="{C9333599-DF73-1C49-B1E2-DAE95A1521E0}" type="slidenum">
              <a:rPr lang="en-US" smtClean="0"/>
              <a:t>9</a:t>
            </a:fld>
            <a:endParaRPr lang="en-US"/>
          </a:p>
        </p:txBody>
      </p:sp>
    </p:spTree>
    <p:extLst>
      <p:ext uri="{BB962C8B-B14F-4D97-AF65-F5344CB8AC3E}">
        <p14:creationId xmlns:p14="http://schemas.microsoft.com/office/powerpoint/2010/main" val="2434983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8DC3D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l">
              <a:buNone/>
              <a:defRPr sz="24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7210696" y="3680400"/>
            <a:ext cx="4236209" cy="1685674"/>
          </a:xfrm>
        </p:spPr>
        <p:txBody>
          <a:bodyPr>
            <a:normAutofit/>
          </a:bodyPr>
          <a:lstStyle>
            <a:lvl1pPr marL="0" indent="0" algn="l">
              <a:buNone/>
              <a:defRPr sz="16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0383" y="1654909"/>
            <a:ext cx="1701505" cy="3815033"/>
          </a:xfrm>
          <a:prstGeom prst="rect">
            <a:avLst/>
          </a:prstGeom>
        </p:spPr>
      </p:pic>
      <p:sp>
        <p:nvSpPr>
          <p:cNvPr id="12" name="Content Placeholder 2"/>
          <p:cNvSpPr>
            <a:spLocks noGrp="1"/>
          </p:cNvSpPr>
          <p:nvPr>
            <p:ph idx="13"/>
          </p:nvPr>
        </p:nvSpPr>
        <p:spPr>
          <a:xfrm>
            <a:off x="838200" y="1654908"/>
            <a:ext cx="4402184" cy="3815033"/>
          </a:xfrm>
        </p:spPr>
        <p:txBody>
          <a:bodyPr>
            <a:normAutofit/>
          </a:bodyPr>
          <a:lstStyle>
            <a:lvl1pPr marL="0" indent="0">
              <a:buNone/>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mtClean="0"/>
              <a:t>‹#›</a:t>
            </a:fld>
            <a:endParaRPr lang="en-US" dirty="0"/>
          </a:p>
        </p:txBody>
      </p:sp>
      <p:sp>
        <p:nvSpPr>
          <p:cNvPr id="5"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9" name="Content Placeholder 2"/>
          <p:cNvSpPr>
            <a:spLocks noGrp="1"/>
          </p:cNvSpPr>
          <p:nvPr>
            <p:ph idx="1"/>
          </p:nvPr>
        </p:nvSpPr>
        <p:spPr>
          <a:xfrm>
            <a:off x="6418217" y="1825625"/>
            <a:ext cx="5355771"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z="1000" smtClean="0"/>
              <a:t>‹#›</a:t>
            </a:fld>
            <a:endParaRPr lang="en-US" sz="1000" dirty="0"/>
          </a:p>
        </p:txBody>
      </p:sp>
      <p:sp>
        <p:nvSpPr>
          <p:cNvPr id="11"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
        <p:nvSpPr>
          <p:cNvPr id="12" name="Content Placeholder 2"/>
          <p:cNvSpPr>
            <a:spLocks noGrp="1"/>
          </p:cNvSpPr>
          <p:nvPr>
            <p:ph idx="12"/>
          </p:nvPr>
        </p:nvSpPr>
        <p:spPr>
          <a:xfrm>
            <a:off x="836024" y="1825625"/>
            <a:ext cx="5207726"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End Slide 5">
    <p:bg>
      <p:bgPr>
        <a:solidFill>
          <a:srgbClr val="8DC3D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endParaRPr lang="en-GB"/>
          </a:p>
        </p:txBody>
      </p:sp>
    </p:spTree>
    <p:extLst>
      <p:ext uri="{BB962C8B-B14F-4D97-AF65-F5344CB8AC3E}">
        <p14:creationId xmlns:p14="http://schemas.microsoft.com/office/powerpoint/2010/main" val="3360931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ICAEW 2017</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4F0BE-F87B-274A-8392-2D4B2D0832C6}" type="slidenum">
              <a:rPr lang="en-US" smtClean="0"/>
              <a:t>‹#›</a:t>
            </a:fld>
            <a:endParaRPr lang="en-US"/>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50" r:id="rId3"/>
    <p:sldLayoutId id="2147483652" r:id="rId4"/>
    <p:sldLayoutId id="2147483667"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repaying-your-student-loa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repaying-your-student-loa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92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9D07A4-7527-FC4E-8897-83B200053271}"/>
              </a:ext>
            </a:extLst>
          </p:cNvPr>
          <p:cNvSpPr>
            <a:spLocks noGrp="1"/>
          </p:cNvSpPr>
          <p:nvPr>
            <p:ph type="title"/>
          </p:nvPr>
        </p:nvSpPr>
        <p:spPr/>
        <p:txBody>
          <a:bodyPr/>
          <a:lstStyle/>
          <a:p>
            <a:r>
              <a:rPr lang="en-GB" dirty="0"/>
              <a:t>Class discussion</a:t>
            </a:r>
          </a:p>
        </p:txBody>
      </p:sp>
      <p:sp>
        <p:nvSpPr>
          <p:cNvPr id="3" name="Content Placeholder 2">
            <a:extLst>
              <a:ext uri="{FF2B5EF4-FFF2-40B4-BE49-F238E27FC236}">
                <a16:creationId xmlns="" xmlns:a16="http://schemas.microsoft.com/office/drawing/2014/main" id="{4735AA61-DC3F-FC45-93A2-338BCFBDB90D}"/>
              </a:ext>
            </a:extLst>
          </p:cNvPr>
          <p:cNvSpPr>
            <a:spLocks noGrp="1"/>
          </p:cNvSpPr>
          <p:nvPr>
            <p:ph idx="1"/>
          </p:nvPr>
        </p:nvSpPr>
        <p:spPr/>
        <p:txBody>
          <a:bodyPr/>
          <a:lstStyle/>
          <a:p>
            <a:pPr>
              <a:lnSpc>
                <a:spcPct val="100000"/>
              </a:lnSpc>
            </a:pPr>
            <a:r>
              <a:rPr lang="en-GB" dirty="0"/>
              <a:t>What might be good reasons for attending university?</a:t>
            </a:r>
          </a:p>
          <a:p>
            <a:pPr>
              <a:lnSpc>
                <a:spcPct val="100000"/>
              </a:lnSpc>
            </a:pPr>
            <a:endParaRPr lang="en-GB" dirty="0"/>
          </a:p>
          <a:p>
            <a:pPr>
              <a:lnSpc>
                <a:spcPct val="100000"/>
              </a:lnSpc>
            </a:pPr>
            <a:r>
              <a:rPr lang="en-GB" dirty="0"/>
              <a:t>Which reasons might be the most important?</a:t>
            </a:r>
          </a:p>
          <a:p>
            <a:pPr>
              <a:lnSpc>
                <a:spcPct val="100000"/>
              </a:lnSpc>
            </a:pPr>
            <a:endParaRPr lang="en-GB" dirty="0"/>
          </a:p>
          <a:p>
            <a:pPr>
              <a:lnSpc>
                <a:spcPct val="100000"/>
              </a:lnSpc>
            </a:pPr>
            <a:endParaRPr lang="en-GB" dirty="0"/>
          </a:p>
        </p:txBody>
      </p:sp>
    </p:spTree>
    <p:extLst>
      <p:ext uri="{BB962C8B-B14F-4D97-AF65-F5344CB8AC3E}">
        <p14:creationId xmlns:p14="http://schemas.microsoft.com/office/powerpoint/2010/main" val="36621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13478-CB17-EB4F-92B9-4B444DE7709F}"/>
              </a:ext>
            </a:extLst>
          </p:cNvPr>
          <p:cNvSpPr>
            <a:spLocks noGrp="1"/>
          </p:cNvSpPr>
          <p:nvPr>
            <p:ph type="title"/>
          </p:nvPr>
        </p:nvSpPr>
        <p:spPr/>
        <p:txBody>
          <a:bodyPr/>
          <a:lstStyle/>
          <a:p>
            <a:r>
              <a:rPr lang="en-GB" dirty="0"/>
              <a:t>Task 2: costs of university</a:t>
            </a:r>
          </a:p>
        </p:txBody>
      </p:sp>
      <p:sp>
        <p:nvSpPr>
          <p:cNvPr id="3" name="Content Placeholder 2">
            <a:extLst>
              <a:ext uri="{FF2B5EF4-FFF2-40B4-BE49-F238E27FC236}">
                <a16:creationId xmlns="" xmlns:a16="http://schemas.microsoft.com/office/drawing/2014/main" id="{608A78CC-3599-9C48-A7EC-448B9D1CBDE9}"/>
              </a:ext>
            </a:extLst>
          </p:cNvPr>
          <p:cNvSpPr>
            <a:spLocks noGrp="1"/>
          </p:cNvSpPr>
          <p:nvPr>
            <p:ph idx="1"/>
          </p:nvPr>
        </p:nvSpPr>
        <p:spPr>
          <a:xfrm>
            <a:off x="838199" y="1825625"/>
            <a:ext cx="9967687" cy="4351338"/>
          </a:xfrm>
        </p:spPr>
        <p:txBody>
          <a:bodyPr/>
          <a:lstStyle/>
          <a:p>
            <a:pPr marL="0" indent="0">
              <a:lnSpc>
                <a:spcPct val="100000"/>
              </a:lnSpc>
              <a:buNone/>
            </a:pPr>
            <a:r>
              <a:rPr lang="en-GB" dirty="0"/>
              <a:t>Let’s think about the cost aspects for Rohan of attending a university in a town that is different from where he is already living. </a:t>
            </a:r>
          </a:p>
          <a:p>
            <a:pPr>
              <a:lnSpc>
                <a:spcPct val="100000"/>
              </a:lnSpc>
            </a:pPr>
            <a:endParaRPr lang="en-GB" dirty="0"/>
          </a:p>
          <a:p>
            <a:pPr marL="0" indent="0">
              <a:lnSpc>
                <a:spcPct val="100000"/>
              </a:lnSpc>
              <a:buNone/>
            </a:pPr>
            <a:r>
              <a:rPr lang="en-GB" dirty="0"/>
              <a:t>Using the sheet provided, identify what costs Rohan is likely to face when he starts university. Be sure to think of everything that Rohan is going to pay for. Write your answer onto the worksheets provided. Identify at least three or four items under each heading.</a:t>
            </a:r>
          </a:p>
          <a:p>
            <a:pPr>
              <a:lnSpc>
                <a:spcPct val="100000"/>
              </a:lnSpc>
            </a:pPr>
            <a:endParaRPr lang="en-GB" dirty="0"/>
          </a:p>
          <a:p>
            <a:pPr>
              <a:lnSpc>
                <a:spcPct val="100000"/>
              </a:lnSpc>
            </a:pPr>
            <a:endParaRPr lang="en-GB" dirty="0"/>
          </a:p>
        </p:txBody>
      </p:sp>
      <p:pic>
        <p:nvPicPr>
          <p:cNvPr id="5" name="Picture 4">
            <a:extLst>
              <a:ext uri="{FF2B5EF4-FFF2-40B4-BE49-F238E27FC236}">
                <a16:creationId xmlns="" xmlns:a16="http://schemas.microsoft.com/office/drawing/2014/main" id="{3EC4ED49-5FA1-EB41-B804-2BA1FACD60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122081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DB2227-C5CB-D248-8293-0D59CB3684A1}"/>
              </a:ext>
            </a:extLst>
          </p:cNvPr>
          <p:cNvSpPr>
            <a:spLocks noGrp="1"/>
          </p:cNvSpPr>
          <p:nvPr>
            <p:ph type="title"/>
          </p:nvPr>
        </p:nvSpPr>
        <p:spPr/>
        <p:txBody>
          <a:bodyPr/>
          <a:lstStyle/>
          <a:p>
            <a:r>
              <a:rPr lang="en-GB" dirty="0"/>
              <a:t>Task 2: costs of university</a:t>
            </a:r>
            <a:br>
              <a:rPr lang="en-GB" dirty="0"/>
            </a:br>
            <a:r>
              <a:rPr lang="en-GB" sz="2400" i="0" cap="all" dirty="0">
                <a:solidFill>
                  <a:srgbClr val="5E5E5E"/>
                </a:solidFill>
                <a:latin typeface="Arial" panose="020B0604020202020204" pitchFamily="34" charset="0"/>
                <a:cs typeface="Arial" panose="020B0604020202020204" pitchFamily="34" charset="0"/>
              </a:rPr>
              <a:t>Some answers</a:t>
            </a:r>
          </a:p>
        </p:txBody>
      </p:sp>
      <p:graphicFrame>
        <p:nvGraphicFramePr>
          <p:cNvPr id="5" name="Table 4">
            <a:extLst>
              <a:ext uri="{FF2B5EF4-FFF2-40B4-BE49-F238E27FC236}">
                <a16:creationId xmlns="" xmlns:a16="http://schemas.microsoft.com/office/drawing/2014/main" id="{2FD3C489-7C5D-3446-BF18-99C26CF7FD5F}"/>
              </a:ext>
            </a:extLst>
          </p:cNvPr>
          <p:cNvGraphicFramePr>
            <a:graphicFrameLocks noGrp="1"/>
          </p:cNvGraphicFramePr>
          <p:nvPr>
            <p:extLst>
              <p:ext uri="{D42A27DB-BD31-4B8C-83A1-F6EECF244321}">
                <p14:modId xmlns:p14="http://schemas.microsoft.com/office/powerpoint/2010/main" val="2278312068"/>
              </p:ext>
            </p:extLst>
          </p:nvPr>
        </p:nvGraphicFramePr>
        <p:xfrm>
          <a:off x="942620" y="1632631"/>
          <a:ext cx="10411181" cy="4533555"/>
        </p:xfrm>
        <a:graphic>
          <a:graphicData uri="http://schemas.openxmlformats.org/drawingml/2006/table">
            <a:tbl>
              <a:tblPr firstRow="1" firstCol="1" bandRow="1"/>
              <a:tblGrid>
                <a:gridCol w="3491494">
                  <a:extLst>
                    <a:ext uri="{9D8B030D-6E8A-4147-A177-3AD203B41FA5}">
                      <a16:colId xmlns="" xmlns:a16="http://schemas.microsoft.com/office/drawing/2014/main" val="2150498530"/>
                    </a:ext>
                  </a:extLst>
                </a:gridCol>
                <a:gridCol w="3730172">
                  <a:extLst>
                    <a:ext uri="{9D8B030D-6E8A-4147-A177-3AD203B41FA5}">
                      <a16:colId xmlns="" xmlns:a16="http://schemas.microsoft.com/office/drawing/2014/main" val="3662581192"/>
                    </a:ext>
                  </a:extLst>
                </a:gridCol>
                <a:gridCol w="3189515">
                  <a:extLst>
                    <a:ext uri="{9D8B030D-6E8A-4147-A177-3AD203B41FA5}">
                      <a16:colId xmlns="" xmlns:a16="http://schemas.microsoft.com/office/drawing/2014/main" val="1010469969"/>
                    </a:ext>
                  </a:extLst>
                </a:gridCol>
              </a:tblGrid>
              <a:tr h="850341">
                <a:tc>
                  <a:txBody>
                    <a:bodyPr/>
                    <a:lstStyle/>
                    <a:p>
                      <a:pPr>
                        <a:lnSpc>
                          <a:spcPct val="106000"/>
                        </a:lnSpc>
                        <a:spcAft>
                          <a:spcPts val="0"/>
                        </a:spcAft>
                      </a:pPr>
                      <a:r>
                        <a:rPr lang="en-GB"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Accommodation costs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3DA"/>
                    </a:solidFill>
                  </a:tcPr>
                </a:tc>
                <a:tc>
                  <a:txBody>
                    <a:bodyPr/>
                    <a:lstStyle/>
                    <a:p>
                      <a:pPr>
                        <a:lnSpc>
                          <a:spcPct val="106000"/>
                        </a:lnSpc>
                        <a:spcAft>
                          <a:spcPts val="0"/>
                        </a:spcAft>
                      </a:pPr>
                      <a:r>
                        <a:rPr lang="en-GB"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Day-to-day costs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3DA"/>
                    </a:solidFill>
                  </a:tcPr>
                </a:tc>
                <a:tc>
                  <a:txBody>
                    <a:bodyPr/>
                    <a:lstStyle/>
                    <a:p>
                      <a:pPr>
                        <a:lnSpc>
                          <a:spcPct val="106000"/>
                        </a:lnSpc>
                        <a:spcAft>
                          <a:spcPts val="0"/>
                        </a:spcAft>
                      </a:pPr>
                      <a:r>
                        <a:rPr lang="en-GB"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University/studying costs</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3DA"/>
                    </a:solidFill>
                  </a:tcPr>
                </a:tc>
                <a:extLst>
                  <a:ext uri="{0D108BD9-81ED-4DB2-BD59-A6C34878D82A}">
                    <a16:rowId xmlns="" xmlns:a16="http://schemas.microsoft.com/office/drawing/2014/main" val="3984241248"/>
                  </a:ext>
                </a:extLst>
              </a:tr>
              <a:tr h="597572">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Electricity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Groceries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 fees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964640"/>
                  </a:ext>
                </a:extLst>
              </a:tr>
              <a:tr h="597572">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Eating out and socialising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Computer/laptop</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1621302"/>
                  </a:ext>
                </a:extLst>
              </a:tr>
              <a:tr h="661962">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Water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Hobbies, sports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Books, pens and writing pads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8414688"/>
                  </a:ext>
                </a:extLst>
              </a:tr>
              <a:tr h="597572">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Council tax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Transport and travel</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0353000"/>
                  </a:ext>
                </a:extLst>
              </a:tr>
              <a:tr h="566574">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Home entertainment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Mobile phone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0914555"/>
                  </a:ext>
                </a:extLst>
              </a:tr>
              <a:tr h="661962">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Rent and rent/security deposits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Clothes, shoes, accessories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0571" marR="5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7003970"/>
                  </a:ext>
                </a:extLst>
              </a:tr>
            </a:tbl>
          </a:graphicData>
        </a:graphic>
      </p:graphicFrame>
    </p:spTree>
    <p:extLst>
      <p:ext uri="{BB962C8B-B14F-4D97-AF65-F5344CB8AC3E}">
        <p14:creationId xmlns:p14="http://schemas.microsoft.com/office/powerpoint/2010/main" val="376342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D88A29-A9B4-3841-AE14-CBE01D913D2D}"/>
              </a:ext>
            </a:extLst>
          </p:cNvPr>
          <p:cNvSpPr>
            <a:spLocks noGrp="1"/>
          </p:cNvSpPr>
          <p:nvPr>
            <p:ph type="title"/>
          </p:nvPr>
        </p:nvSpPr>
        <p:spPr/>
        <p:txBody>
          <a:bodyPr/>
          <a:lstStyle/>
          <a:p>
            <a:r>
              <a:rPr lang="en-GB" dirty="0"/>
              <a:t>Renting a house</a:t>
            </a:r>
          </a:p>
        </p:txBody>
      </p:sp>
      <p:sp>
        <p:nvSpPr>
          <p:cNvPr id="3" name="Content Placeholder 2">
            <a:extLst>
              <a:ext uri="{FF2B5EF4-FFF2-40B4-BE49-F238E27FC236}">
                <a16:creationId xmlns="" xmlns:a16="http://schemas.microsoft.com/office/drawing/2014/main" id="{4D05734C-D807-A842-980D-0593DE457B94}"/>
              </a:ext>
            </a:extLst>
          </p:cNvPr>
          <p:cNvSpPr>
            <a:spLocks noGrp="1"/>
          </p:cNvSpPr>
          <p:nvPr>
            <p:ph idx="1"/>
          </p:nvPr>
        </p:nvSpPr>
        <p:spPr>
          <a:xfrm>
            <a:off x="838200" y="1825625"/>
            <a:ext cx="10294258" cy="4351338"/>
          </a:xfrm>
        </p:spPr>
        <p:txBody>
          <a:bodyPr>
            <a:normAutofit fontScale="85000" lnSpcReduction="20000"/>
          </a:bodyPr>
          <a:lstStyle/>
          <a:p>
            <a:pPr marL="0" indent="0">
              <a:lnSpc>
                <a:spcPct val="110000"/>
              </a:lnSpc>
              <a:buNone/>
            </a:pPr>
            <a:r>
              <a:rPr lang="en-GB" dirty="0"/>
              <a:t>Rohan has read an article on a website that says that renting a room in a house is likely to be one of the biggest costs that students face when they attend university for the first time.</a:t>
            </a:r>
          </a:p>
          <a:p>
            <a:pPr marL="0" indent="0">
              <a:lnSpc>
                <a:spcPct val="110000"/>
              </a:lnSpc>
              <a:buNone/>
            </a:pPr>
            <a:endParaRPr lang="en-GB" b="1" dirty="0"/>
          </a:p>
          <a:p>
            <a:pPr marL="0" indent="0">
              <a:lnSpc>
                <a:spcPct val="110000"/>
              </a:lnSpc>
              <a:buNone/>
            </a:pPr>
            <a:r>
              <a:rPr lang="en-GB" dirty="0"/>
              <a:t>Rental costs vary across the country. Why? </a:t>
            </a:r>
          </a:p>
          <a:p>
            <a:pPr marL="0" indent="0">
              <a:lnSpc>
                <a:spcPct val="110000"/>
              </a:lnSpc>
              <a:buNone/>
            </a:pPr>
            <a:endParaRPr lang="en-GB" dirty="0"/>
          </a:p>
          <a:p>
            <a:pPr marL="0" indent="0">
              <a:lnSpc>
                <a:spcPct val="110000"/>
              </a:lnSpc>
              <a:buNone/>
            </a:pPr>
            <a:r>
              <a:rPr lang="en-GB" dirty="0"/>
              <a:t>A newspaper recently conducted an analysis of student rental costs across key university towns in England and Wales.</a:t>
            </a:r>
          </a:p>
          <a:p>
            <a:pPr marL="0" indent="0">
              <a:lnSpc>
                <a:spcPct val="110000"/>
              </a:lnSpc>
              <a:buNone/>
            </a:pPr>
            <a:endParaRPr lang="en-GB" dirty="0"/>
          </a:p>
          <a:p>
            <a:pPr marL="0" indent="0">
              <a:lnSpc>
                <a:spcPct val="110000"/>
              </a:lnSpc>
              <a:buNone/>
            </a:pPr>
            <a:r>
              <a:rPr lang="en-GB" dirty="0"/>
              <a:t>The report concluded that two of the key factors that influence student rental costs are:</a:t>
            </a:r>
          </a:p>
          <a:p>
            <a:pPr lvl="1">
              <a:lnSpc>
                <a:spcPct val="110000"/>
              </a:lnSpc>
            </a:pPr>
            <a:r>
              <a:rPr lang="en-GB" dirty="0"/>
              <a:t>The mean cost to buy houses in the town being rented; and</a:t>
            </a:r>
          </a:p>
          <a:p>
            <a:pPr lvl="1">
              <a:lnSpc>
                <a:spcPct val="110000"/>
              </a:lnSpc>
            </a:pPr>
            <a:r>
              <a:rPr lang="en-GB" dirty="0"/>
              <a:t>The number of students in the town as a proportion of the population as a whole.</a:t>
            </a:r>
          </a:p>
        </p:txBody>
      </p:sp>
    </p:spTree>
    <p:extLst>
      <p:ext uri="{BB962C8B-B14F-4D97-AF65-F5344CB8AC3E}">
        <p14:creationId xmlns:p14="http://schemas.microsoft.com/office/powerpoint/2010/main" val="145489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B6EEED-24D1-3F4A-BAE2-C476056E91A1}"/>
              </a:ext>
            </a:extLst>
          </p:cNvPr>
          <p:cNvSpPr>
            <a:spLocks noGrp="1"/>
          </p:cNvSpPr>
          <p:nvPr>
            <p:ph type="title"/>
          </p:nvPr>
        </p:nvSpPr>
        <p:spPr/>
        <p:txBody>
          <a:bodyPr/>
          <a:lstStyle/>
          <a:p>
            <a:r>
              <a:rPr lang="en-GB" dirty="0"/>
              <a:t>Student rental costs</a:t>
            </a:r>
          </a:p>
        </p:txBody>
      </p:sp>
      <p:graphicFrame>
        <p:nvGraphicFramePr>
          <p:cNvPr id="5" name="Table 4">
            <a:extLst>
              <a:ext uri="{FF2B5EF4-FFF2-40B4-BE49-F238E27FC236}">
                <a16:creationId xmlns="" xmlns:a16="http://schemas.microsoft.com/office/drawing/2014/main" id="{53C846D5-7720-ED46-AF9A-71A6D2489BFC}"/>
              </a:ext>
            </a:extLst>
          </p:cNvPr>
          <p:cNvGraphicFramePr>
            <a:graphicFrameLocks noGrp="1"/>
          </p:cNvGraphicFramePr>
          <p:nvPr>
            <p:extLst>
              <p:ext uri="{D42A27DB-BD31-4B8C-83A1-F6EECF244321}">
                <p14:modId xmlns:p14="http://schemas.microsoft.com/office/powerpoint/2010/main" val="962062661"/>
              </p:ext>
            </p:extLst>
          </p:nvPr>
        </p:nvGraphicFramePr>
        <p:xfrm>
          <a:off x="934446" y="1804023"/>
          <a:ext cx="9970259" cy="4523596"/>
        </p:xfrm>
        <a:graphic>
          <a:graphicData uri="http://schemas.openxmlformats.org/drawingml/2006/table">
            <a:tbl>
              <a:tblPr/>
              <a:tblGrid>
                <a:gridCol w="2797894">
                  <a:extLst>
                    <a:ext uri="{9D8B030D-6E8A-4147-A177-3AD203B41FA5}">
                      <a16:colId xmlns="" xmlns:a16="http://schemas.microsoft.com/office/drawing/2014/main" val="2662263039"/>
                    </a:ext>
                  </a:extLst>
                </a:gridCol>
                <a:gridCol w="2659330">
                  <a:extLst>
                    <a:ext uri="{9D8B030D-6E8A-4147-A177-3AD203B41FA5}">
                      <a16:colId xmlns="" xmlns:a16="http://schemas.microsoft.com/office/drawing/2014/main" val="4051033564"/>
                    </a:ext>
                  </a:extLst>
                </a:gridCol>
                <a:gridCol w="2471608">
                  <a:extLst>
                    <a:ext uri="{9D8B030D-6E8A-4147-A177-3AD203B41FA5}">
                      <a16:colId xmlns="" xmlns:a16="http://schemas.microsoft.com/office/drawing/2014/main" val="205167766"/>
                    </a:ext>
                  </a:extLst>
                </a:gridCol>
                <a:gridCol w="2041427">
                  <a:extLst>
                    <a:ext uri="{9D8B030D-6E8A-4147-A177-3AD203B41FA5}">
                      <a16:colId xmlns="" xmlns:a16="http://schemas.microsoft.com/office/drawing/2014/main" val="1392721422"/>
                    </a:ext>
                  </a:extLst>
                </a:gridCol>
              </a:tblGrid>
              <a:tr h="468854">
                <a:tc>
                  <a:txBody>
                    <a:bodyPr/>
                    <a:lstStyle/>
                    <a:p>
                      <a:pPr lvl="0" algn="l" fontAlgn="ctr"/>
                      <a:r>
                        <a:rPr lang="en-GB" sz="1600" b="1" i="0" u="none" strike="noStrike" dirty="0">
                          <a:solidFill>
                            <a:srgbClr val="000000"/>
                          </a:solidFill>
                          <a:effectLst/>
                          <a:latin typeface="Arial" panose="020B0604020202020204" pitchFamily="34" charset="0"/>
                          <a:cs typeface="Arial" panose="020B0604020202020204" pitchFamily="34" charset="0"/>
                        </a:rPr>
                        <a:t>University</a:t>
                      </a:r>
                    </a:p>
                  </a:txBody>
                  <a:tcPr marL="144000" marR="108000" marT="3577" marB="0" anchor="ctr">
                    <a:lnL>
                      <a:noFill/>
                    </a:lnL>
                    <a:lnR>
                      <a:noFill/>
                    </a:lnR>
                    <a:lnT>
                      <a:noFill/>
                    </a:lnT>
                    <a:lnB>
                      <a:noFill/>
                    </a:lnB>
                    <a:solidFill>
                      <a:srgbClr val="8DC3DA"/>
                    </a:solidFill>
                  </a:tcPr>
                </a:tc>
                <a:tc>
                  <a:txBody>
                    <a:bodyPr/>
                    <a:lstStyle/>
                    <a:p>
                      <a:pPr algn="r" fontAlgn="b"/>
                      <a:r>
                        <a:rPr lang="en-GB" sz="1600" b="1" i="0" u="none" strike="noStrike" dirty="0">
                          <a:solidFill>
                            <a:srgbClr val="000000"/>
                          </a:solidFill>
                          <a:effectLst/>
                          <a:latin typeface="Arial" panose="020B0604020202020204" pitchFamily="34" charset="0"/>
                          <a:cs typeface="Arial" panose="020B0604020202020204" pitchFamily="34" charset="0"/>
                        </a:rPr>
                        <a:t>House cost (£)</a:t>
                      </a:r>
                    </a:p>
                  </a:txBody>
                  <a:tcPr marL="3577" marR="108000" marT="3577" marB="0" anchor="ctr">
                    <a:lnL>
                      <a:noFill/>
                    </a:lnL>
                    <a:lnR>
                      <a:noFill/>
                    </a:lnR>
                    <a:lnT>
                      <a:noFill/>
                    </a:lnT>
                    <a:lnB>
                      <a:noFill/>
                    </a:lnB>
                    <a:solidFill>
                      <a:srgbClr val="8DC3DA"/>
                    </a:solidFill>
                  </a:tcPr>
                </a:tc>
                <a:tc>
                  <a:txBody>
                    <a:bodyPr/>
                    <a:lstStyle/>
                    <a:p>
                      <a:pPr algn="r" fontAlgn="ctr"/>
                      <a:r>
                        <a:rPr lang="en-GB" sz="1600" b="1" i="0" u="none" strike="noStrike" dirty="0">
                          <a:solidFill>
                            <a:srgbClr val="000000"/>
                          </a:solidFill>
                          <a:effectLst/>
                          <a:latin typeface="Arial" panose="020B0604020202020204" pitchFamily="34" charset="0"/>
                          <a:cs typeface="Arial" panose="020B0604020202020204" pitchFamily="34" charset="0"/>
                        </a:rPr>
                        <a:t>Weekly rent (£) </a:t>
                      </a:r>
                    </a:p>
                  </a:txBody>
                  <a:tcPr marL="3577" marR="108000" marT="3577" marB="0" anchor="ctr">
                    <a:lnL>
                      <a:noFill/>
                    </a:lnL>
                    <a:lnR>
                      <a:noFill/>
                    </a:lnR>
                    <a:lnT>
                      <a:noFill/>
                    </a:lnT>
                    <a:lnB>
                      <a:noFill/>
                    </a:lnB>
                    <a:solidFill>
                      <a:srgbClr val="8DC3DA"/>
                    </a:solidFill>
                  </a:tcPr>
                </a:tc>
                <a:tc>
                  <a:txBody>
                    <a:bodyPr/>
                    <a:lstStyle/>
                    <a:p>
                      <a:pPr algn="r" fontAlgn="ctr"/>
                      <a:r>
                        <a:rPr lang="en-GB" sz="1600" b="1" i="0" u="none" strike="noStrike" dirty="0">
                          <a:solidFill>
                            <a:srgbClr val="000000"/>
                          </a:solidFill>
                          <a:effectLst/>
                          <a:latin typeface="Arial" panose="020B0604020202020204" pitchFamily="34" charset="0"/>
                          <a:cs typeface="Arial" panose="020B0604020202020204" pitchFamily="34" charset="0"/>
                        </a:rPr>
                        <a:t>Student </a:t>
                      </a:r>
                      <a:r>
                        <a:rPr lang="en-GB" sz="1600" b="1" i="0" u="none" strike="noStrike" dirty="0" err="1">
                          <a:solidFill>
                            <a:srgbClr val="000000"/>
                          </a:solidFill>
                          <a:effectLst/>
                          <a:latin typeface="Arial" panose="020B0604020202020204" pitchFamily="34" charset="0"/>
                          <a:cs typeface="Arial" panose="020B0604020202020204" pitchFamily="34" charset="0"/>
                        </a:rPr>
                        <a:t>popn</a:t>
                      </a:r>
                      <a:r>
                        <a:rPr lang="en-GB" sz="1600" b="1" i="0" u="none" strike="noStrike" dirty="0">
                          <a:solidFill>
                            <a:srgbClr val="000000"/>
                          </a:solidFill>
                          <a:effectLst/>
                          <a:latin typeface="Arial" panose="020B0604020202020204" pitchFamily="34" charset="0"/>
                          <a:cs typeface="Arial" panose="020B0604020202020204" pitchFamily="34" charset="0"/>
                        </a:rPr>
                        <a:t>. (%)</a:t>
                      </a:r>
                    </a:p>
                  </a:txBody>
                  <a:tcPr marL="3577" marR="108000" marT="3577" marB="0" anchor="ctr">
                    <a:lnL>
                      <a:noFill/>
                    </a:lnL>
                    <a:lnR>
                      <a:noFill/>
                    </a:lnR>
                    <a:lnT>
                      <a:noFill/>
                    </a:lnT>
                    <a:lnB>
                      <a:noFill/>
                    </a:lnB>
                    <a:solidFill>
                      <a:srgbClr val="8DC3DA"/>
                    </a:solidFill>
                  </a:tcPr>
                </a:tc>
                <a:extLst>
                  <a:ext uri="{0D108BD9-81ED-4DB2-BD59-A6C34878D82A}">
                    <a16:rowId xmlns="" xmlns:a16="http://schemas.microsoft.com/office/drawing/2014/main" val="4247459740"/>
                  </a:ext>
                </a:extLst>
              </a:tr>
              <a:tr h="418817">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College London</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420,000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130.33</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11.46</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230870935"/>
                  </a:ext>
                </a:extLst>
              </a:tr>
              <a:tr h="350507">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Bristol</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205,000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114.28</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12.05</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155740594"/>
                  </a:ext>
                </a:extLst>
              </a:tr>
              <a:tr h="350507">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Cardiff</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165,250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81.47</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16.84</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1352714391"/>
                  </a:ext>
                </a:extLst>
              </a:tr>
              <a:tr h="324635">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Exeter</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335,000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117.25</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18.63</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2871609669"/>
                  </a:ext>
                </a:extLst>
              </a:tr>
              <a:tr h="350507">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Leicester</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120,500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90.55</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9.00</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2564928818"/>
                  </a:ext>
                </a:extLst>
              </a:tr>
              <a:tr h="327296">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Newcastle</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145,000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95.00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10.50</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2053472354"/>
                  </a:ext>
                </a:extLst>
              </a:tr>
              <a:tr h="324635">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Norwich</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242,500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91.80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12.09</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2874416677"/>
                  </a:ext>
                </a:extLst>
              </a:tr>
              <a:tr h="350507">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Oxford</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340,000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135.83</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26.69</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644219065"/>
                  </a:ext>
                </a:extLst>
              </a:tr>
              <a:tr h="324635">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Portsmouth</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325,625</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101.61</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13.83</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3527166061"/>
                  </a:ext>
                </a:extLst>
              </a:tr>
              <a:tr h="324635">
                <a:tc>
                  <a:txBody>
                    <a:bodyPr/>
                    <a:lstStyle/>
                    <a:p>
                      <a:pPr lvl="0" algn="l" fontAlgn="ctr"/>
                      <a:r>
                        <a:rPr lang="en-GB" sz="1600" b="0" i="0" u="none" strike="noStrike" dirty="0">
                          <a:solidFill>
                            <a:srgbClr val="000000"/>
                          </a:solidFill>
                          <a:effectLst/>
                          <a:latin typeface="Arial" panose="020B0604020202020204" pitchFamily="34" charset="0"/>
                          <a:cs typeface="Arial" panose="020B0604020202020204" pitchFamily="34" charset="0"/>
                        </a:rPr>
                        <a:t>University of Reading</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440,000</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115.79</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14.70</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1416597680"/>
                  </a:ext>
                </a:extLst>
              </a:tr>
              <a:tr h="283426">
                <a:tc gridSpan="4">
                  <a:txBody>
                    <a:bodyPr/>
                    <a:lstStyle/>
                    <a:p>
                      <a:pPr lvl="0" algn="l"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144000" marR="108000" marT="3577" marB="0" anchor="ctr">
                    <a:lnL>
                      <a:noFill/>
                    </a:lnL>
                    <a:lnR>
                      <a:noFill/>
                    </a:lnR>
                    <a:lnT>
                      <a:noFill/>
                    </a:lnT>
                    <a:lnB>
                      <a:noFill/>
                    </a:lnB>
                    <a:solidFill>
                      <a:srgbClr val="8DC3DA">
                        <a:alpha val="51000"/>
                      </a:srgbClr>
                    </a:solidFill>
                  </a:tcPr>
                </a:tc>
                <a:tc hMerge="1">
                  <a:txBody>
                    <a:bodyPr/>
                    <a:lstStyle/>
                    <a:p>
                      <a:pPr algn="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77" marR="3577" marT="3577" marB="0" anchor="ctr">
                    <a:lnL>
                      <a:noFill/>
                    </a:lnL>
                    <a:lnR>
                      <a:noFill/>
                    </a:lnR>
                    <a:lnT>
                      <a:noFill/>
                    </a:lnT>
                    <a:lnB>
                      <a:noFill/>
                    </a:lnB>
                    <a:solidFill>
                      <a:srgbClr val="A1C2CB">
                        <a:alpha val="29804"/>
                      </a:srgbClr>
                    </a:solidFill>
                  </a:tcPr>
                </a:tc>
                <a:tc hMerge="1">
                  <a:txBody>
                    <a:bodyPr/>
                    <a:lstStyle/>
                    <a:p>
                      <a:pPr algn="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77" marR="3577" marT="3577" marB="0" anchor="ctr">
                    <a:lnL>
                      <a:noFill/>
                    </a:lnL>
                    <a:lnR>
                      <a:noFill/>
                    </a:lnR>
                    <a:lnT>
                      <a:noFill/>
                    </a:lnT>
                    <a:lnB>
                      <a:noFill/>
                    </a:lnB>
                    <a:solidFill>
                      <a:srgbClr val="A1C2CB">
                        <a:alpha val="29804"/>
                      </a:srgbClr>
                    </a:solidFill>
                  </a:tcPr>
                </a:tc>
                <a:tc hMerge="1">
                  <a:txBody>
                    <a:bodyPr/>
                    <a:lstStyle/>
                    <a:p>
                      <a:pPr algn="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77" marR="3577" marT="3577" marB="0" anchor="ctr">
                    <a:lnL>
                      <a:noFill/>
                    </a:lnL>
                    <a:lnR>
                      <a:noFill/>
                    </a:lnR>
                    <a:lnT>
                      <a:noFill/>
                    </a:lnT>
                    <a:lnB>
                      <a:noFill/>
                    </a:lnB>
                    <a:solidFill>
                      <a:srgbClr val="A1C2CB">
                        <a:alpha val="29804"/>
                      </a:srgbClr>
                    </a:solidFill>
                  </a:tcPr>
                </a:tc>
                <a:extLst>
                  <a:ext uri="{0D108BD9-81ED-4DB2-BD59-A6C34878D82A}">
                    <a16:rowId xmlns="" xmlns:a16="http://schemas.microsoft.com/office/drawing/2014/main" val="813017123"/>
                  </a:ext>
                </a:extLst>
              </a:tr>
              <a:tr h="324635">
                <a:tc>
                  <a:txBody>
                    <a:bodyPr/>
                    <a:lstStyle/>
                    <a:p>
                      <a:pPr lvl="0" algn="l" fontAlgn="ctr"/>
                      <a:r>
                        <a:rPr lang="en-GB" sz="1600" b="1" i="0" u="none" strike="noStrike" dirty="0">
                          <a:solidFill>
                            <a:srgbClr val="000000"/>
                          </a:solidFill>
                          <a:effectLst/>
                          <a:latin typeface="Arial" panose="020B0604020202020204" pitchFamily="34" charset="0"/>
                          <a:cs typeface="Arial" panose="020B0604020202020204" pitchFamily="34" charset="0"/>
                        </a:rPr>
                        <a:t>Mean all data</a:t>
                      </a:r>
                    </a:p>
                  </a:txBody>
                  <a:tcPr marL="144000" marR="108000" marT="3577" marB="0" anchor="ctr">
                    <a:lnL>
                      <a:noFill/>
                    </a:lnL>
                    <a:lnR>
                      <a:noFill/>
                    </a:lnR>
                    <a:lnT>
                      <a:noFill/>
                    </a:lnT>
                    <a:lnB>
                      <a:noFill/>
                    </a:lnB>
                    <a:solidFill>
                      <a:srgbClr val="8DC3DA">
                        <a:alpha val="51000"/>
                      </a:srgbClr>
                    </a:solidFill>
                  </a:tcPr>
                </a:tc>
                <a:tc>
                  <a:txBody>
                    <a:bodyPr/>
                    <a:lstStyle/>
                    <a:p>
                      <a:pPr algn="r" fontAlgn="ctr"/>
                      <a:r>
                        <a:rPr lang="en-GB" sz="1600" b="1" i="0" u="none" strike="noStrike" dirty="0">
                          <a:solidFill>
                            <a:srgbClr val="000000"/>
                          </a:solidFill>
                          <a:effectLst/>
                          <a:latin typeface="Arial" panose="020B0604020202020204" pitchFamily="34" charset="0"/>
                          <a:cs typeface="Arial" panose="020B0604020202020204" pitchFamily="34" charset="0"/>
                        </a:rPr>
                        <a:t>273,888</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1" i="0" u="none" strike="noStrike" dirty="0">
                          <a:solidFill>
                            <a:srgbClr val="000000"/>
                          </a:solidFill>
                          <a:effectLst/>
                          <a:latin typeface="Arial" panose="020B0604020202020204" pitchFamily="34" charset="0"/>
                          <a:cs typeface="Arial" panose="020B0604020202020204" pitchFamily="34" charset="0"/>
                        </a:rPr>
                        <a:t>107.39</a:t>
                      </a:r>
                    </a:p>
                  </a:txBody>
                  <a:tcPr marL="3577" marR="108000" marT="3577" marB="0" anchor="ctr">
                    <a:lnL>
                      <a:noFill/>
                    </a:lnL>
                    <a:lnR>
                      <a:noFill/>
                    </a:lnR>
                    <a:lnT>
                      <a:noFill/>
                    </a:lnT>
                    <a:lnB>
                      <a:noFill/>
                    </a:lnB>
                    <a:solidFill>
                      <a:srgbClr val="8DC3DA">
                        <a:alpha val="51000"/>
                      </a:srgbClr>
                    </a:solidFill>
                  </a:tcPr>
                </a:tc>
                <a:tc>
                  <a:txBody>
                    <a:bodyPr/>
                    <a:lstStyle/>
                    <a:p>
                      <a:pPr algn="r" fontAlgn="ctr"/>
                      <a:r>
                        <a:rPr lang="en-GB" sz="1600" b="1" i="0" u="none" strike="noStrike" dirty="0">
                          <a:solidFill>
                            <a:srgbClr val="000000"/>
                          </a:solidFill>
                          <a:effectLst/>
                          <a:latin typeface="Arial" panose="020B0604020202020204" pitchFamily="34" charset="0"/>
                          <a:cs typeface="Arial" panose="020B0604020202020204" pitchFamily="34" charset="0"/>
                        </a:rPr>
                        <a:t>14.58</a:t>
                      </a:r>
                    </a:p>
                  </a:txBody>
                  <a:tcPr marL="3577" marR="108000" marT="3577" marB="0" anchor="ctr">
                    <a:lnL>
                      <a:noFill/>
                    </a:lnL>
                    <a:lnR>
                      <a:noFill/>
                    </a:lnR>
                    <a:lnT>
                      <a:noFill/>
                    </a:lnT>
                    <a:lnB>
                      <a:noFill/>
                    </a:lnB>
                    <a:solidFill>
                      <a:srgbClr val="8DC3DA">
                        <a:alpha val="51000"/>
                      </a:srgbClr>
                    </a:solidFill>
                  </a:tcPr>
                </a:tc>
                <a:extLst>
                  <a:ext uri="{0D108BD9-81ED-4DB2-BD59-A6C34878D82A}">
                    <a16:rowId xmlns="" xmlns:a16="http://schemas.microsoft.com/office/drawing/2014/main" val="1976625554"/>
                  </a:ext>
                </a:extLst>
              </a:tr>
            </a:tbl>
          </a:graphicData>
        </a:graphic>
      </p:graphicFrame>
    </p:spTree>
    <p:extLst>
      <p:ext uri="{BB962C8B-B14F-4D97-AF65-F5344CB8AC3E}">
        <p14:creationId xmlns:p14="http://schemas.microsoft.com/office/powerpoint/2010/main" val="176053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823BF8-BCB5-EE43-9751-F4205BB6A4C2}"/>
              </a:ext>
            </a:extLst>
          </p:cNvPr>
          <p:cNvSpPr>
            <a:spLocks noGrp="1"/>
          </p:cNvSpPr>
          <p:nvPr>
            <p:ph type="title"/>
          </p:nvPr>
        </p:nvSpPr>
        <p:spPr>
          <a:xfrm>
            <a:off x="838200" y="365125"/>
            <a:ext cx="9330560" cy="1325563"/>
          </a:xfrm>
        </p:spPr>
        <p:txBody>
          <a:bodyPr>
            <a:normAutofit/>
          </a:bodyPr>
          <a:lstStyle/>
          <a:p>
            <a:r>
              <a:rPr lang="en-GB" dirty="0"/>
              <a:t>Task 3: renting a house</a:t>
            </a:r>
            <a:endParaRPr lang="en-GB" sz="2400" i="0" cap="all" dirty="0">
              <a:solidFill>
                <a:srgbClr val="5E5E5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3C6E81B6-6D26-AB41-8E07-896E11F28FBA}"/>
              </a:ext>
            </a:extLst>
          </p:cNvPr>
          <p:cNvSpPr>
            <a:spLocks noGrp="1"/>
          </p:cNvSpPr>
          <p:nvPr>
            <p:ph idx="1"/>
          </p:nvPr>
        </p:nvSpPr>
        <p:spPr>
          <a:xfrm>
            <a:off x="838200" y="1825625"/>
            <a:ext cx="7928430" cy="4351338"/>
          </a:xfrm>
        </p:spPr>
        <p:txBody>
          <a:bodyPr>
            <a:normAutofit fontScale="70000" lnSpcReduction="20000"/>
          </a:bodyPr>
          <a:lstStyle/>
          <a:p>
            <a:pPr marL="0" indent="0">
              <a:lnSpc>
                <a:spcPct val="110000"/>
              </a:lnSpc>
              <a:buNone/>
            </a:pPr>
            <a:r>
              <a:rPr lang="en-GB" b="1" cap="all" dirty="0">
                <a:latin typeface="Arial" panose="020B0604020202020204" pitchFamily="34" charset="0"/>
                <a:cs typeface="Arial" panose="020B0604020202020204" pitchFamily="34" charset="0"/>
              </a:rPr>
              <a:t>is the newspaper article correct? </a:t>
            </a:r>
          </a:p>
          <a:p>
            <a:pPr marL="0" indent="0">
              <a:lnSpc>
                <a:spcPct val="110000"/>
              </a:lnSpc>
              <a:buNone/>
            </a:pPr>
            <a:r>
              <a:rPr lang="en-GB" dirty="0"/>
              <a:t>Split into two groups (A and B) and pair up with a friend.</a:t>
            </a:r>
          </a:p>
          <a:p>
            <a:pPr>
              <a:lnSpc>
                <a:spcPct val="110000"/>
              </a:lnSpc>
            </a:pPr>
            <a:endParaRPr lang="en-GB" dirty="0"/>
          </a:p>
          <a:p>
            <a:pPr marL="0" indent="0">
              <a:lnSpc>
                <a:spcPct val="110000"/>
              </a:lnSpc>
              <a:buNone/>
            </a:pPr>
            <a:r>
              <a:rPr lang="en-GB" b="1" dirty="0"/>
              <a:t>Group A pairs</a:t>
            </a:r>
          </a:p>
          <a:p>
            <a:pPr>
              <a:lnSpc>
                <a:spcPct val="110000"/>
              </a:lnSpc>
            </a:pPr>
            <a:r>
              <a:rPr lang="en-GB" dirty="0"/>
              <a:t>Produce a scatter diagram with house costs on the horizontal axis and rental costs on the vertical axis.</a:t>
            </a:r>
          </a:p>
          <a:p>
            <a:pPr>
              <a:lnSpc>
                <a:spcPct val="110000"/>
              </a:lnSpc>
            </a:pPr>
            <a:r>
              <a:rPr lang="en-GB" dirty="0"/>
              <a:t>Draw a line of best fit to the data.</a:t>
            </a:r>
          </a:p>
          <a:p>
            <a:pPr>
              <a:lnSpc>
                <a:spcPct val="110000"/>
              </a:lnSpc>
            </a:pPr>
            <a:endParaRPr lang="en-GB" dirty="0"/>
          </a:p>
          <a:p>
            <a:pPr marL="0" indent="0">
              <a:lnSpc>
                <a:spcPct val="110000"/>
              </a:lnSpc>
              <a:buNone/>
            </a:pPr>
            <a:r>
              <a:rPr lang="en-GB" b="1" dirty="0"/>
              <a:t>Group B pairs</a:t>
            </a:r>
          </a:p>
          <a:p>
            <a:pPr>
              <a:lnSpc>
                <a:spcPct val="110000"/>
              </a:lnSpc>
            </a:pPr>
            <a:r>
              <a:rPr lang="en-GB" dirty="0"/>
              <a:t>Produce a scatter diagram with student population on the horizontal axis and rental costs on the vertical axis.</a:t>
            </a:r>
          </a:p>
          <a:p>
            <a:pPr>
              <a:lnSpc>
                <a:spcPct val="110000"/>
              </a:lnSpc>
            </a:pPr>
            <a:r>
              <a:rPr lang="en-GB" dirty="0"/>
              <a:t>Draw a line of best fit to the data.</a:t>
            </a:r>
          </a:p>
        </p:txBody>
      </p:sp>
      <p:sp>
        <p:nvSpPr>
          <p:cNvPr id="5" name="Rectangle 4">
            <a:extLst>
              <a:ext uri="{FF2B5EF4-FFF2-40B4-BE49-F238E27FC236}">
                <a16:creationId xmlns="" xmlns:a16="http://schemas.microsoft.com/office/drawing/2014/main" id="{F93D9FCD-7E9E-E945-8500-106B5DAA73BF}"/>
              </a:ext>
            </a:extLst>
          </p:cNvPr>
          <p:cNvSpPr/>
          <p:nvPr/>
        </p:nvSpPr>
        <p:spPr>
          <a:xfrm>
            <a:off x="9378470" y="2596961"/>
            <a:ext cx="2402114" cy="3308598"/>
          </a:xfrm>
          <a:prstGeom prst="rect">
            <a:avLst/>
          </a:prstGeom>
          <a:solidFill>
            <a:srgbClr val="8DC3DA"/>
          </a:solidFill>
          <a:ln>
            <a:solidFill>
              <a:srgbClr val="FFFFFF"/>
            </a:solidFill>
          </a:ln>
        </p:spPr>
        <p:txBody>
          <a:bodyPr wrap="square">
            <a:spAutoFit/>
          </a:bodyPr>
          <a:lstStyle/>
          <a:p>
            <a:pPr marL="93663" lvl="0" indent="-47625" fontAlgn="base">
              <a:spcBef>
                <a:spcPct val="0"/>
              </a:spcBef>
              <a:spcAft>
                <a:spcPct val="0"/>
              </a:spcAft>
            </a:pPr>
            <a:r>
              <a:rPr lang="en-GB" sz="900" b="1" dirty="0">
                <a:solidFill>
                  <a:srgbClr val="000000"/>
                </a:solidFill>
                <a:cs typeface="Arial" charset="0"/>
              </a:rPr>
              <a:t> </a:t>
            </a:r>
            <a:r>
              <a:rPr lang="en-GB" sz="2000" b="1" dirty="0">
                <a:solidFill>
                  <a:srgbClr val="000000"/>
                </a:solidFill>
                <a:cs typeface="Arial" charset="0"/>
              </a:rPr>
              <a:t/>
            </a:r>
            <a:br>
              <a:rPr lang="en-GB" sz="2000" b="1" dirty="0">
                <a:solidFill>
                  <a:srgbClr val="000000"/>
                </a:solidFill>
                <a:cs typeface="Arial" charset="0"/>
              </a:rPr>
            </a:br>
            <a:r>
              <a:rPr lang="en-GB" sz="2000" b="1" dirty="0">
                <a:solidFill>
                  <a:srgbClr val="000000"/>
                </a:solidFill>
                <a:cs typeface="Arial" charset="0"/>
              </a:rPr>
              <a:t>Mean data (from the previous table)</a:t>
            </a:r>
          </a:p>
          <a:p>
            <a:pPr marL="273050" lvl="0" indent="-227013" fontAlgn="base">
              <a:spcBef>
                <a:spcPct val="0"/>
              </a:spcBef>
              <a:spcAft>
                <a:spcPct val="0"/>
              </a:spcAft>
              <a:buFont typeface="Arial" panose="020B0604020202020204" pitchFamily="34" charset="0"/>
              <a:buChar char="•"/>
            </a:pPr>
            <a:r>
              <a:rPr lang="en-GB" sz="2000" dirty="0">
                <a:solidFill>
                  <a:srgbClr val="000000"/>
                </a:solidFill>
                <a:cs typeface="Arial" charset="0"/>
              </a:rPr>
              <a:t>House costs: £273,888</a:t>
            </a:r>
          </a:p>
          <a:p>
            <a:pPr marL="227013" lvl="0" indent="-180975" fontAlgn="base">
              <a:spcBef>
                <a:spcPct val="0"/>
              </a:spcBef>
              <a:spcAft>
                <a:spcPct val="0"/>
              </a:spcAft>
              <a:buFont typeface="Arial" panose="020B0604020202020204" pitchFamily="34" charset="0"/>
              <a:buChar char="•"/>
              <a:tabLst>
                <a:tab pos="85725" algn="l"/>
              </a:tabLst>
            </a:pPr>
            <a:r>
              <a:rPr lang="en-GB" sz="2000" dirty="0">
                <a:solidFill>
                  <a:srgbClr val="000000"/>
                </a:solidFill>
                <a:cs typeface="Arial" charset="0"/>
              </a:rPr>
              <a:t>Rental: £107.39</a:t>
            </a:r>
          </a:p>
          <a:p>
            <a:pPr marL="227013" lvl="0" indent="-180975" fontAlgn="base">
              <a:spcBef>
                <a:spcPct val="0"/>
              </a:spcBef>
              <a:spcAft>
                <a:spcPct val="0"/>
              </a:spcAft>
              <a:buFont typeface="Arial" panose="020B0604020202020204" pitchFamily="34" charset="0"/>
              <a:buChar char="•"/>
              <a:tabLst>
                <a:tab pos="85725" algn="l"/>
              </a:tabLst>
            </a:pPr>
            <a:r>
              <a:rPr lang="en-GB" sz="2000" dirty="0">
                <a:solidFill>
                  <a:srgbClr val="000000"/>
                </a:solidFill>
                <a:cs typeface="Arial" charset="0"/>
              </a:rPr>
              <a:t>Student proportion of population 14.58%</a:t>
            </a:r>
          </a:p>
        </p:txBody>
      </p:sp>
      <p:pic>
        <p:nvPicPr>
          <p:cNvPr id="6" name="Picture 5">
            <a:extLst>
              <a:ext uri="{FF2B5EF4-FFF2-40B4-BE49-F238E27FC236}">
                <a16:creationId xmlns="" xmlns:a16="http://schemas.microsoft.com/office/drawing/2014/main" id="{FBC24C8D-26AF-9D46-91EB-BCCC0907EB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2557715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F3066-680E-8846-AFE4-9BC4822950BC}"/>
              </a:ext>
            </a:extLst>
          </p:cNvPr>
          <p:cNvSpPr>
            <a:spLocks noGrp="1"/>
          </p:cNvSpPr>
          <p:nvPr>
            <p:ph type="title"/>
          </p:nvPr>
        </p:nvSpPr>
        <p:spPr/>
        <p:txBody>
          <a:bodyPr>
            <a:normAutofit/>
          </a:bodyPr>
          <a:lstStyle/>
          <a:p>
            <a:r>
              <a:rPr lang="en-GB" dirty="0"/>
              <a:t>Task 3: renting a house</a:t>
            </a:r>
            <a:endParaRPr lang="en-GB" sz="2400" i="0" cap="all" dirty="0">
              <a:solidFill>
                <a:srgbClr val="5E5E5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BA7E344-48A6-D842-9099-8E456D49E6B0}"/>
              </a:ext>
            </a:extLst>
          </p:cNvPr>
          <p:cNvSpPr/>
          <p:nvPr/>
        </p:nvSpPr>
        <p:spPr>
          <a:xfrm>
            <a:off x="8637936" y="2098220"/>
            <a:ext cx="2029723" cy="338554"/>
          </a:xfrm>
          <a:prstGeom prst="rect">
            <a:avLst/>
          </a:prstGeom>
        </p:spPr>
        <p:txBody>
          <a:bodyPr wrap="none">
            <a:spAutoFit/>
          </a:bodyPr>
          <a:lstStyle/>
          <a:p>
            <a:pPr fontAlgn="base">
              <a:spcBef>
                <a:spcPct val="0"/>
              </a:spcBef>
              <a:spcAft>
                <a:spcPct val="0"/>
              </a:spcAft>
            </a:pPr>
            <a:r>
              <a:rPr lang="en-US" sz="1600" b="1" dirty="0">
                <a:solidFill>
                  <a:srgbClr val="000000"/>
                </a:solidFill>
                <a:cs typeface="Arial" charset="0"/>
              </a:rPr>
              <a:t>Correlation = </a:t>
            </a:r>
            <a:r>
              <a:rPr lang="en-US" sz="1600" dirty="0">
                <a:solidFill>
                  <a:srgbClr val="FFFFFF"/>
                </a:solidFill>
                <a:cs typeface="Arial" charset="0"/>
              </a:rPr>
              <a:t> </a:t>
            </a:r>
            <a:r>
              <a:rPr lang="en-US" sz="1600" b="1" dirty="0">
                <a:solidFill>
                  <a:srgbClr val="000000"/>
                </a:solidFill>
                <a:cs typeface="Arial" charset="0"/>
              </a:rPr>
              <a:t>0.75</a:t>
            </a:r>
            <a:r>
              <a:rPr lang="en-US" sz="1600" dirty="0">
                <a:solidFill>
                  <a:srgbClr val="FFFFFF"/>
                </a:solidFill>
                <a:cs typeface="Arial" charset="0"/>
              </a:rPr>
              <a:t> </a:t>
            </a:r>
          </a:p>
        </p:txBody>
      </p:sp>
      <p:pic>
        <p:nvPicPr>
          <p:cNvPr id="7" name="Picture 6">
            <a:extLst>
              <a:ext uri="{FF2B5EF4-FFF2-40B4-BE49-F238E27FC236}">
                <a16:creationId xmlns="" xmlns:a16="http://schemas.microsoft.com/office/drawing/2014/main" id="{3E24CADB-AD69-8142-8525-E09A13F60F4F}"/>
              </a:ext>
            </a:extLst>
          </p:cNvPr>
          <p:cNvPicPr>
            <a:picLocks noChangeAspect="1"/>
          </p:cNvPicPr>
          <p:nvPr/>
        </p:nvPicPr>
        <p:blipFill>
          <a:blip r:embed="rId3"/>
          <a:stretch>
            <a:fillRect/>
          </a:stretch>
        </p:blipFill>
        <p:spPr>
          <a:xfrm>
            <a:off x="914399" y="2098220"/>
            <a:ext cx="7723537" cy="4292070"/>
          </a:xfrm>
          <a:prstGeom prst="rect">
            <a:avLst/>
          </a:prstGeom>
        </p:spPr>
      </p:pic>
      <p:sp>
        <p:nvSpPr>
          <p:cNvPr id="3" name="Rectangle 2">
            <a:extLst>
              <a:ext uri="{FF2B5EF4-FFF2-40B4-BE49-F238E27FC236}">
                <a16:creationId xmlns="" xmlns:a16="http://schemas.microsoft.com/office/drawing/2014/main" id="{7E694DF6-AD73-CD40-A678-4F07F48F3128}"/>
              </a:ext>
            </a:extLst>
          </p:cNvPr>
          <p:cNvSpPr/>
          <p:nvPr/>
        </p:nvSpPr>
        <p:spPr>
          <a:xfrm>
            <a:off x="914399" y="1525122"/>
            <a:ext cx="4160626" cy="369332"/>
          </a:xfrm>
          <a:prstGeom prst="rect">
            <a:avLst/>
          </a:prstGeom>
        </p:spPr>
        <p:txBody>
          <a:bodyPr wrap="none">
            <a:spAutoFit/>
          </a:bodyPr>
          <a:lstStyle/>
          <a:p>
            <a:r>
              <a:rPr lang="en-GB" b="1" cap="all" dirty="0">
                <a:solidFill>
                  <a:srgbClr val="5E5E5E"/>
                </a:solidFill>
                <a:latin typeface="Arial" panose="020B0604020202020204" pitchFamily="34" charset="0"/>
                <a:cs typeface="Arial" panose="020B0604020202020204" pitchFamily="34" charset="0"/>
              </a:rPr>
              <a:t>Weekly rental by house price</a:t>
            </a:r>
            <a:endParaRPr lang="en-GB" b="1" dirty="0"/>
          </a:p>
        </p:txBody>
      </p:sp>
    </p:spTree>
    <p:extLst>
      <p:ext uri="{BB962C8B-B14F-4D97-AF65-F5344CB8AC3E}">
        <p14:creationId xmlns:p14="http://schemas.microsoft.com/office/powerpoint/2010/main" val="39252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F3066-680E-8846-AFE4-9BC4822950BC}"/>
              </a:ext>
            </a:extLst>
          </p:cNvPr>
          <p:cNvSpPr>
            <a:spLocks noGrp="1"/>
          </p:cNvSpPr>
          <p:nvPr>
            <p:ph type="title"/>
          </p:nvPr>
        </p:nvSpPr>
        <p:spPr/>
        <p:txBody>
          <a:bodyPr>
            <a:normAutofit/>
          </a:bodyPr>
          <a:lstStyle/>
          <a:p>
            <a:r>
              <a:rPr lang="en-GB" dirty="0"/>
              <a:t>Task 3: renting a house</a:t>
            </a:r>
            <a:endParaRPr lang="en-GB" sz="2400" i="0" cap="all" dirty="0">
              <a:solidFill>
                <a:srgbClr val="5E5E5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BA7E344-48A6-D842-9099-8E456D49E6B0}"/>
              </a:ext>
            </a:extLst>
          </p:cNvPr>
          <p:cNvSpPr/>
          <p:nvPr/>
        </p:nvSpPr>
        <p:spPr>
          <a:xfrm>
            <a:off x="8166538" y="2098220"/>
            <a:ext cx="2029723" cy="338554"/>
          </a:xfrm>
          <a:prstGeom prst="rect">
            <a:avLst/>
          </a:prstGeom>
        </p:spPr>
        <p:txBody>
          <a:bodyPr wrap="none">
            <a:spAutoFit/>
          </a:bodyPr>
          <a:lstStyle/>
          <a:p>
            <a:pPr fontAlgn="base">
              <a:spcBef>
                <a:spcPct val="0"/>
              </a:spcBef>
              <a:spcAft>
                <a:spcPct val="0"/>
              </a:spcAft>
            </a:pPr>
            <a:r>
              <a:rPr lang="en-US" sz="1600" b="1" dirty="0">
                <a:solidFill>
                  <a:srgbClr val="000000"/>
                </a:solidFill>
                <a:cs typeface="Arial" charset="0"/>
              </a:rPr>
              <a:t>Correlation = </a:t>
            </a:r>
            <a:r>
              <a:rPr lang="en-US" sz="1600" dirty="0">
                <a:solidFill>
                  <a:srgbClr val="FFFFFF"/>
                </a:solidFill>
                <a:cs typeface="Arial" charset="0"/>
              </a:rPr>
              <a:t> </a:t>
            </a:r>
            <a:r>
              <a:rPr lang="en-US" sz="1600" b="1" dirty="0">
                <a:solidFill>
                  <a:srgbClr val="000000"/>
                </a:solidFill>
                <a:cs typeface="Arial" charset="0"/>
              </a:rPr>
              <a:t>0.51</a:t>
            </a:r>
            <a:r>
              <a:rPr lang="en-US" sz="1600" dirty="0">
                <a:solidFill>
                  <a:srgbClr val="FFFFFF"/>
                </a:solidFill>
                <a:cs typeface="Arial" charset="0"/>
              </a:rPr>
              <a:t> </a:t>
            </a:r>
          </a:p>
        </p:txBody>
      </p:sp>
      <p:pic>
        <p:nvPicPr>
          <p:cNvPr id="5" name="Picture 4">
            <a:extLst>
              <a:ext uri="{FF2B5EF4-FFF2-40B4-BE49-F238E27FC236}">
                <a16:creationId xmlns="" xmlns:a16="http://schemas.microsoft.com/office/drawing/2014/main" id="{1EAD0E76-D6D0-1341-9327-D952F4F7ED0F}"/>
              </a:ext>
            </a:extLst>
          </p:cNvPr>
          <p:cNvPicPr>
            <a:picLocks noChangeAspect="1"/>
          </p:cNvPicPr>
          <p:nvPr/>
        </p:nvPicPr>
        <p:blipFill>
          <a:blip r:embed="rId3"/>
          <a:stretch>
            <a:fillRect/>
          </a:stretch>
        </p:blipFill>
        <p:spPr>
          <a:xfrm>
            <a:off x="914399" y="2098220"/>
            <a:ext cx="7252139" cy="4295219"/>
          </a:xfrm>
          <a:prstGeom prst="rect">
            <a:avLst/>
          </a:prstGeom>
        </p:spPr>
      </p:pic>
      <p:sp>
        <p:nvSpPr>
          <p:cNvPr id="7" name="Rectangle 6">
            <a:extLst>
              <a:ext uri="{FF2B5EF4-FFF2-40B4-BE49-F238E27FC236}">
                <a16:creationId xmlns="" xmlns:a16="http://schemas.microsoft.com/office/drawing/2014/main" id="{FB5B08DB-0B2C-6A4E-B532-B53ACA2C9DF0}"/>
              </a:ext>
            </a:extLst>
          </p:cNvPr>
          <p:cNvSpPr/>
          <p:nvPr/>
        </p:nvSpPr>
        <p:spPr>
          <a:xfrm>
            <a:off x="914399" y="1525122"/>
            <a:ext cx="5220725" cy="369332"/>
          </a:xfrm>
          <a:prstGeom prst="rect">
            <a:avLst/>
          </a:prstGeom>
        </p:spPr>
        <p:txBody>
          <a:bodyPr wrap="none">
            <a:spAutoFit/>
          </a:bodyPr>
          <a:lstStyle/>
          <a:p>
            <a:r>
              <a:rPr lang="en-GB" b="1" cap="all" dirty="0">
                <a:solidFill>
                  <a:srgbClr val="5E5E5E"/>
                </a:solidFill>
                <a:latin typeface="Arial" panose="020B0604020202020204" pitchFamily="34" charset="0"/>
                <a:cs typeface="Arial" panose="020B0604020202020204" pitchFamily="34" charset="0"/>
              </a:rPr>
              <a:t>Weekly rental by student population</a:t>
            </a:r>
            <a:endParaRPr lang="en-GB" b="1" dirty="0"/>
          </a:p>
        </p:txBody>
      </p:sp>
    </p:spTree>
    <p:extLst>
      <p:ext uri="{BB962C8B-B14F-4D97-AF65-F5344CB8AC3E}">
        <p14:creationId xmlns:p14="http://schemas.microsoft.com/office/powerpoint/2010/main" val="351357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515A34-5AD8-6746-A80A-56F87307F1B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 xmlns:a16="http://schemas.microsoft.com/office/drawing/2014/main" id="{34E5BE62-BE4C-7E4F-B020-BA2A1A97850C}"/>
              </a:ext>
            </a:extLst>
          </p:cNvPr>
          <p:cNvSpPr>
            <a:spLocks noGrp="1"/>
          </p:cNvSpPr>
          <p:nvPr>
            <p:ph idx="1"/>
          </p:nvPr>
        </p:nvSpPr>
        <p:spPr/>
        <p:txBody>
          <a:bodyPr/>
          <a:lstStyle/>
          <a:p>
            <a:pPr marL="0" indent="0">
              <a:lnSpc>
                <a:spcPct val="100000"/>
              </a:lnSpc>
              <a:buNone/>
            </a:pPr>
            <a:r>
              <a:rPr lang="en-GB" dirty="0"/>
              <a:t>What do you think of the following:</a:t>
            </a:r>
          </a:p>
          <a:p>
            <a:pPr marL="457200" indent="-457200">
              <a:lnSpc>
                <a:spcPct val="100000"/>
              </a:lnSpc>
              <a:buFont typeface="+mj-lt"/>
              <a:buAutoNum type="arabicPeriod"/>
            </a:pPr>
            <a:endParaRPr lang="en-GB" dirty="0"/>
          </a:p>
          <a:p>
            <a:pPr marL="457200" indent="-457200">
              <a:lnSpc>
                <a:spcPct val="100000"/>
              </a:lnSpc>
              <a:buFont typeface="+mj-lt"/>
              <a:buAutoNum type="arabicPeriod"/>
            </a:pPr>
            <a:r>
              <a:rPr lang="en-GB" dirty="0"/>
              <a:t>Do higher housing costs cause high rentals in this data?</a:t>
            </a:r>
          </a:p>
          <a:p>
            <a:pPr marL="457200" indent="-457200">
              <a:lnSpc>
                <a:spcPct val="100000"/>
              </a:lnSpc>
              <a:buFont typeface="+mj-lt"/>
              <a:buAutoNum type="arabicPeriod"/>
            </a:pPr>
            <a:endParaRPr lang="en-GB" dirty="0"/>
          </a:p>
          <a:p>
            <a:pPr marL="457200" indent="-457200">
              <a:lnSpc>
                <a:spcPct val="100000"/>
              </a:lnSpc>
              <a:buFont typeface="+mj-lt"/>
              <a:buAutoNum type="arabicPeriod"/>
            </a:pPr>
            <a:r>
              <a:rPr lang="en-GB" dirty="0"/>
              <a:t>Do higher student populations cause high rentals in this data?</a:t>
            </a:r>
          </a:p>
          <a:p>
            <a:pPr marL="457200" indent="-457200">
              <a:lnSpc>
                <a:spcPct val="100000"/>
              </a:lnSpc>
              <a:buFont typeface="+mj-lt"/>
              <a:buAutoNum type="arabicPeriod"/>
            </a:pPr>
            <a:endParaRPr lang="en-GB" dirty="0"/>
          </a:p>
          <a:p>
            <a:pPr marL="457200" indent="-457200">
              <a:lnSpc>
                <a:spcPct val="100000"/>
              </a:lnSpc>
              <a:buFont typeface="+mj-lt"/>
              <a:buAutoNum type="arabicPeriod"/>
            </a:pPr>
            <a:r>
              <a:rPr lang="en-GB" dirty="0"/>
              <a:t>Are there any outliers in the data that might distort our results?</a:t>
            </a:r>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p:txBody>
      </p:sp>
    </p:spTree>
    <p:extLst>
      <p:ext uri="{BB962C8B-B14F-4D97-AF65-F5344CB8AC3E}">
        <p14:creationId xmlns:p14="http://schemas.microsoft.com/office/powerpoint/2010/main" val="78579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F3066-680E-8846-AFE4-9BC4822950BC}"/>
              </a:ext>
            </a:extLst>
          </p:cNvPr>
          <p:cNvSpPr>
            <a:spLocks noGrp="1"/>
          </p:cNvSpPr>
          <p:nvPr>
            <p:ph type="title"/>
          </p:nvPr>
        </p:nvSpPr>
        <p:spPr/>
        <p:txBody>
          <a:bodyPr>
            <a:normAutofit/>
          </a:bodyPr>
          <a:lstStyle/>
          <a:p>
            <a:r>
              <a:rPr lang="en-GB" dirty="0"/>
              <a:t>Task 3: renting a house</a:t>
            </a:r>
            <a:endParaRPr lang="en-GB" sz="2400" i="0" cap="all" dirty="0">
              <a:solidFill>
                <a:srgbClr val="5E5E5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BA7E344-48A6-D842-9099-8E456D49E6B0}"/>
              </a:ext>
            </a:extLst>
          </p:cNvPr>
          <p:cNvSpPr/>
          <p:nvPr/>
        </p:nvSpPr>
        <p:spPr>
          <a:xfrm>
            <a:off x="8108389" y="2098220"/>
            <a:ext cx="2029723" cy="338554"/>
          </a:xfrm>
          <a:prstGeom prst="rect">
            <a:avLst/>
          </a:prstGeom>
        </p:spPr>
        <p:txBody>
          <a:bodyPr wrap="none">
            <a:spAutoFit/>
          </a:bodyPr>
          <a:lstStyle/>
          <a:p>
            <a:pPr fontAlgn="base">
              <a:spcBef>
                <a:spcPct val="0"/>
              </a:spcBef>
              <a:spcAft>
                <a:spcPct val="0"/>
              </a:spcAft>
            </a:pPr>
            <a:r>
              <a:rPr lang="en-US" sz="1600" b="1" dirty="0">
                <a:solidFill>
                  <a:srgbClr val="000000"/>
                </a:solidFill>
                <a:cs typeface="Arial" charset="0"/>
              </a:rPr>
              <a:t>Correlation = </a:t>
            </a:r>
            <a:r>
              <a:rPr lang="en-US" sz="1600" dirty="0">
                <a:solidFill>
                  <a:srgbClr val="FFFFFF"/>
                </a:solidFill>
                <a:cs typeface="Arial" charset="0"/>
              </a:rPr>
              <a:t> </a:t>
            </a:r>
            <a:r>
              <a:rPr lang="en-US" sz="1600" b="1" dirty="0">
                <a:solidFill>
                  <a:srgbClr val="000000"/>
                </a:solidFill>
                <a:cs typeface="Arial" charset="0"/>
              </a:rPr>
              <a:t>0.09</a:t>
            </a:r>
            <a:r>
              <a:rPr lang="en-US" sz="1600" dirty="0">
                <a:solidFill>
                  <a:srgbClr val="FFFFFF"/>
                </a:solidFill>
                <a:cs typeface="Arial" charset="0"/>
              </a:rPr>
              <a:t> </a:t>
            </a:r>
          </a:p>
        </p:txBody>
      </p:sp>
      <p:pic>
        <p:nvPicPr>
          <p:cNvPr id="5" name="Picture 4">
            <a:extLst>
              <a:ext uri="{FF2B5EF4-FFF2-40B4-BE49-F238E27FC236}">
                <a16:creationId xmlns="" xmlns:a16="http://schemas.microsoft.com/office/drawing/2014/main" id="{816231A8-7E73-C240-8DFF-0DB2779D16C3}"/>
              </a:ext>
            </a:extLst>
          </p:cNvPr>
          <p:cNvPicPr>
            <a:picLocks noChangeAspect="1"/>
          </p:cNvPicPr>
          <p:nvPr/>
        </p:nvPicPr>
        <p:blipFill>
          <a:blip r:embed="rId3"/>
          <a:stretch>
            <a:fillRect/>
          </a:stretch>
        </p:blipFill>
        <p:spPr>
          <a:xfrm>
            <a:off x="914398" y="2098220"/>
            <a:ext cx="7193991" cy="4295219"/>
          </a:xfrm>
          <a:prstGeom prst="rect">
            <a:avLst/>
          </a:prstGeom>
        </p:spPr>
      </p:pic>
      <p:sp>
        <p:nvSpPr>
          <p:cNvPr id="8" name="Rectangle 7">
            <a:extLst>
              <a:ext uri="{FF2B5EF4-FFF2-40B4-BE49-F238E27FC236}">
                <a16:creationId xmlns="" xmlns:a16="http://schemas.microsoft.com/office/drawing/2014/main" id="{A08ECAED-D009-2B41-A08B-8AADD43E14DA}"/>
              </a:ext>
            </a:extLst>
          </p:cNvPr>
          <p:cNvSpPr/>
          <p:nvPr/>
        </p:nvSpPr>
        <p:spPr>
          <a:xfrm>
            <a:off x="914399" y="1525122"/>
            <a:ext cx="5220725" cy="369332"/>
          </a:xfrm>
          <a:prstGeom prst="rect">
            <a:avLst/>
          </a:prstGeom>
        </p:spPr>
        <p:txBody>
          <a:bodyPr wrap="none">
            <a:spAutoFit/>
          </a:bodyPr>
          <a:lstStyle/>
          <a:p>
            <a:r>
              <a:rPr lang="en-GB" b="1" cap="all" dirty="0">
                <a:solidFill>
                  <a:srgbClr val="5E5E5E"/>
                </a:solidFill>
                <a:latin typeface="Arial" panose="020B0604020202020204" pitchFamily="34" charset="0"/>
                <a:cs typeface="Arial" panose="020B0604020202020204" pitchFamily="34" charset="0"/>
              </a:rPr>
              <a:t>Weekly rental by student population</a:t>
            </a:r>
            <a:endParaRPr lang="en-GB" b="1" dirty="0"/>
          </a:p>
        </p:txBody>
      </p:sp>
    </p:spTree>
    <p:extLst>
      <p:ext uri="{BB962C8B-B14F-4D97-AF65-F5344CB8AC3E}">
        <p14:creationId xmlns:p14="http://schemas.microsoft.com/office/powerpoint/2010/main" val="304560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6417" y="2060384"/>
            <a:ext cx="8135566" cy="2387600"/>
          </a:xfrm>
        </p:spPr>
        <p:txBody>
          <a:bodyPr>
            <a:normAutofit/>
          </a:bodyPr>
          <a:lstStyle/>
          <a:p>
            <a:r>
              <a:rPr lang="en-GB" sz="4800" dirty="0"/>
              <a:t>Choosing to go to university, part 1</a:t>
            </a:r>
            <a:endParaRPr lang="en-US" sz="4800" dirty="0"/>
          </a:p>
        </p:txBody>
      </p:sp>
      <p:sp>
        <p:nvSpPr>
          <p:cNvPr id="3" name="Subtitle 2"/>
          <p:cNvSpPr>
            <a:spLocks noGrp="1"/>
          </p:cNvSpPr>
          <p:nvPr>
            <p:ph type="subTitle" idx="1"/>
          </p:nvPr>
        </p:nvSpPr>
        <p:spPr>
          <a:xfrm>
            <a:off x="2866417" y="4647067"/>
            <a:ext cx="9144000" cy="1655762"/>
          </a:xfrm>
        </p:spPr>
        <p:txBody>
          <a:bodyPr>
            <a:normAutofit/>
          </a:bodyPr>
          <a:lstStyle/>
          <a:p>
            <a:r>
              <a:rPr lang="en-GB" sz="2000" dirty="0">
                <a:solidFill>
                  <a:schemeClr val="bg1"/>
                </a:solidFill>
              </a:rPr>
              <a:t>INTERPRETING AND REPRESENTING DATA – KEY STAGE 4</a:t>
            </a:r>
            <a:endParaRPr lang="en-US" sz="2000" dirty="0">
              <a:solidFill>
                <a:schemeClr val="bg1"/>
              </a:solidFill>
            </a:endParaRPr>
          </a:p>
        </p:txBody>
      </p:sp>
      <p:pic>
        <p:nvPicPr>
          <p:cNvPr id="5" name="Picture 4">
            <a:extLst>
              <a:ext uri="{FF2B5EF4-FFF2-40B4-BE49-F238E27FC236}">
                <a16:creationId xmlns="" xmlns:a16="http://schemas.microsoft.com/office/drawing/2014/main" id="{84DE3C30-FEEA-9342-A20A-BDF49250C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Tree>
    <p:extLst>
      <p:ext uri="{BB962C8B-B14F-4D97-AF65-F5344CB8AC3E}">
        <p14:creationId xmlns:p14="http://schemas.microsoft.com/office/powerpoint/2010/main" val="133047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01F31-0DE5-4840-AB08-DA8ED47DC107}"/>
              </a:ext>
            </a:extLst>
          </p:cNvPr>
          <p:cNvSpPr>
            <a:spLocks noGrp="1"/>
          </p:cNvSpPr>
          <p:nvPr>
            <p:ph type="title"/>
          </p:nvPr>
        </p:nvSpPr>
        <p:spPr/>
        <p:txBody>
          <a:bodyPr/>
          <a:lstStyle/>
          <a:p>
            <a:r>
              <a:rPr lang="en-GB" dirty="0"/>
              <a:t>Task 4: rental costs</a:t>
            </a:r>
          </a:p>
        </p:txBody>
      </p:sp>
      <p:sp>
        <p:nvSpPr>
          <p:cNvPr id="3" name="Content Placeholder 2">
            <a:extLst>
              <a:ext uri="{FF2B5EF4-FFF2-40B4-BE49-F238E27FC236}">
                <a16:creationId xmlns="" xmlns:a16="http://schemas.microsoft.com/office/drawing/2014/main" id="{12150C0A-0048-2E40-9718-0E2F9CAFE8AA}"/>
              </a:ext>
            </a:extLst>
          </p:cNvPr>
          <p:cNvSpPr>
            <a:spLocks noGrp="1"/>
          </p:cNvSpPr>
          <p:nvPr>
            <p:ph idx="1"/>
          </p:nvPr>
        </p:nvSpPr>
        <p:spPr>
          <a:xfrm>
            <a:off x="838200" y="1825625"/>
            <a:ext cx="10002716" cy="4351338"/>
          </a:xfrm>
        </p:spPr>
        <p:txBody>
          <a:bodyPr>
            <a:normAutofit fontScale="85000" lnSpcReduction="10000"/>
          </a:bodyPr>
          <a:lstStyle/>
          <a:p>
            <a:pPr marL="0" indent="0">
              <a:lnSpc>
                <a:spcPct val="120000"/>
              </a:lnSpc>
              <a:buNone/>
            </a:pPr>
            <a:r>
              <a:rPr lang="en-GB" dirty="0"/>
              <a:t>Rohan is considering two options for university towns that his parents have mentioned:</a:t>
            </a:r>
          </a:p>
          <a:p>
            <a:pPr>
              <a:lnSpc>
                <a:spcPct val="120000"/>
              </a:lnSpc>
            </a:pPr>
            <a:endParaRPr lang="en-GB" dirty="0"/>
          </a:p>
          <a:p>
            <a:pPr>
              <a:lnSpc>
                <a:spcPct val="120000"/>
              </a:lnSpc>
            </a:pPr>
            <a:r>
              <a:rPr lang="en-GB" dirty="0"/>
              <a:t>Town X where mean house prices are £300,000. Group A: Using the line of best fit that you have drawn, find out how much rental Rohan might pay in Town X.</a:t>
            </a:r>
          </a:p>
          <a:p>
            <a:pPr>
              <a:lnSpc>
                <a:spcPct val="120000"/>
              </a:lnSpc>
            </a:pPr>
            <a:endParaRPr lang="en-GB" dirty="0"/>
          </a:p>
          <a:p>
            <a:pPr>
              <a:lnSpc>
                <a:spcPct val="120000"/>
              </a:lnSpc>
            </a:pPr>
            <a:r>
              <a:rPr lang="en-GB" dirty="0"/>
              <a:t>Town Y where student populations are very high at 28%. Group B: Using the line of best fit that you have drawn, find out how much rental Rohan might pay in Town Y.</a:t>
            </a:r>
          </a:p>
          <a:p>
            <a:pPr>
              <a:lnSpc>
                <a:spcPct val="120000"/>
              </a:lnSpc>
            </a:pPr>
            <a:endParaRPr lang="en-GB" dirty="0"/>
          </a:p>
          <a:p>
            <a:pPr marL="0" indent="0">
              <a:lnSpc>
                <a:spcPct val="120000"/>
              </a:lnSpc>
              <a:buNone/>
            </a:pPr>
            <a:r>
              <a:rPr lang="en-GB" dirty="0"/>
              <a:t>Use the scatter diagrams you have drawn, including Oxford.</a:t>
            </a:r>
          </a:p>
        </p:txBody>
      </p:sp>
      <p:pic>
        <p:nvPicPr>
          <p:cNvPr id="5" name="Picture 4">
            <a:extLst>
              <a:ext uri="{FF2B5EF4-FFF2-40B4-BE49-F238E27FC236}">
                <a16:creationId xmlns="" xmlns:a16="http://schemas.microsoft.com/office/drawing/2014/main" id="{F4B606CC-E643-6347-97D7-DEF632D7CA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132302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0C6170-072C-9B4B-A17B-0931E7BC12DA}"/>
              </a:ext>
            </a:extLst>
          </p:cNvPr>
          <p:cNvSpPr>
            <a:spLocks noGrp="1"/>
          </p:cNvSpPr>
          <p:nvPr>
            <p:ph type="title"/>
          </p:nvPr>
        </p:nvSpPr>
        <p:spPr/>
        <p:txBody>
          <a:bodyPr>
            <a:normAutofit/>
          </a:bodyPr>
          <a:lstStyle/>
          <a:p>
            <a:r>
              <a:rPr lang="en-GB" dirty="0"/>
              <a:t>Task 4: rental costs</a:t>
            </a:r>
            <a:endParaRPr lang="en-GB" sz="2400" i="0" cap="all" dirty="0">
              <a:solidFill>
                <a:srgbClr val="5E5E5E"/>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 xmlns:a16="http://schemas.microsoft.com/office/drawing/2014/main" id="{0B4769F3-A321-5D44-97FA-DD94ECF6DF55}"/>
              </a:ext>
            </a:extLst>
          </p:cNvPr>
          <p:cNvGrpSpPr/>
          <p:nvPr/>
        </p:nvGrpSpPr>
        <p:grpSpPr>
          <a:xfrm>
            <a:off x="914398" y="2098220"/>
            <a:ext cx="7678717" cy="4295219"/>
            <a:chOff x="952500" y="1782917"/>
            <a:chExt cx="8127172" cy="4546070"/>
          </a:xfrm>
        </p:grpSpPr>
        <p:pic>
          <p:nvPicPr>
            <p:cNvPr id="7" name="Picture 6">
              <a:extLst>
                <a:ext uri="{FF2B5EF4-FFF2-40B4-BE49-F238E27FC236}">
                  <a16:creationId xmlns="" xmlns:a16="http://schemas.microsoft.com/office/drawing/2014/main" id="{6CCA65CD-5EEE-FF4A-B661-5FAF4844BD08}"/>
                </a:ext>
              </a:extLst>
            </p:cNvPr>
            <p:cNvPicPr>
              <a:picLocks noChangeAspect="1"/>
            </p:cNvPicPr>
            <p:nvPr/>
          </p:nvPicPr>
          <p:blipFill>
            <a:blip r:embed="rId3"/>
            <a:stretch>
              <a:fillRect/>
            </a:stretch>
          </p:blipFill>
          <p:spPr>
            <a:xfrm>
              <a:off x="952500" y="1782917"/>
              <a:ext cx="8127172" cy="4546070"/>
            </a:xfrm>
            <a:prstGeom prst="rect">
              <a:avLst/>
            </a:prstGeom>
          </p:spPr>
        </p:pic>
        <p:cxnSp>
          <p:nvCxnSpPr>
            <p:cNvPr id="8" name="Elbow Connector 7">
              <a:extLst>
                <a:ext uri="{FF2B5EF4-FFF2-40B4-BE49-F238E27FC236}">
                  <a16:creationId xmlns="" xmlns:a16="http://schemas.microsoft.com/office/drawing/2014/main" id="{9C567274-1859-C041-AD96-3E48C111145F}"/>
                </a:ext>
              </a:extLst>
            </p:cNvPr>
            <p:cNvCxnSpPr>
              <a:cxnSpLocks/>
            </p:cNvCxnSpPr>
            <p:nvPr/>
          </p:nvCxnSpPr>
          <p:spPr>
            <a:xfrm>
              <a:off x="2093053" y="3573710"/>
              <a:ext cx="3888297" cy="1652631"/>
            </a:xfrm>
            <a:prstGeom prst="bentConnector3">
              <a:avLst>
                <a:gd name="adj1" fmla="val 100054"/>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33B70F1-2D33-4144-B639-87711767E651}"/>
              </a:ext>
            </a:extLst>
          </p:cNvPr>
          <p:cNvSpPr/>
          <p:nvPr/>
        </p:nvSpPr>
        <p:spPr>
          <a:xfrm>
            <a:off x="914399" y="1525122"/>
            <a:ext cx="6291531" cy="369332"/>
          </a:xfrm>
          <a:prstGeom prst="rect">
            <a:avLst/>
          </a:prstGeom>
        </p:spPr>
        <p:txBody>
          <a:bodyPr wrap="none">
            <a:spAutoFit/>
          </a:bodyPr>
          <a:lstStyle/>
          <a:p>
            <a:r>
              <a:rPr lang="en-GB" b="1" cap="all" dirty="0">
                <a:solidFill>
                  <a:srgbClr val="5E5E5E"/>
                </a:solidFill>
                <a:latin typeface="Arial" panose="020B0604020202020204" pitchFamily="34" charset="0"/>
                <a:cs typeface="Arial" panose="020B0604020202020204" pitchFamily="34" charset="0"/>
              </a:rPr>
              <a:t>Weekly rental by house price − interpolation</a:t>
            </a:r>
            <a:endParaRPr lang="en-GB" b="1" dirty="0"/>
          </a:p>
        </p:txBody>
      </p:sp>
    </p:spTree>
    <p:extLst>
      <p:ext uri="{BB962C8B-B14F-4D97-AF65-F5344CB8AC3E}">
        <p14:creationId xmlns:p14="http://schemas.microsoft.com/office/powerpoint/2010/main" val="2518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04CF-4803-AD46-8F7C-E1BA28B7EF1B}"/>
              </a:ext>
            </a:extLst>
          </p:cNvPr>
          <p:cNvSpPr>
            <a:spLocks noGrp="1"/>
          </p:cNvSpPr>
          <p:nvPr>
            <p:ph type="title"/>
          </p:nvPr>
        </p:nvSpPr>
        <p:spPr/>
        <p:txBody>
          <a:bodyPr>
            <a:normAutofit/>
          </a:bodyPr>
          <a:lstStyle/>
          <a:p>
            <a:r>
              <a:rPr lang="en-GB" dirty="0"/>
              <a:t>Task 4: rental costs</a:t>
            </a:r>
            <a:endParaRPr lang="en-GB" sz="2700" i="0" cap="all" dirty="0">
              <a:solidFill>
                <a:srgbClr val="5E5E5E"/>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989FB970-A394-4A44-97DC-5209FA0AA186}"/>
              </a:ext>
            </a:extLst>
          </p:cNvPr>
          <p:cNvSpPr/>
          <p:nvPr/>
        </p:nvSpPr>
        <p:spPr>
          <a:xfrm>
            <a:off x="914399" y="1525122"/>
            <a:ext cx="7441396" cy="369332"/>
          </a:xfrm>
          <a:prstGeom prst="rect">
            <a:avLst/>
          </a:prstGeom>
        </p:spPr>
        <p:txBody>
          <a:bodyPr wrap="none">
            <a:spAutoFit/>
          </a:bodyPr>
          <a:lstStyle/>
          <a:p>
            <a:r>
              <a:rPr lang="en-GB" b="1" cap="all" dirty="0">
                <a:solidFill>
                  <a:srgbClr val="5E5E5E"/>
                </a:solidFill>
                <a:latin typeface="Arial" panose="020B0604020202020204" pitchFamily="34" charset="0"/>
                <a:cs typeface="Arial" panose="020B0604020202020204" pitchFamily="34" charset="0"/>
              </a:rPr>
              <a:t>Weekly rental by student population − extrapolation</a:t>
            </a:r>
            <a:endParaRPr lang="en-GB" b="1" dirty="0"/>
          </a:p>
        </p:txBody>
      </p:sp>
      <p:grpSp>
        <p:nvGrpSpPr>
          <p:cNvPr id="8" name="Group 7">
            <a:extLst>
              <a:ext uri="{FF2B5EF4-FFF2-40B4-BE49-F238E27FC236}">
                <a16:creationId xmlns="" xmlns:a16="http://schemas.microsoft.com/office/drawing/2014/main" id="{FA3F9D73-4F0D-6349-86E4-34AFF7D49D76}"/>
              </a:ext>
            </a:extLst>
          </p:cNvPr>
          <p:cNvGrpSpPr/>
          <p:nvPr/>
        </p:nvGrpSpPr>
        <p:grpSpPr>
          <a:xfrm>
            <a:off x="914399" y="2100849"/>
            <a:ext cx="6989532" cy="4289442"/>
            <a:chOff x="952500" y="1782917"/>
            <a:chExt cx="7407701" cy="4546070"/>
          </a:xfrm>
        </p:grpSpPr>
        <p:pic>
          <p:nvPicPr>
            <p:cNvPr id="9" name="Picture 8">
              <a:extLst>
                <a:ext uri="{FF2B5EF4-FFF2-40B4-BE49-F238E27FC236}">
                  <a16:creationId xmlns="" xmlns:a16="http://schemas.microsoft.com/office/drawing/2014/main" id="{2AC73CBB-8905-574C-8B78-481CFCBA7497}"/>
                </a:ext>
              </a:extLst>
            </p:cNvPr>
            <p:cNvPicPr>
              <a:picLocks noChangeAspect="1"/>
            </p:cNvPicPr>
            <p:nvPr/>
          </p:nvPicPr>
          <p:blipFill>
            <a:blip r:embed="rId3"/>
            <a:stretch>
              <a:fillRect/>
            </a:stretch>
          </p:blipFill>
          <p:spPr>
            <a:xfrm>
              <a:off x="952500" y="1782917"/>
              <a:ext cx="7407701" cy="4546070"/>
            </a:xfrm>
            <a:prstGeom prst="rect">
              <a:avLst/>
            </a:prstGeom>
          </p:spPr>
        </p:pic>
        <p:cxnSp>
          <p:nvCxnSpPr>
            <p:cNvPr id="10" name="Elbow Connector 9">
              <a:extLst>
                <a:ext uri="{FF2B5EF4-FFF2-40B4-BE49-F238E27FC236}">
                  <a16:creationId xmlns="" xmlns:a16="http://schemas.microsoft.com/office/drawing/2014/main" id="{D4C39CB0-3608-384C-AD32-AC4561ABB59C}"/>
                </a:ext>
              </a:extLst>
            </p:cNvPr>
            <p:cNvCxnSpPr>
              <a:cxnSpLocks/>
            </p:cNvCxnSpPr>
            <p:nvPr/>
          </p:nvCxnSpPr>
          <p:spPr>
            <a:xfrm>
              <a:off x="2004153" y="2916282"/>
              <a:ext cx="5447234" cy="2521480"/>
            </a:xfrm>
            <a:prstGeom prst="bentConnector3">
              <a:avLst>
                <a:gd name="adj1" fmla="val 10000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102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B53E0-EB31-3D49-84C0-C3348EF703E8}"/>
              </a:ext>
            </a:extLst>
          </p:cNvPr>
          <p:cNvSpPr>
            <a:spLocks noGrp="1"/>
          </p:cNvSpPr>
          <p:nvPr>
            <p:ph type="title"/>
          </p:nvPr>
        </p:nvSpPr>
        <p:spPr/>
        <p:txBody>
          <a:bodyPr/>
          <a:lstStyle/>
          <a:p>
            <a:r>
              <a:rPr lang="en-GB" dirty="0"/>
              <a:t>Homework B </a:t>
            </a:r>
            <a:br>
              <a:rPr lang="en-GB" dirty="0"/>
            </a:br>
            <a:r>
              <a:rPr lang="en-GB" dirty="0"/>
              <a:t>Borrowing to finance university education</a:t>
            </a:r>
          </a:p>
        </p:txBody>
      </p:sp>
      <p:sp>
        <p:nvSpPr>
          <p:cNvPr id="3" name="Content Placeholder 2">
            <a:extLst>
              <a:ext uri="{FF2B5EF4-FFF2-40B4-BE49-F238E27FC236}">
                <a16:creationId xmlns="" xmlns:a16="http://schemas.microsoft.com/office/drawing/2014/main" id="{AFB31D26-CC03-4642-8721-20BF4D0EBBCD}"/>
              </a:ext>
            </a:extLst>
          </p:cNvPr>
          <p:cNvSpPr>
            <a:spLocks noGrp="1"/>
          </p:cNvSpPr>
          <p:nvPr>
            <p:ph idx="1"/>
          </p:nvPr>
        </p:nvSpPr>
        <p:spPr/>
        <p:txBody>
          <a:bodyPr>
            <a:normAutofit fontScale="92500"/>
          </a:bodyPr>
          <a:lstStyle/>
          <a:p>
            <a:pPr marL="0" indent="0">
              <a:lnSpc>
                <a:spcPct val="110000"/>
              </a:lnSpc>
              <a:buNone/>
            </a:pPr>
            <a:r>
              <a:rPr lang="en-GB" dirty="0"/>
              <a:t>Tuition fees to attend a university in England or Wales currently cost up to £9,250 in England and £9,000 in Wales. There are arrangements in place to pay back the loan a student takes out.</a:t>
            </a:r>
          </a:p>
          <a:p>
            <a:pPr marL="0" indent="0">
              <a:lnSpc>
                <a:spcPct val="110000"/>
              </a:lnSpc>
              <a:buNone/>
            </a:pPr>
            <a:r>
              <a:rPr lang="en-GB" dirty="0"/>
              <a:t>Have a look at the website below and answer the following questions.</a:t>
            </a:r>
          </a:p>
          <a:p>
            <a:pPr marL="457200" indent="-457200">
              <a:lnSpc>
                <a:spcPct val="110000"/>
              </a:lnSpc>
              <a:buFont typeface="+mj-lt"/>
              <a:buAutoNum type="arabicPeriod"/>
            </a:pPr>
            <a:r>
              <a:rPr lang="en-GB" dirty="0"/>
              <a:t>Do I have to pay back all of the loan?</a:t>
            </a:r>
          </a:p>
          <a:p>
            <a:pPr marL="457200" indent="-457200">
              <a:lnSpc>
                <a:spcPct val="110000"/>
              </a:lnSpc>
              <a:buFont typeface="+mj-lt"/>
              <a:buAutoNum type="arabicPeriod"/>
            </a:pPr>
            <a:r>
              <a:rPr lang="en-GB" dirty="0"/>
              <a:t>When do I have to start paying back the loan?</a:t>
            </a:r>
          </a:p>
          <a:p>
            <a:pPr marL="457200" indent="-457200">
              <a:lnSpc>
                <a:spcPct val="110000"/>
              </a:lnSpc>
              <a:buFont typeface="+mj-lt"/>
              <a:buAutoNum type="arabicPeriod"/>
            </a:pPr>
            <a:r>
              <a:rPr lang="en-GB" dirty="0"/>
              <a:t>How much would my monthly repayments be if I earned £30,000 after graduation?</a:t>
            </a:r>
          </a:p>
          <a:p>
            <a:pPr marL="0" indent="0">
              <a:lnSpc>
                <a:spcPct val="110000"/>
              </a:lnSpc>
              <a:buNone/>
            </a:pPr>
            <a:endParaRPr lang="en-GB" b="1" dirty="0"/>
          </a:p>
          <a:p>
            <a:pPr marL="0" indent="0">
              <a:lnSpc>
                <a:spcPct val="110000"/>
              </a:lnSpc>
              <a:buNone/>
            </a:pPr>
            <a:r>
              <a:rPr lang="en-GB" dirty="0">
                <a:hlinkClick r:id="rId3"/>
              </a:rPr>
              <a:t>https://</a:t>
            </a:r>
            <a:r>
              <a:rPr lang="en-GB" dirty="0" err="1">
                <a:hlinkClick r:id="rId3"/>
              </a:rPr>
              <a:t>www.gov.uk</a:t>
            </a:r>
            <a:r>
              <a:rPr lang="en-GB" dirty="0">
                <a:hlinkClick r:id="rId3"/>
              </a:rPr>
              <a:t>/repaying-your-student-loan</a:t>
            </a:r>
            <a:endParaRPr lang="en-GB" dirty="0"/>
          </a:p>
        </p:txBody>
      </p:sp>
      <p:pic>
        <p:nvPicPr>
          <p:cNvPr id="5" name="Picture 4">
            <a:extLst>
              <a:ext uri="{FF2B5EF4-FFF2-40B4-BE49-F238E27FC236}">
                <a16:creationId xmlns="" xmlns:a16="http://schemas.microsoft.com/office/drawing/2014/main" id="{0895E3D0-B22A-BD49-9F85-4B8EA7718A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349215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 xmlns:a16="http://schemas.microsoft.com/office/drawing/2014/main" id="{914A4607-2898-2C4A-BA8F-2EB529CBC582}"/>
              </a:ext>
            </a:extLst>
          </p:cNvPr>
          <p:cNvSpPr>
            <a:spLocks noGrp="1"/>
          </p:cNvSpPr>
          <p:nvPr>
            <p:ph type="subTitle" idx="1"/>
          </p:nvPr>
        </p:nvSpPr>
        <p:spPr>
          <a:xfrm>
            <a:off x="2866417" y="4647067"/>
            <a:ext cx="9144000" cy="1655762"/>
          </a:xfrm>
        </p:spPr>
        <p:txBody>
          <a:bodyPr>
            <a:normAutofit/>
          </a:bodyPr>
          <a:lstStyle/>
          <a:p>
            <a:r>
              <a:rPr lang="en-GB" sz="2000" dirty="0">
                <a:solidFill>
                  <a:schemeClr val="bg1"/>
                </a:solidFill>
              </a:rPr>
              <a:t>INTERPRETING AND REPRESENTING DATA – KEY STAGE 4</a:t>
            </a:r>
            <a:endParaRPr lang="en-US" sz="2000" dirty="0">
              <a:solidFill>
                <a:schemeClr val="bg1"/>
              </a:solidFill>
            </a:endParaRPr>
          </a:p>
        </p:txBody>
      </p:sp>
      <p:pic>
        <p:nvPicPr>
          <p:cNvPr id="15" name="Picture 14">
            <a:extLst>
              <a:ext uri="{FF2B5EF4-FFF2-40B4-BE49-F238E27FC236}">
                <a16:creationId xmlns="" xmlns:a16="http://schemas.microsoft.com/office/drawing/2014/main" id="{EC701249-87CE-6D45-B69F-BACCB49840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
        <p:nvSpPr>
          <p:cNvPr id="18" name="Title 1">
            <a:extLst>
              <a:ext uri="{FF2B5EF4-FFF2-40B4-BE49-F238E27FC236}">
                <a16:creationId xmlns="" xmlns:a16="http://schemas.microsoft.com/office/drawing/2014/main" id="{4F110120-507E-6545-A4EE-829ECCFA78A0}"/>
              </a:ext>
            </a:extLst>
          </p:cNvPr>
          <p:cNvSpPr>
            <a:spLocks noGrp="1"/>
          </p:cNvSpPr>
          <p:nvPr>
            <p:ph type="ctrTitle"/>
          </p:nvPr>
        </p:nvSpPr>
        <p:spPr>
          <a:xfrm>
            <a:off x="2866417" y="2060384"/>
            <a:ext cx="8135566" cy="2387600"/>
          </a:xfrm>
        </p:spPr>
        <p:txBody>
          <a:bodyPr>
            <a:normAutofit/>
          </a:bodyPr>
          <a:lstStyle/>
          <a:p>
            <a:r>
              <a:rPr lang="en-GB" sz="4800" dirty="0"/>
              <a:t>Choosing to go to university, part 2</a:t>
            </a:r>
            <a:endParaRPr lang="en-US" sz="4800" dirty="0"/>
          </a:p>
        </p:txBody>
      </p:sp>
    </p:spTree>
    <p:extLst>
      <p:ext uri="{BB962C8B-B14F-4D97-AF65-F5344CB8AC3E}">
        <p14:creationId xmlns:p14="http://schemas.microsoft.com/office/powerpoint/2010/main" val="410756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CDCCA83-AD8D-FB42-B1BB-7013AD06C3E7}"/>
              </a:ext>
            </a:extLst>
          </p:cNvPr>
          <p:cNvSpPr>
            <a:spLocks noGrp="1"/>
          </p:cNvSpPr>
          <p:nvPr>
            <p:ph type="title"/>
          </p:nvPr>
        </p:nvSpPr>
        <p:spPr>
          <a:xfrm>
            <a:off x="838199" y="365125"/>
            <a:ext cx="10935789" cy="1325563"/>
          </a:xfrm>
        </p:spPr>
        <p:txBody>
          <a:bodyPr/>
          <a:lstStyle/>
          <a:p>
            <a:r>
              <a:rPr lang="en-GB" dirty="0"/>
              <a:t>Homework B </a:t>
            </a:r>
            <a:br>
              <a:rPr lang="en-GB" dirty="0"/>
            </a:br>
            <a:r>
              <a:rPr lang="en-GB" dirty="0"/>
              <a:t>You were asked to do the following:</a:t>
            </a:r>
          </a:p>
        </p:txBody>
      </p:sp>
      <p:sp>
        <p:nvSpPr>
          <p:cNvPr id="6" name="Content Placeholder 2">
            <a:extLst>
              <a:ext uri="{FF2B5EF4-FFF2-40B4-BE49-F238E27FC236}">
                <a16:creationId xmlns="" xmlns:a16="http://schemas.microsoft.com/office/drawing/2014/main" id="{AF90FD12-612A-924D-9F56-FD0791F34C87}"/>
              </a:ext>
            </a:extLst>
          </p:cNvPr>
          <p:cNvSpPr>
            <a:spLocks noGrp="1"/>
          </p:cNvSpPr>
          <p:nvPr>
            <p:ph idx="1"/>
          </p:nvPr>
        </p:nvSpPr>
        <p:spPr>
          <a:xfrm>
            <a:off x="838199" y="1825625"/>
            <a:ext cx="10935789" cy="4220333"/>
          </a:xfrm>
        </p:spPr>
        <p:txBody>
          <a:bodyPr>
            <a:normAutofit fontScale="92500"/>
          </a:bodyPr>
          <a:lstStyle/>
          <a:p>
            <a:pPr marL="0" indent="0">
              <a:lnSpc>
                <a:spcPct val="110000"/>
              </a:lnSpc>
              <a:buNone/>
            </a:pPr>
            <a:r>
              <a:rPr lang="en-GB" dirty="0"/>
              <a:t>Tuition fees to attend a university in England or Wales currently cost up to £9,250 in England and £9,000 in Wales. There are arrangements in place to pay back the loan a student takes out.</a:t>
            </a:r>
          </a:p>
          <a:p>
            <a:pPr marL="0" indent="0">
              <a:lnSpc>
                <a:spcPct val="110000"/>
              </a:lnSpc>
              <a:buNone/>
            </a:pPr>
            <a:r>
              <a:rPr lang="en-GB" dirty="0"/>
              <a:t>Have a look at the website below and answer the following questions.</a:t>
            </a:r>
          </a:p>
          <a:p>
            <a:pPr marL="457200" indent="-457200">
              <a:lnSpc>
                <a:spcPct val="110000"/>
              </a:lnSpc>
              <a:buFont typeface="+mj-lt"/>
              <a:buAutoNum type="arabicPeriod"/>
            </a:pPr>
            <a:r>
              <a:rPr lang="en-GB" dirty="0"/>
              <a:t>Do I have to pay back all of the loan?</a:t>
            </a:r>
          </a:p>
          <a:p>
            <a:pPr marL="457200" indent="-457200">
              <a:lnSpc>
                <a:spcPct val="110000"/>
              </a:lnSpc>
              <a:buFont typeface="+mj-lt"/>
              <a:buAutoNum type="arabicPeriod"/>
            </a:pPr>
            <a:r>
              <a:rPr lang="en-GB" dirty="0"/>
              <a:t>When do I have to start paying back the loan?</a:t>
            </a:r>
          </a:p>
          <a:p>
            <a:pPr marL="457200" indent="-457200">
              <a:lnSpc>
                <a:spcPct val="110000"/>
              </a:lnSpc>
              <a:buFont typeface="+mj-lt"/>
              <a:buAutoNum type="arabicPeriod"/>
            </a:pPr>
            <a:r>
              <a:rPr lang="en-GB" dirty="0"/>
              <a:t>How much would my monthly repayments be if I earned £30,000 after graduation?</a:t>
            </a:r>
          </a:p>
          <a:p>
            <a:pPr marL="0" indent="0">
              <a:lnSpc>
                <a:spcPct val="110000"/>
              </a:lnSpc>
              <a:buNone/>
            </a:pPr>
            <a:endParaRPr lang="en-GB" b="1" dirty="0"/>
          </a:p>
          <a:p>
            <a:pPr marL="0" indent="0">
              <a:lnSpc>
                <a:spcPct val="110000"/>
              </a:lnSpc>
              <a:buNone/>
            </a:pPr>
            <a:r>
              <a:rPr lang="en-GB" dirty="0">
                <a:solidFill>
                  <a:srgbClr val="C00000"/>
                </a:solidFill>
                <a:hlinkClick r:id="rId3">
                  <a:extLst>
                    <a:ext uri="{A12FA001-AC4F-418D-AE19-62706E023703}">
                      <ahyp:hlinkClr xmlns="" xmlns:ahyp="http://schemas.microsoft.com/office/drawing/2018/hyperlinkcolor" val="tx"/>
                    </a:ext>
                  </a:extLst>
                </a:hlinkClick>
              </a:rPr>
              <a:t>https://</a:t>
            </a:r>
            <a:r>
              <a:rPr lang="en-GB" dirty="0" err="1">
                <a:solidFill>
                  <a:srgbClr val="C00000"/>
                </a:solidFill>
                <a:hlinkClick r:id="rId3">
                  <a:extLst>
                    <a:ext uri="{A12FA001-AC4F-418D-AE19-62706E023703}">
                      <ahyp:hlinkClr xmlns="" xmlns:ahyp="http://schemas.microsoft.com/office/drawing/2018/hyperlinkcolor" val="tx"/>
                    </a:ext>
                  </a:extLst>
                </a:hlinkClick>
              </a:rPr>
              <a:t>www.gov.uk</a:t>
            </a:r>
            <a:r>
              <a:rPr lang="en-GB" dirty="0">
                <a:solidFill>
                  <a:srgbClr val="C00000"/>
                </a:solidFill>
                <a:hlinkClick r:id="rId3">
                  <a:extLst>
                    <a:ext uri="{A12FA001-AC4F-418D-AE19-62706E023703}">
                      <ahyp:hlinkClr xmlns="" xmlns:ahyp="http://schemas.microsoft.com/office/drawing/2018/hyperlinkcolor" val="tx"/>
                    </a:ext>
                  </a:extLst>
                </a:hlinkClick>
              </a:rPr>
              <a:t>/repaying-your-student-loan</a:t>
            </a:r>
            <a:endParaRPr lang="en-GB" dirty="0">
              <a:solidFill>
                <a:srgbClr val="C00000"/>
              </a:solidFill>
            </a:endParaRPr>
          </a:p>
          <a:p>
            <a:pPr marL="0" indent="0">
              <a:lnSpc>
                <a:spcPct val="110000"/>
              </a:lnSpc>
              <a:buNone/>
            </a:pPr>
            <a:endParaRPr lang="en-GB" dirty="0"/>
          </a:p>
          <a:p>
            <a:pPr>
              <a:lnSpc>
                <a:spcPct val="110000"/>
              </a:lnSpc>
            </a:pPr>
            <a:endParaRPr lang="en-GB" dirty="0"/>
          </a:p>
        </p:txBody>
      </p:sp>
      <p:pic>
        <p:nvPicPr>
          <p:cNvPr id="7" name="Picture 6">
            <a:extLst>
              <a:ext uri="{FF2B5EF4-FFF2-40B4-BE49-F238E27FC236}">
                <a16:creationId xmlns="" xmlns:a16="http://schemas.microsoft.com/office/drawing/2014/main" id="{B2FE3C9D-DD76-8C48-BE8A-4B4011EBB6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161679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78538-9672-314D-AC81-6B701C110198}"/>
              </a:ext>
            </a:extLst>
          </p:cNvPr>
          <p:cNvSpPr>
            <a:spLocks noGrp="1"/>
          </p:cNvSpPr>
          <p:nvPr>
            <p:ph type="title"/>
          </p:nvPr>
        </p:nvSpPr>
        <p:spPr/>
        <p:txBody>
          <a:bodyPr/>
          <a:lstStyle/>
          <a:p>
            <a:r>
              <a:rPr lang="en-GB" dirty="0"/>
              <a:t>Homework B </a:t>
            </a:r>
            <a:br>
              <a:rPr lang="en-GB" dirty="0"/>
            </a:br>
            <a:r>
              <a:rPr lang="en-GB" dirty="0"/>
              <a:t>Answers</a:t>
            </a:r>
          </a:p>
        </p:txBody>
      </p:sp>
      <p:sp>
        <p:nvSpPr>
          <p:cNvPr id="3" name="Content Placeholder 2">
            <a:extLst>
              <a:ext uri="{FF2B5EF4-FFF2-40B4-BE49-F238E27FC236}">
                <a16:creationId xmlns="" xmlns:a16="http://schemas.microsoft.com/office/drawing/2014/main" id="{67F63A80-8A09-9F45-91E3-B14F5FFCB25A}"/>
              </a:ext>
            </a:extLst>
          </p:cNvPr>
          <p:cNvSpPr>
            <a:spLocks noGrp="1"/>
          </p:cNvSpPr>
          <p:nvPr>
            <p:ph idx="1"/>
          </p:nvPr>
        </p:nvSpPr>
        <p:spPr>
          <a:xfrm>
            <a:off x="838199" y="1825625"/>
            <a:ext cx="9278567" cy="4351338"/>
          </a:xfrm>
        </p:spPr>
        <p:txBody>
          <a:bodyPr/>
          <a:lstStyle/>
          <a:p>
            <a:pPr marL="457200" indent="-457200">
              <a:lnSpc>
                <a:spcPct val="100000"/>
              </a:lnSpc>
              <a:buFont typeface="+mj-lt"/>
              <a:buAutoNum type="arabicPeriod"/>
            </a:pPr>
            <a:r>
              <a:rPr lang="en-GB" b="1" dirty="0"/>
              <a:t>Do I have to pay back all of the loan?</a:t>
            </a:r>
          </a:p>
          <a:p>
            <a:pPr>
              <a:lnSpc>
                <a:spcPct val="100000"/>
              </a:lnSpc>
            </a:pPr>
            <a:endParaRPr lang="en-GB" dirty="0"/>
          </a:p>
          <a:p>
            <a:pPr marL="0" indent="0">
              <a:lnSpc>
                <a:spcPct val="100000"/>
              </a:lnSpc>
              <a:buNone/>
            </a:pPr>
            <a:r>
              <a:rPr lang="en-GB" dirty="0"/>
              <a:t>The short answer is ‘yes’ but the amount of repayment depends on what you earn after graduation. That means the actual repayment is based on the outstanding loan but will not be more than a certain percentage of your income. These are known as ‘income contingent loans’.</a:t>
            </a:r>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p:txBody>
      </p:sp>
      <p:pic>
        <p:nvPicPr>
          <p:cNvPr id="5" name="Picture 4">
            <a:extLst>
              <a:ext uri="{FF2B5EF4-FFF2-40B4-BE49-F238E27FC236}">
                <a16:creationId xmlns="" xmlns:a16="http://schemas.microsoft.com/office/drawing/2014/main" id="{15078416-5984-AA4A-AA94-3415EC7745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239082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665A65-68CA-6C41-8629-2511F18D2900}"/>
              </a:ext>
            </a:extLst>
          </p:cNvPr>
          <p:cNvSpPr>
            <a:spLocks noGrp="1"/>
          </p:cNvSpPr>
          <p:nvPr>
            <p:ph type="title"/>
          </p:nvPr>
        </p:nvSpPr>
        <p:spPr/>
        <p:txBody>
          <a:bodyPr/>
          <a:lstStyle/>
          <a:p>
            <a:r>
              <a:rPr lang="en-GB" dirty="0"/>
              <a:t>Homework B</a:t>
            </a:r>
            <a:br>
              <a:rPr lang="en-GB" dirty="0"/>
            </a:br>
            <a:r>
              <a:rPr lang="en-GB" dirty="0"/>
              <a:t>Answers</a:t>
            </a:r>
          </a:p>
        </p:txBody>
      </p:sp>
      <p:sp>
        <p:nvSpPr>
          <p:cNvPr id="3" name="Content Placeholder 2">
            <a:extLst>
              <a:ext uri="{FF2B5EF4-FFF2-40B4-BE49-F238E27FC236}">
                <a16:creationId xmlns="" xmlns:a16="http://schemas.microsoft.com/office/drawing/2014/main" id="{36B8F62F-B8FE-4441-A774-6293FFAF2D43}"/>
              </a:ext>
            </a:extLst>
          </p:cNvPr>
          <p:cNvSpPr>
            <a:spLocks noGrp="1"/>
          </p:cNvSpPr>
          <p:nvPr>
            <p:ph idx="1"/>
          </p:nvPr>
        </p:nvSpPr>
        <p:spPr/>
        <p:txBody>
          <a:bodyPr>
            <a:normAutofit/>
          </a:bodyPr>
          <a:lstStyle/>
          <a:p>
            <a:pPr marL="457200" indent="-457200">
              <a:buFont typeface="+mj-lt"/>
              <a:buAutoNum type="arabicPeriod" startAt="2"/>
            </a:pPr>
            <a:r>
              <a:rPr lang="en-GB" b="1" dirty="0"/>
              <a:t>When do I have to start paying back the loan?</a:t>
            </a:r>
          </a:p>
          <a:p>
            <a:endParaRPr lang="en-GB" dirty="0"/>
          </a:p>
          <a:p>
            <a:pPr marL="0" indent="0">
              <a:buNone/>
            </a:pPr>
            <a:r>
              <a:rPr lang="en-GB" dirty="0"/>
              <a:t>All of your tuition fee loans will be under the rules for Plan 2 (for those starting university after 1 September 2012). The first repayment will either be:</a:t>
            </a:r>
          </a:p>
          <a:p>
            <a:endParaRPr lang="en-GB" dirty="0"/>
          </a:p>
          <a:p>
            <a:r>
              <a:rPr lang="en-GB" dirty="0"/>
              <a:t>April after the course finishes for full-time students; or</a:t>
            </a:r>
          </a:p>
          <a:p>
            <a:endParaRPr lang="en-GB" dirty="0"/>
          </a:p>
          <a:p>
            <a:r>
              <a:rPr lang="en-GB" dirty="0"/>
              <a:t>April four years after the course started, for part-time students.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 xmlns:a16="http://schemas.microsoft.com/office/drawing/2014/main" id="{E64D0873-75A0-C642-9486-F14E8CCF40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123738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7BDE62-BBD2-AC40-B83A-CDC09F0837DC}"/>
              </a:ext>
            </a:extLst>
          </p:cNvPr>
          <p:cNvSpPr>
            <a:spLocks noGrp="1"/>
          </p:cNvSpPr>
          <p:nvPr>
            <p:ph type="title"/>
          </p:nvPr>
        </p:nvSpPr>
        <p:spPr/>
        <p:txBody>
          <a:bodyPr/>
          <a:lstStyle/>
          <a:p>
            <a:r>
              <a:rPr lang="en-GB" dirty="0"/>
              <a:t>Homework B </a:t>
            </a:r>
            <a:br>
              <a:rPr lang="en-GB" dirty="0"/>
            </a:br>
            <a:r>
              <a:rPr lang="en-GB" dirty="0"/>
              <a:t>Answers</a:t>
            </a:r>
          </a:p>
        </p:txBody>
      </p:sp>
      <p:sp>
        <p:nvSpPr>
          <p:cNvPr id="3" name="Content Placeholder 2">
            <a:extLst>
              <a:ext uri="{FF2B5EF4-FFF2-40B4-BE49-F238E27FC236}">
                <a16:creationId xmlns="" xmlns:a16="http://schemas.microsoft.com/office/drawing/2014/main" id="{46E5F1AC-5A3B-E64B-9D93-992D4ADADFF4}"/>
              </a:ext>
            </a:extLst>
          </p:cNvPr>
          <p:cNvSpPr>
            <a:spLocks noGrp="1"/>
          </p:cNvSpPr>
          <p:nvPr>
            <p:ph idx="1"/>
          </p:nvPr>
        </p:nvSpPr>
        <p:spPr>
          <a:xfrm>
            <a:off x="838199" y="1825625"/>
            <a:ext cx="10543163" cy="4351338"/>
          </a:xfrm>
        </p:spPr>
        <p:txBody>
          <a:bodyPr>
            <a:normAutofit/>
          </a:bodyPr>
          <a:lstStyle/>
          <a:p>
            <a:pPr marL="457200" indent="-457200">
              <a:buFont typeface="+mj-lt"/>
              <a:buAutoNum type="arabicPeriod" startAt="3"/>
            </a:pPr>
            <a:r>
              <a:rPr lang="en-GB" b="1" dirty="0"/>
              <a:t>How much would my monthly repayments be if I earned £30,000 after graduation?</a:t>
            </a:r>
          </a:p>
          <a:p>
            <a:endParaRPr lang="en-GB" dirty="0"/>
          </a:p>
          <a:p>
            <a:pPr marL="0" indent="0">
              <a:buNone/>
            </a:pPr>
            <a:r>
              <a:rPr lang="en-GB" dirty="0"/>
              <a:t>The website gives a specific example for Plan 2 repayments if £30,000 is earned after graduation. The rule for Plan 2 is that 9% of income over £25,000 is repaid. This would amount to, for an income of £30,000:</a:t>
            </a:r>
          </a:p>
          <a:p>
            <a:pPr marL="0" indent="0">
              <a:buNone/>
            </a:pPr>
            <a:endParaRPr lang="en-GB" dirty="0"/>
          </a:p>
          <a:p>
            <a:pPr marL="0" indent="0">
              <a:buNone/>
            </a:pPr>
            <a:r>
              <a:rPr lang="en-GB" dirty="0"/>
              <a:t>[ (30,000 – 25,000) x 0.09 ] /12 = £37.53 or £37 as described on the website.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 xmlns:a16="http://schemas.microsoft.com/office/drawing/2014/main" id="{D91266C1-9026-B744-864E-D7AEF5DEDF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209307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5AE48FA-DA50-1B4F-97E2-D566DFEC82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38" y="0"/>
            <a:ext cx="12202538" cy="6858000"/>
          </a:xfrm>
          <a:prstGeom prst="rect">
            <a:avLst/>
          </a:prstGeom>
        </p:spPr>
      </p:pic>
    </p:spTree>
    <p:extLst>
      <p:ext uri="{BB962C8B-B14F-4D97-AF65-F5344CB8AC3E}">
        <p14:creationId xmlns:p14="http://schemas.microsoft.com/office/powerpoint/2010/main" val="419724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968AA-43C4-A942-ABAF-2182052BE677}"/>
              </a:ext>
            </a:extLst>
          </p:cNvPr>
          <p:cNvSpPr>
            <a:spLocks noGrp="1"/>
          </p:cNvSpPr>
          <p:nvPr>
            <p:ph type="title"/>
          </p:nvPr>
        </p:nvSpPr>
        <p:spPr/>
        <p:txBody>
          <a:bodyPr>
            <a:normAutofit/>
          </a:bodyPr>
          <a:lstStyle/>
          <a:p>
            <a:r>
              <a:rPr lang="en-GB" dirty="0"/>
              <a:t>Mathematics content in this presentation</a:t>
            </a:r>
          </a:p>
        </p:txBody>
      </p:sp>
      <p:sp>
        <p:nvSpPr>
          <p:cNvPr id="3" name="Content Placeholder 2">
            <a:extLst>
              <a:ext uri="{FF2B5EF4-FFF2-40B4-BE49-F238E27FC236}">
                <a16:creationId xmlns="" xmlns:a16="http://schemas.microsoft.com/office/drawing/2014/main" id="{A97E4FAF-2331-5D49-B928-9B45BE132B44}"/>
              </a:ext>
            </a:extLst>
          </p:cNvPr>
          <p:cNvSpPr>
            <a:spLocks noGrp="1"/>
          </p:cNvSpPr>
          <p:nvPr>
            <p:ph idx="1"/>
          </p:nvPr>
        </p:nvSpPr>
        <p:spPr>
          <a:xfrm>
            <a:off x="838200" y="1825625"/>
            <a:ext cx="9720944" cy="4351338"/>
          </a:xfrm>
        </p:spPr>
        <p:txBody>
          <a:bodyPr>
            <a:normAutofit lnSpcReduction="10000"/>
          </a:bodyPr>
          <a:lstStyle/>
          <a:p>
            <a:pPr marL="0" indent="0">
              <a:lnSpc>
                <a:spcPct val="100000"/>
              </a:lnSpc>
              <a:buNone/>
            </a:pPr>
            <a:r>
              <a:rPr lang="en-GB" sz="1600" dirty="0"/>
              <a:t>This slide is for information only and is hidden from the presentation. The mathematical content specifications in this presentation are those used in the Mathematics GCSE Subject content and assessment objectives and are identified in </a:t>
            </a:r>
            <a:r>
              <a:rPr lang="en-GB" sz="1600" dirty="0">
                <a:solidFill>
                  <a:srgbClr val="D9222A"/>
                </a:solidFill>
              </a:rPr>
              <a:t>red</a:t>
            </a:r>
            <a:r>
              <a:rPr lang="en-GB" sz="1600" dirty="0"/>
              <a:t>.</a:t>
            </a:r>
          </a:p>
          <a:p>
            <a:pPr marL="0" indent="0">
              <a:lnSpc>
                <a:spcPct val="100000"/>
              </a:lnSpc>
              <a:buNone/>
            </a:pPr>
            <a:endParaRPr lang="en-GB" sz="1400" dirty="0"/>
          </a:p>
          <a:p>
            <a:pPr marL="357188" indent="-357188">
              <a:lnSpc>
                <a:spcPct val="100000"/>
              </a:lnSpc>
              <a:buNone/>
            </a:pPr>
            <a:r>
              <a:rPr lang="en-GB" sz="1400" b="1" dirty="0"/>
              <a:t>S2: 	</a:t>
            </a:r>
            <a:r>
              <a:rPr lang="en-GB" sz="1400" dirty="0">
                <a:solidFill>
                  <a:srgbClr val="D9222A"/>
                </a:solidFill>
              </a:rPr>
              <a:t>interpret and construct tables, charts and diagrams, including frequency tables</a:t>
            </a:r>
            <a:r>
              <a:rPr lang="en-GB" sz="1400" dirty="0"/>
              <a:t>, bar charts, pie charts and pictograms for categorical data, vertical line charts for ungrouped discrete numerical data, tables and line graphs for time series data and know their appropriate use </a:t>
            </a:r>
          </a:p>
          <a:p>
            <a:pPr marL="0" indent="0">
              <a:lnSpc>
                <a:spcPct val="100000"/>
              </a:lnSpc>
              <a:buNone/>
            </a:pPr>
            <a:endParaRPr lang="en-GB" sz="1400" dirty="0"/>
          </a:p>
          <a:p>
            <a:pPr marL="0" indent="0">
              <a:lnSpc>
                <a:spcPct val="100000"/>
              </a:lnSpc>
              <a:buNone/>
            </a:pPr>
            <a:r>
              <a:rPr lang="en-GB" sz="1400" b="1" dirty="0"/>
              <a:t>S4: </a:t>
            </a:r>
            <a:r>
              <a:rPr lang="en-GB" sz="1400" dirty="0"/>
              <a:t>interpret, analyse and compare the distributions of data sets from univariate empirical distributions through:</a:t>
            </a:r>
          </a:p>
          <a:p>
            <a:pPr lvl="1">
              <a:lnSpc>
                <a:spcPct val="100000"/>
              </a:lnSpc>
              <a:buClr>
                <a:srgbClr val="5E5E5E"/>
              </a:buClr>
            </a:pPr>
            <a:r>
              <a:rPr lang="en-GB" sz="1400" dirty="0">
                <a:solidFill>
                  <a:srgbClr val="D9222A"/>
                </a:solidFill>
              </a:rPr>
              <a:t>appropriate graphical representation involving discrete</a:t>
            </a:r>
            <a:r>
              <a:rPr lang="en-GB" sz="1400" dirty="0"/>
              <a:t>, continuous and grouped data</a:t>
            </a:r>
          </a:p>
          <a:p>
            <a:pPr lvl="1">
              <a:lnSpc>
                <a:spcPct val="100000"/>
              </a:lnSpc>
              <a:buClr>
                <a:srgbClr val="5E5E5E"/>
              </a:buClr>
            </a:pPr>
            <a:r>
              <a:rPr lang="en-GB" sz="1400" dirty="0">
                <a:solidFill>
                  <a:srgbClr val="D9222A"/>
                </a:solidFill>
              </a:rPr>
              <a:t>appropriate measures of central tendency (… mode and modal class) and spread (range, including consideration of outliers) </a:t>
            </a:r>
          </a:p>
          <a:p>
            <a:pPr marL="0" indent="0">
              <a:lnSpc>
                <a:spcPct val="100000"/>
              </a:lnSpc>
              <a:buNone/>
            </a:pPr>
            <a:endParaRPr lang="en-GB" sz="1200" dirty="0">
              <a:solidFill>
                <a:srgbClr val="FF0000"/>
              </a:solidFill>
            </a:endParaRPr>
          </a:p>
          <a:p>
            <a:pPr marL="357188" indent="-357188">
              <a:lnSpc>
                <a:spcPct val="100000"/>
              </a:lnSpc>
              <a:buNone/>
            </a:pPr>
            <a:r>
              <a:rPr lang="en-GB" sz="1400" b="1" dirty="0"/>
              <a:t>S6: 	</a:t>
            </a:r>
            <a:r>
              <a:rPr lang="en-GB" sz="1400" dirty="0">
                <a:solidFill>
                  <a:srgbClr val="D9222A"/>
                </a:solidFill>
              </a:rPr>
              <a:t>use and interpret scatter graphs of bivariate data; recognise correlation </a:t>
            </a:r>
            <a:r>
              <a:rPr lang="en-GB" sz="1400" u="sng" dirty="0">
                <a:solidFill>
                  <a:srgbClr val="D9222A"/>
                </a:solidFill>
              </a:rPr>
              <a:t>and know that it does not indicate causation; draw estimated lines of best fit; make predictions; interpolate and extrapolate apparent trends whilst knowing the dangers of so doing</a:t>
            </a:r>
          </a:p>
        </p:txBody>
      </p:sp>
    </p:spTree>
    <p:extLst>
      <p:ext uri="{BB962C8B-B14F-4D97-AF65-F5344CB8AC3E}">
        <p14:creationId xmlns:p14="http://schemas.microsoft.com/office/powerpoint/2010/main" val="296362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089EFA-D9E7-7746-BC33-12625960C243}"/>
              </a:ext>
            </a:extLst>
          </p:cNvPr>
          <p:cNvSpPr>
            <a:spLocks noGrp="1"/>
          </p:cNvSpPr>
          <p:nvPr>
            <p:ph type="title"/>
          </p:nvPr>
        </p:nvSpPr>
        <p:spPr/>
        <p:txBody>
          <a:bodyPr/>
          <a:lstStyle/>
          <a:p>
            <a:r>
              <a:rPr lang="en-GB" dirty="0"/>
              <a:t>What we’ve already done</a:t>
            </a:r>
          </a:p>
        </p:txBody>
      </p:sp>
      <p:sp>
        <p:nvSpPr>
          <p:cNvPr id="3" name="Content Placeholder 2">
            <a:extLst>
              <a:ext uri="{FF2B5EF4-FFF2-40B4-BE49-F238E27FC236}">
                <a16:creationId xmlns="" xmlns:a16="http://schemas.microsoft.com/office/drawing/2014/main" id="{F558F82E-D04A-FA42-A473-036A2C2230AE}"/>
              </a:ext>
            </a:extLst>
          </p:cNvPr>
          <p:cNvSpPr>
            <a:spLocks noGrp="1"/>
          </p:cNvSpPr>
          <p:nvPr>
            <p:ph idx="1"/>
          </p:nvPr>
        </p:nvSpPr>
        <p:spPr/>
        <p:txBody>
          <a:bodyPr>
            <a:normAutofit/>
          </a:bodyPr>
          <a:lstStyle/>
          <a:p>
            <a:pPr marL="0" indent="0">
              <a:lnSpc>
                <a:spcPct val="120000"/>
              </a:lnSpc>
              <a:buNone/>
            </a:pPr>
            <a:r>
              <a:rPr lang="en-GB" dirty="0"/>
              <a:t>We’ve looked at how we can help Rohan understand what costs he is likely to face when attending university. In particular, we made sure that Rohan understood how rents varied across the country at the universities he was likely to apply to. </a:t>
            </a:r>
          </a:p>
          <a:p>
            <a:pPr marL="0" indent="0">
              <a:lnSpc>
                <a:spcPct val="120000"/>
              </a:lnSpc>
              <a:buNone/>
            </a:pPr>
            <a:r>
              <a:rPr lang="en-GB" dirty="0"/>
              <a:t>In mathematics, we have learned: </a:t>
            </a:r>
          </a:p>
          <a:p>
            <a:pPr lvl="1">
              <a:lnSpc>
                <a:spcPct val="120000"/>
              </a:lnSpc>
            </a:pPr>
            <a:r>
              <a:rPr lang="en-GB" dirty="0"/>
              <a:t>how to apply scatter diagrams to the rental cost data we had; </a:t>
            </a:r>
          </a:p>
          <a:p>
            <a:pPr lvl="1">
              <a:lnSpc>
                <a:spcPct val="120000"/>
              </a:lnSpc>
            </a:pPr>
            <a:r>
              <a:rPr lang="en-GB" dirty="0"/>
              <a:t>what lines of best fit were appropriate to the data;</a:t>
            </a:r>
          </a:p>
          <a:p>
            <a:pPr lvl="1">
              <a:lnSpc>
                <a:spcPct val="120000"/>
              </a:lnSpc>
            </a:pPr>
            <a:r>
              <a:rPr lang="en-GB" dirty="0"/>
              <a:t>to deal with outliers and what impact they had on our understanding of rent costs; and</a:t>
            </a:r>
          </a:p>
          <a:p>
            <a:pPr lvl="1">
              <a:lnSpc>
                <a:spcPct val="120000"/>
              </a:lnSpc>
            </a:pPr>
            <a:r>
              <a:rPr lang="en-GB" dirty="0"/>
              <a:t>to interpolate and extrapolate with additional data.</a:t>
            </a:r>
          </a:p>
          <a:p>
            <a:pPr>
              <a:lnSpc>
                <a:spcPct val="120000"/>
              </a:lnSpc>
            </a:pPr>
            <a:endParaRPr lang="en-GB" dirty="0"/>
          </a:p>
          <a:p>
            <a:pPr>
              <a:lnSpc>
                <a:spcPct val="120000"/>
              </a:lnSpc>
            </a:pPr>
            <a:endParaRPr lang="en-GB" dirty="0"/>
          </a:p>
          <a:p>
            <a:pPr>
              <a:lnSpc>
                <a:spcPct val="120000"/>
              </a:lnSpc>
            </a:pPr>
            <a:endParaRPr lang="en-GB" dirty="0"/>
          </a:p>
          <a:p>
            <a:pPr>
              <a:lnSpc>
                <a:spcPct val="120000"/>
              </a:lnSpc>
            </a:pPr>
            <a:endParaRPr lang="en-GB" dirty="0"/>
          </a:p>
          <a:p>
            <a:pPr>
              <a:lnSpc>
                <a:spcPct val="120000"/>
              </a:lnSpc>
            </a:pPr>
            <a:endParaRPr lang="en-GB" dirty="0"/>
          </a:p>
          <a:p>
            <a:pPr>
              <a:lnSpc>
                <a:spcPct val="120000"/>
              </a:lnSpc>
            </a:pPr>
            <a:endParaRPr lang="en-GB" dirty="0"/>
          </a:p>
        </p:txBody>
      </p:sp>
    </p:spTree>
    <p:extLst>
      <p:ext uri="{BB962C8B-B14F-4D97-AF65-F5344CB8AC3E}">
        <p14:creationId xmlns:p14="http://schemas.microsoft.com/office/powerpoint/2010/main" val="106819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651BD6-A147-1E40-8E7D-F32181E15FE8}"/>
              </a:ext>
            </a:extLst>
          </p:cNvPr>
          <p:cNvSpPr>
            <a:spLocks noGrp="1"/>
          </p:cNvSpPr>
          <p:nvPr>
            <p:ph type="title"/>
          </p:nvPr>
        </p:nvSpPr>
        <p:spPr/>
        <p:txBody>
          <a:bodyPr/>
          <a:lstStyle/>
          <a:p>
            <a:r>
              <a:rPr lang="en-GB" dirty="0"/>
              <a:t>Which degree?</a:t>
            </a:r>
          </a:p>
        </p:txBody>
      </p:sp>
      <p:sp>
        <p:nvSpPr>
          <p:cNvPr id="3" name="Content Placeholder 2">
            <a:extLst>
              <a:ext uri="{FF2B5EF4-FFF2-40B4-BE49-F238E27FC236}">
                <a16:creationId xmlns="" xmlns:a16="http://schemas.microsoft.com/office/drawing/2014/main" id="{B4D5599A-4856-F14B-AC74-54DDD3BB68F5}"/>
              </a:ext>
            </a:extLst>
          </p:cNvPr>
          <p:cNvSpPr>
            <a:spLocks noGrp="1"/>
          </p:cNvSpPr>
          <p:nvPr>
            <p:ph idx="1"/>
          </p:nvPr>
        </p:nvSpPr>
        <p:spPr>
          <a:xfrm>
            <a:off x="838199" y="1825625"/>
            <a:ext cx="9268839" cy="4351338"/>
          </a:xfrm>
        </p:spPr>
        <p:txBody>
          <a:bodyPr/>
          <a:lstStyle/>
          <a:p>
            <a:pPr marL="0" indent="0">
              <a:buNone/>
            </a:pPr>
            <a:r>
              <a:rPr lang="en-GB" dirty="0"/>
              <a:t>Rohan has heard that your choice of subject at university can affect your career earnings once you graduate. </a:t>
            </a:r>
          </a:p>
          <a:p>
            <a:endParaRPr lang="en-GB" dirty="0"/>
          </a:p>
          <a:p>
            <a:pPr marL="0" indent="0">
              <a:buNone/>
            </a:pPr>
            <a:r>
              <a:rPr lang="en-GB" dirty="0"/>
              <a:t>Have a look at the data on the handout which shows starting salaries and indicative monthly loan repayments for a number of subjects once graduates start work.</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4918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462F9-7B05-F44C-896A-84D16DE6EC3D}"/>
              </a:ext>
            </a:extLst>
          </p:cNvPr>
          <p:cNvSpPr>
            <a:spLocks noGrp="1"/>
          </p:cNvSpPr>
          <p:nvPr>
            <p:ph type="title"/>
          </p:nvPr>
        </p:nvSpPr>
        <p:spPr/>
        <p:txBody>
          <a:bodyPr/>
          <a:lstStyle/>
          <a:p>
            <a:r>
              <a:rPr lang="en-GB" dirty="0"/>
              <a:t>Which degree? </a:t>
            </a:r>
            <a:br>
              <a:rPr lang="en-GB" dirty="0"/>
            </a:br>
            <a:r>
              <a:rPr lang="en-GB" dirty="0"/>
              <a:t>Salaries and student loan repayments</a:t>
            </a:r>
          </a:p>
        </p:txBody>
      </p:sp>
      <p:graphicFrame>
        <p:nvGraphicFramePr>
          <p:cNvPr id="5" name="Table 4">
            <a:extLst>
              <a:ext uri="{FF2B5EF4-FFF2-40B4-BE49-F238E27FC236}">
                <a16:creationId xmlns="" xmlns:a16="http://schemas.microsoft.com/office/drawing/2014/main" id="{B928F251-CD66-734A-873F-6671B878E7FA}"/>
              </a:ext>
            </a:extLst>
          </p:cNvPr>
          <p:cNvGraphicFramePr>
            <a:graphicFrameLocks noGrp="1"/>
          </p:cNvGraphicFramePr>
          <p:nvPr>
            <p:extLst>
              <p:ext uri="{D42A27DB-BD31-4B8C-83A1-F6EECF244321}">
                <p14:modId xmlns:p14="http://schemas.microsoft.com/office/powerpoint/2010/main" val="865682435"/>
              </p:ext>
            </p:extLst>
          </p:nvPr>
        </p:nvGraphicFramePr>
        <p:xfrm>
          <a:off x="881974" y="1903155"/>
          <a:ext cx="10428051" cy="4021751"/>
        </p:xfrm>
        <a:graphic>
          <a:graphicData uri="http://schemas.openxmlformats.org/drawingml/2006/table">
            <a:tbl>
              <a:tblPr>
                <a:tableStyleId>{21E4AEA4-8DFA-4A89-87EB-49C32662AFE0}</a:tableStyleId>
              </a:tblPr>
              <a:tblGrid>
                <a:gridCol w="5369668">
                  <a:extLst>
                    <a:ext uri="{9D8B030D-6E8A-4147-A177-3AD203B41FA5}">
                      <a16:colId xmlns="" xmlns:a16="http://schemas.microsoft.com/office/drawing/2014/main" val="3879560465"/>
                    </a:ext>
                  </a:extLst>
                </a:gridCol>
                <a:gridCol w="2558375">
                  <a:extLst>
                    <a:ext uri="{9D8B030D-6E8A-4147-A177-3AD203B41FA5}">
                      <a16:colId xmlns="" xmlns:a16="http://schemas.microsoft.com/office/drawing/2014/main" val="103189273"/>
                    </a:ext>
                  </a:extLst>
                </a:gridCol>
                <a:gridCol w="2500008">
                  <a:extLst>
                    <a:ext uri="{9D8B030D-6E8A-4147-A177-3AD203B41FA5}">
                      <a16:colId xmlns="" xmlns:a16="http://schemas.microsoft.com/office/drawing/2014/main" val="373001999"/>
                    </a:ext>
                  </a:extLst>
                </a:gridCol>
              </a:tblGrid>
              <a:tr h="819631">
                <a:tc>
                  <a:txBody>
                    <a:bodyPr/>
                    <a:lstStyle/>
                    <a:p>
                      <a:pPr algn="ctr" fontAlgn="ctr">
                        <a:lnSpc>
                          <a:spcPct val="100000"/>
                        </a:lnSpc>
                      </a:pPr>
                      <a:endParaRPr lang="en-US"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latin typeface="+mn-lt"/>
                        </a:rPr>
                        <a:t>Starting salary</a:t>
                      </a:r>
                    </a:p>
                    <a:p>
                      <a:pPr marL="0" marR="0" lvl="0" indent="0" algn="r"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mn-lt"/>
                        </a:rPr>
                        <a:t>(£)</a:t>
                      </a:r>
                      <a:endParaRPr lang="en-US" sz="1800" b="1" i="0" u="none" strike="noStrike" dirty="0">
                        <a:solidFill>
                          <a:srgbClr val="000000"/>
                        </a:solidFill>
                        <a:effectLst/>
                        <a:latin typeface="+mn-lt"/>
                      </a:endParaRP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latin typeface="+mn-lt"/>
                        </a:rPr>
                        <a:t>Monthly repayment</a:t>
                      </a:r>
                    </a:p>
                    <a:p>
                      <a:pPr marL="0" marR="0" lvl="0" indent="0" algn="r"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mn-lt"/>
                        </a:rPr>
                        <a:t>(£)</a:t>
                      </a:r>
                      <a:endParaRPr lang="en-US" sz="1800" b="1" i="0" u="none" strike="noStrike" dirty="0">
                        <a:solidFill>
                          <a:srgbClr val="000000"/>
                        </a:solidFill>
                        <a:effectLst/>
                        <a:latin typeface="+mn-lt"/>
                      </a:endParaRP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solidFill>
                  </a:tcPr>
                </a:tc>
                <a:extLst>
                  <a:ext uri="{0D108BD9-81ED-4DB2-BD59-A6C34878D82A}">
                    <a16:rowId xmlns="" xmlns:a16="http://schemas.microsoft.com/office/drawing/2014/main" val="455580120"/>
                  </a:ext>
                </a:extLst>
              </a:tr>
              <a:tr h="320212">
                <a:tc>
                  <a:txBody>
                    <a:bodyPr/>
                    <a:lstStyle/>
                    <a:p>
                      <a:pPr marL="184150" indent="0" algn="l" fontAlgn="ctr">
                        <a:lnSpc>
                          <a:spcPct val="100000"/>
                        </a:lnSpc>
                        <a:tabLst/>
                      </a:pPr>
                      <a:r>
                        <a:rPr lang="en-US" sz="2000" u="none" strike="noStrike" dirty="0">
                          <a:effectLst/>
                          <a:latin typeface="+mn-lt"/>
                        </a:rPr>
                        <a:t>Accountancy</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27,000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15.00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2102678558"/>
                  </a:ext>
                </a:extLst>
              </a:tr>
              <a:tr h="320212">
                <a:tc>
                  <a:txBody>
                    <a:bodyPr/>
                    <a:lstStyle/>
                    <a:p>
                      <a:pPr marL="134938" indent="49213" algn="l" fontAlgn="ctr">
                        <a:lnSpc>
                          <a:spcPct val="100000"/>
                        </a:lnSpc>
                        <a:tabLst/>
                      </a:pPr>
                      <a:r>
                        <a:rPr lang="en-US" sz="2000" u="none" strike="noStrike" dirty="0">
                          <a:effectLst/>
                          <a:latin typeface="+mn-lt"/>
                        </a:rPr>
                        <a:t>Actuarial work</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29,250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31.88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1740093838"/>
                  </a:ext>
                </a:extLst>
              </a:tr>
              <a:tr h="320212">
                <a:tc>
                  <a:txBody>
                    <a:bodyPr/>
                    <a:lstStyle/>
                    <a:p>
                      <a:pPr marL="184150" indent="0" algn="l" fontAlgn="ctr">
                        <a:lnSpc>
                          <a:spcPct val="100000"/>
                        </a:lnSpc>
                        <a:tabLst/>
                      </a:pPr>
                      <a:r>
                        <a:rPr lang="en-US" sz="2000" u="none" strike="noStrike" dirty="0">
                          <a:effectLst/>
                          <a:latin typeface="+mn-lt"/>
                        </a:rPr>
                        <a:t>Civil engineering</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25,250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2964638590"/>
                  </a:ext>
                </a:extLst>
              </a:tr>
              <a:tr h="320212">
                <a:tc>
                  <a:txBody>
                    <a:bodyPr/>
                    <a:lstStyle/>
                    <a:p>
                      <a:pPr marL="184150" indent="0" algn="l" fontAlgn="ctr">
                        <a:lnSpc>
                          <a:spcPct val="100000"/>
                        </a:lnSpc>
                        <a:tabLst/>
                      </a:pPr>
                      <a:r>
                        <a:rPr lang="en-US" sz="2000" u="none" strike="noStrike" dirty="0">
                          <a:effectLst/>
                          <a:latin typeface="+mn-lt"/>
                        </a:rPr>
                        <a:t>Management</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26,000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7.50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368568725"/>
                  </a:ext>
                </a:extLst>
              </a:tr>
              <a:tr h="320212">
                <a:tc>
                  <a:txBody>
                    <a:bodyPr/>
                    <a:lstStyle/>
                    <a:p>
                      <a:pPr marL="184150" indent="0" algn="l" fontAlgn="ctr">
                        <a:lnSpc>
                          <a:spcPct val="100000"/>
                        </a:lnSpc>
                        <a:tabLst/>
                      </a:pPr>
                      <a:r>
                        <a:rPr lang="en-US" sz="2000" u="none" strike="noStrike" dirty="0">
                          <a:effectLst/>
                          <a:latin typeface="+mn-lt"/>
                        </a:rPr>
                        <a:t>Information technology</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28,000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3928124247"/>
                  </a:ext>
                </a:extLst>
              </a:tr>
              <a:tr h="320212">
                <a:tc>
                  <a:txBody>
                    <a:bodyPr/>
                    <a:lstStyle/>
                    <a:p>
                      <a:pPr marL="184150" indent="0" algn="l" fontAlgn="ctr">
                        <a:lnSpc>
                          <a:spcPct val="100000"/>
                        </a:lnSpc>
                        <a:tabLst/>
                      </a:pPr>
                      <a:r>
                        <a:rPr lang="en-US" sz="2000" u="none" strike="noStrike" dirty="0">
                          <a:effectLst/>
                          <a:latin typeface="+mn-lt"/>
                        </a:rPr>
                        <a:t>Marketing</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27,250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16.88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2748760202"/>
                  </a:ext>
                </a:extLst>
              </a:tr>
              <a:tr h="320212">
                <a:tc>
                  <a:txBody>
                    <a:bodyPr/>
                    <a:lstStyle/>
                    <a:p>
                      <a:pPr marL="0" indent="184150" algn="l" fontAlgn="ctr">
                        <a:lnSpc>
                          <a:spcPct val="100000"/>
                        </a:lnSpc>
                        <a:tabLst/>
                      </a:pPr>
                      <a:r>
                        <a:rPr lang="en-US" sz="2000" u="none" strike="noStrike" dirty="0">
                          <a:effectLst/>
                          <a:latin typeface="+mn-lt"/>
                        </a:rPr>
                        <a:t>Mechanical engineering</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25,250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4220837978"/>
                  </a:ext>
                </a:extLst>
              </a:tr>
              <a:tr h="320212">
                <a:tc>
                  <a:txBody>
                    <a:bodyPr/>
                    <a:lstStyle/>
                    <a:p>
                      <a:pPr marL="0" indent="184150" algn="l" fontAlgn="ctr">
                        <a:lnSpc>
                          <a:spcPct val="100000"/>
                        </a:lnSpc>
                        <a:tabLst/>
                      </a:pPr>
                      <a:r>
                        <a:rPr lang="en-US" sz="2000" u="none" strike="noStrike" dirty="0">
                          <a:effectLst/>
                          <a:latin typeface="+mn-lt"/>
                        </a:rPr>
                        <a:t>Retail management</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26,000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7.50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1264114852"/>
                  </a:ext>
                </a:extLst>
              </a:tr>
              <a:tr h="320212">
                <a:tc>
                  <a:txBody>
                    <a:bodyPr/>
                    <a:lstStyle/>
                    <a:p>
                      <a:pPr marL="0" indent="184150" algn="l" fontAlgn="ctr">
                        <a:lnSpc>
                          <a:spcPct val="100000"/>
                        </a:lnSpc>
                        <a:tabLst/>
                      </a:pPr>
                      <a:r>
                        <a:rPr lang="en-US" sz="2000" u="none" strike="noStrike" dirty="0">
                          <a:effectLst/>
                          <a:latin typeface="+mn-lt"/>
                        </a:rPr>
                        <a:t>Science</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27,250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16.88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4101755523"/>
                  </a:ext>
                </a:extLst>
              </a:tr>
              <a:tr h="320212">
                <a:tc>
                  <a:txBody>
                    <a:bodyPr/>
                    <a:lstStyle/>
                    <a:p>
                      <a:pPr marL="0" indent="184150" algn="l" fontAlgn="ctr">
                        <a:lnSpc>
                          <a:spcPct val="100000"/>
                        </a:lnSpc>
                        <a:tabLst/>
                      </a:pPr>
                      <a:r>
                        <a:rPr lang="en-US" sz="2000" u="none" strike="noStrike" dirty="0">
                          <a:effectLst/>
                          <a:latin typeface="+mn-lt"/>
                        </a:rPr>
                        <a:t>Veterinary science</a:t>
                      </a:r>
                      <a:endParaRPr lang="en-US" sz="2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25,250</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tc>
                  <a:txBody>
                    <a:bodyPr/>
                    <a:lstStyle/>
                    <a:p>
                      <a:pPr algn="r" fontAlgn="ctr">
                        <a:lnSpc>
                          <a:spcPct val="100000"/>
                        </a:lnSpc>
                      </a:pPr>
                      <a:r>
                        <a:rPr lang="en-GB" sz="2000" b="0" i="0" u="none" strike="noStrike" dirty="0">
                          <a:solidFill>
                            <a:srgbClr val="000000"/>
                          </a:solidFill>
                          <a:effectLst/>
                          <a:latin typeface="+mn-lt"/>
                        </a:rPr>
                        <a:t>1.88</a:t>
                      </a:r>
                    </a:p>
                  </a:txBody>
                  <a:tcPr marL="9525"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C3DA">
                        <a:alpha val="50000"/>
                      </a:srgbClr>
                    </a:solidFill>
                  </a:tcPr>
                </a:tc>
                <a:extLst>
                  <a:ext uri="{0D108BD9-81ED-4DB2-BD59-A6C34878D82A}">
                    <a16:rowId xmlns="" xmlns:a16="http://schemas.microsoft.com/office/drawing/2014/main" val="1489586344"/>
                  </a:ext>
                </a:extLst>
              </a:tr>
            </a:tbl>
          </a:graphicData>
        </a:graphic>
      </p:graphicFrame>
    </p:spTree>
    <p:extLst>
      <p:ext uri="{BB962C8B-B14F-4D97-AF65-F5344CB8AC3E}">
        <p14:creationId xmlns:p14="http://schemas.microsoft.com/office/powerpoint/2010/main" val="167035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18B36-7F4A-4D4C-AEFE-0573459CE48D}"/>
              </a:ext>
            </a:extLst>
          </p:cNvPr>
          <p:cNvSpPr>
            <a:spLocks noGrp="1"/>
          </p:cNvSpPr>
          <p:nvPr>
            <p:ph type="title"/>
          </p:nvPr>
        </p:nvSpPr>
        <p:spPr/>
        <p:txBody>
          <a:bodyPr/>
          <a:lstStyle/>
          <a:p>
            <a:r>
              <a:rPr lang="en-GB" dirty="0"/>
              <a:t>Task 5: which degree</a:t>
            </a:r>
          </a:p>
        </p:txBody>
      </p:sp>
      <p:sp>
        <p:nvSpPr>
          <p:cNvPr id="3" name="Content Placeholder 2">
            <a:extLst>
              <a:ext uri="{FF2B5EF4-FFF2-40B4-BE49-F238E27FC236}">
                <a16:creationId xmlns="" xmlns:a16="http://schemas.microsoft.com/office/drawing/2014/main" id="{07E33A6F-77EE-EC45-885E-EAC494E70986}"/>
              </a:ext>
            </a:extLst>
          </p:cNvPr>
          <p:cNvSpPr>
            <a:spLocks noGrp="1"/>
          </p:cNvSpPr>
          <p:nvPr>
            <p:ph idx="1"/>
          </p:nvPr>
        </p:nvSpPr>
        <p:spPr>
          <a:xfrm>
            <a:off x="838200" y="1825625"/>
            <a:ext cx="10056780" cy="4351338"/>
          </a:xfrm>
        </p:spPr>
        <p:txBody>
          <a:bodyPr>
            <a:normAutofit fontScale="92500" lnSpcReduction="20000"/>
          </a:bodyPr>
          <a:lstStyle/>
          <a:p>
            <a:pPr marL="0" indent="0">
              <a:lnSpc>
                <a:spcPct val="110000"/>
              </a:lnSpc>
              <a:buNone/>
            </a:pPr>
            <a:r>
              <a:rPr lang="en-GB" dirty="0"/>
              <a:t>Are we able to help Rohan make some sense of the data to help him decide which degree he should do?</a:t>
            </a:r>
          </a:p>
          <a:p>
            <a:pPr marL="0" indent="0">
              <a:lnSpc>
                <a:spcPct val="110000"/>
              </a:lnSpc>
              <a:buNone/>
            </a:pPr>
            <a:endParaRPr lang="en-GB" dirty="0"/>
          </a:p>
          <a:p>
            <a:pPr marL="0" indent="0">
              <a:lnSpc>
                <a:spcPct val="110000"/>
              </a:lnSpc>
              <a:buNone/>
            </a:pPr>
            <a:r>
              <a:rPr lang="en-GB" b="1" dirty="0"/>
              <a:t>Working in pairs</a:t>
            </a:r>
            <a:r>
              <a:rPr lang="en-GB" dirty="0"/>
              <a:t>, calculate the mean, median, mode and range of the data and answer the following questions that Rohan has raised:</a:t>
            </a:r>
          </a:p>
          <a:p>
            <a:pPr>
              <a:lnSpc>
                <a:spcPct val="110000"/>
              </a:lnSpc>
            </a:pPr>
            <a:endParaRPr lang="en-GB" dirty="0"/>
          </a:p>
          <a:p>
            <a:pPr marL="457200" indent="-457200">
              <a:lnSpc>
                <a:spcPct val="110000"/>
              </a:lnSpc>
              <a:buFont typeface="+mj-lt"/>
              <a:buAutoNum type="arabicPeriod"/>
            </a:pPr>
            <a:r>
              <a:rPr lang="en-GB" dirty="0"/>
              <a:t>Why are the loan repayments higher for subjects like actuarial work and information technology?</a:t>
            </a:r>
          </a:p>
          <a:p>
            <a:pPr marL="457200" indent="-457200">
              <a:lnSpc>
                <a:spcPct val="110000"/>
              </a:lnSpc>
              <a:buFont typeface="+mj-lt"/>
              <a:buAutoNum type="arabicPeriod"/>
            </a:pPr>
            <a:endParaRPr lang="en-GB" dirty="0"/>
          </a:p>
          <a:p>
            <a:pPr marL="457200" indent="-457200">
              <a:lnSpc>
                <a:spcPct val="110000"/>
              </a:lnSpc>
              <a:buFont typeface="+mj-lt"/>
              <a:buAutoNum type="arabicPeriod"/>
            </a:pPr>
            <a:r>
              <a:rPr lang="en-GB" dirty="0"/>
              <a:t>Would it be better if Rohan chose a low loan repayment course such as retail management?</a:t>
            </a:r>
          </a:p>
        </p:txBody>
      </p:sp>
      <p:pic>
        <p:nvPicPr>
          <p:cNvPr id="5" name="Picture 4">
            <a:extLst>
              <a:ext uri="{FF2B5EF4-FFF2-40B4-BE49-F238E27FC236}">
                <a16:creationId xmlns="" xmlns:a16="http://schemas.microsoft.com/office/drawing/2014/main" id="{70AB520C-411E-A946-833A-16F7355ECA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20616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6BD3CF-5B50-914A-995C-F7023C359716}"/>
              </a:ext>
            </a:extLst>
          </p:cNvPr>
          <p:cNvSpPr>
            <a:spLocks noGrp="1"/>
          </p:cNvSpPr>
          <p:nvPr>
            <p:ph type="title"/>
          </p:nvPr>
        </p:nvSpPr>
        <p:spPr/>
        <p:txBody>
          <a:bodyPr/>
          <a:lstStyle/>
          <a:p>
            <a:r>
              <a:rPr lang="en-GB" dirty="0"/>
              <a:t>Task 5: which degree</a:t>
            </a:r>
          </a:p>
        </p:txBody>
      </p:sp>
      <p:sp>
        <p:nvSpPr>
          <p:cNvPr id="3" name="Content Placeholder 2">
            <a:extLst>
              <a:ext uri="{FF2B5EF4-FFF2-40B4-BE49-F238E27FC236}">
                <a16:creationId xmlns="" xmlns:a16="http://schemas.microsoft.com/office/drawing/2014/main" id="{011A57B3-98B6-B94C-80CA-C3334F8AD557}"/>
              </a:ext>
            </a:extLst>
          </p:cNvPr>
          <p:cNvSpPr>
            <a:spLocks noGrp="1"/>
          </p:cNvSpPr>
          <p:nvPr>
            <p:ph idx="1"/>
          </p:nvPr>
        </p:nvSpPr>
        <p:spPr/>
        <p:txBody>
          <a:bodyPr/>
          <a:lstStyle/>
          <a:p>
            <a:pPr marL="457200" indent="-457200">
              <a:lnSpc>
                <a:spcPct val="100000"/>
              </a:lnSpc>
              <a:buFont typeface="+mj-lt"/>
              <a:buAutoNum type="arabicPeriod" startAt="3"/>
            </a:pPr>
            <a:r>
              <a:rPr lang="en-GB" dirty="0"/>
              <a:t>The mean and the median of the salaries should be close together in your calculations, but the mode is much lower. Why is the mode different?</a:t>
            </a:r>
          </a:p>
          <a:p>
            <a:pPr marL="457200" indent="-457200">
              <a:lnSpc>
                <a:spcPct val="100000"/>
              </a:lnSpc>
              <a:buFont typeface="+mj-lt"/>
              <a:buAutoNum type="arabicPeriod" startAt="3"/>
            </a:pPr>
            <a:endParaRPr lang="en-GB" dirty="0"/>
          </a:p>
          <a:p>
            <a:pPr marL="457200" indent="-457200">
              <a:lnSpc>
                <a:spcPct val="100000"/>
              </a:lnSpc>
              <a:buFont typeface="+mj-lt"/>
              <a:buAutoNum type="arabicPeriod" startAt="3"/>
            </a:pPr>
            <a:r>
              <a:rPr lang="en-GB" dirty="0"/>
              <a:t>What message is your value of the range of monthly repayments giving to Rohan?</a:t>
            </a:r>
          </a:p>
          <a:p>
            <a:pPr marL="457200" indent="-457200">
              <a:lnSpc>
                <a:spcPct val="100000"/>
              </a:lnSpc>
              <a:buFont typeface="+mj-lt"/>
              <a:buAutoNum type="arabicPeriod" startAt="3"/>
            </a:pPr>
            <a:endParaRPr lang="en-GB" dirty="0"/>
          </a:p>
          <a:p>
            <a:pPr marL="457200" indent="-457200">
              <a:lnSpc>
                <a:spcPct val="100000"/>
              </a:lnSpc>
              <a:buFont typeface="+mj-lt"/>
              <a:buAutoNum type="arabicPeriod" startAt="3"/>
            </a:pPr>
            <a:r>
              <a:rPr lang="en-GB" dirty="0"/>
              <a:t>What course would you advise Rohan to do? Why?</a:t>
            </a:r>
          </a:p>
        </p:txBody>
      </p:sp>
      <p:pic>
        <p:nvPicPr>
          <p:cNvPr id="5" name="Picture 4">
            <a:extLst>
              <a:ext uri="{FF2B5EF4-FFF2-40B4-BE49-F238E27FC236}">
                <a16:creationId xmlns="" xmlns:a16="http://schemas.microsoft.com/office/drawing/2014/main" id="{F5FF4371-9427-9647-8AC7-E81EA64A1C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3529182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42AE3-867A-D242-B6B6-5C1F40CB7EC1}"/>
              </a:ext>
            </a:extLst>
          </p:cNvPr>
          <p:cNvSpPr>
            <a:spLocks noGrp="1"/>
          </p:cNvSpPr>
          <p:nvPr>
            <p:ph type="title"/>
          </p:nvPr>
        </p:nvSpPr>
        <p:spPr>
          <a:xfrm>
            <a:off x="838199" y="365125"/>
            <a:ext cx="10935789" cy="1325563"/>
          </a:xfrm>
        </p:spPr>
        <p:txBody>
          <a:bodyPr>
            <a:normAutofit/>
          </a:bodyPr>
          <a:lstStyle/>
          <a:p>
            <a:r>
              <a:rPr lang="en-GB" dirty="0"/>
              <a:t>Task 5: which degree</a:t>
            </a:r>
            <a:endParaRPr lang="en-GB" sz="2400" i="0" cap="all" dirty="0">
              <a:solidFill>
                <a:srgbClr val="5E5E5E"/>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 xmlns:a16="http://schemas.microsoft.com/office/drawing/2014/main" id="{BFD1FA15-24CD-FE44-BD90-5F9B2287902C}"/>
              </a:ext>
            </a:extLst>
          </p:cNvPr>
          <p:cNvGraphicFramePr>
            <a:graphicFrameLocks noGrp="1"/>
          </p:cNvGraphicFramePr>
          <p:nvPr>
            <p:extLst>
              <p:ext uri="{D42A27DB-BD31-4B8C-83A1-F6EECF244321}">
                <p14:modId xmlns:p14="http://schemas.microsoft.com/office/powerpoint/2010/main" val="306741474"/>
              </p:ext>
            </p:extLst>
          </p:nvPr>
        </p:nvGraphicFramePr>
        <p:xfrm>
          <a:off x="2904049" y="2204230"/>
          <a:ext cx="6383901" cy="3998662"/>
        </p:xfrm>
        <a:graphic>
          <a:graphicData uri="http://schemas.openxmlformats.org/drawingml/2006/table">
            <a:tbl>
              <a:tblPr/>
              <a:tblGrid>
                <a:gridCol w="1879922">
                  <a:extLst>
                    <a:ext uri="{9D8B030D-6E8A-4147-A177-3AD203B41FA5}">
                      <a16:colId xmlns="" xmlns:a16="http://schemas.microsoft.com/office/drawing/2014/main" val="1349001578"/>
                    </a:ext>
                  </a:extLst>
                </a:gridCol>
                <a:gridCol w="2232407">
                  <a:extLst>
                    <a:ext uri="{9D8B030D-6E8A-4147-A177-3AD203B41FA5}">
                      <a16:colId xmlns="" xmlns:a16="http://schemas.microsoft.com/office/drawing/2014/main" val="1330193918"/>
                    </a:ext>
                  </a:extLst>
                </a:gridCol>
                <a:gridCol w="2271572">
                  <a:extLst>
                    <a:ext uri="{9D8B030D-6E8A-4147-A177-3AD203B41FA5}">
                      <a16:colId xmlns="" xmlns:a16="http://schemas.microsoft.com/office/drawing/2014/main" val="3131907208"/>
                    </a:ext>
                  </a:extLst>
                </a:gridCol>
              </a:tblGrid>
              <a:tr h="1625882">
                <a:tc>
                  <a:txBody>
                    <a:bodyPr/>
                    <a:lstStyle/>
                    <a:p>
                      <a:pPr algn="l"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800" b="1" i="0" u="none" strike="noStrike" dirty="0">
                          <a:solidFill>
                            <a:srgbClr val="000000"/>
                          </a:solidFill>
                          <a:effectLst/>
                          <a:latin typeface="Arial" panose="020B0604020202020204" pitchFamily="34" charset="0"/>
                          <a:cs typeface="Arial" panose="020B0604020202020204" pitchFamily="34" charset="0"/>
                        </a:rPr>
                        <a:t>Starting salary</a:t>
                      </a:r>
                    </a:p>
                    <a:p>
                      <a:pPr algn="ctr" fontAlgn="ctr"/>
                      <a:r>
                        <a:rPr lang="en-GB" sz="28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8DC3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800" b="1" i="0" u="none" strike="noStrike" dirty="0">
                          <a:solidFill>
                            <a:srgbClr val="000000"/>
                          </a:solidFill>
                          <a:effectLst/>
                          <a:latin typeface="Arial" panose="020B0604020202020204" pitchFamily="34" charset="0"/>
                          <a:cs typeface="Arial" panose="020B0604020202020204" pitchFamily="34" charset="0"/>
                        </a:rPr>
                        <a:t>Monthly repayment</a:t>
                      </a:r>
                    </a:p>
                    <a:p>
                      <a:pPr algn="ctr" fontAlgn="ctr"/>
                      <a:r>
                        <a:rPr lang="en-GB" sz="28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8DC3DA"/>
                    </a:solidFill>
                  </a:tcPr>
                </a:tc>
                <a:extLst>
                  <a:ext uri="{0D108BD9-81ED-4DB2-BD59-A6C34878D82A}">
                    <a16:rowId xmlns="" xmlns:a16="http://schemas.microsoft.com/office/drawing/2014/main" val="2684787510"/>
                  </a:ext>
                </a:extLst>
              </a:tr>
              <a:tr h="593195">
                <a:tc>
                  <a:txBody>
                    <a:bodyPr/>
                    <a:lstStyle/>
                    <a:p>
                      <a:pPr marL="0" indent="184150" algn="l" fontAlgn="b">
                        <a:tabLst/>
                      </a:pPr>
                      <a:r>
                        <a:rPr lang="en-GB" sz="2800" b="1" i="0" u="none" strike="noStrike" dirty="0">
                          <a:solidFill>
                            <a:srgbClr val="000000"/>
                          </a:solidFill>
                          <a:effectLst/>
                          <a:latin typeface="Arial" panose="020B0604020202020204" pitchFamily="34" charset="0"/>
                          <a:cs typeface="Arial" panose="020B0604020202020204" pitchFamily="34" charset="0"/>
                        </a:rPr>
                        <a:t>Mean</a:t>
                      </a:r>
                    </a:p>
                  </a:txBody>
                  <a:tcPr marL="9525" marR="9525" marT="9525" marB="0" anchor="ctr">
                    <a:lnL>
                      <a:noFill/>
                    </a:lnL>
                    <a:lnR>
                      <a:noFill/>
                    </a:lnR>
                    <a:lnT>
                      <a:noFill/>
                    </a:lnT>
                    <a:lnB>
                      <a:noFill/>
                    </a:lnB>
                    <a:solidFill>
                      <a:srgbClr val="8DC3DA">
                        <a:alpha val="50000"/>
                      </a:srgbClr>
                    </a:solidFill>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26,650</a:t>
                      </a:r>
                    </a:p>
                  </a:txBody>
                  <a:tcPr marL="9525" marR="9525" marT="9525" marB="0" anchor="ctr">
                    <a:lnL>
                      <a:noFill/>
                    </a:lnL>
                    <a:lnR>
                      <a:noFill/>
                    </a:lnR>
                    <a:lnT>
                      <a:noFill/>
                    </a:lnT>
                    <a:lnB>
                      <a:noFill/>
                    </a:lnB>
                    <a:solidFill>
                      <a:srgbClr val="8DC3DA">
                        <a:alpha val="50000"/>
                      </a:srgbClr>
                    </a:solidFill>
                  </a:tcPr>
                </a:tc>
                <a:tc>
                  <a:txBody>
                    <a:bodyPr/>
                    <a:lstStyle/>
                    <a:p>
                      <a:pPr algn="ctr" fontAlgn="ctr"/>
                      <a:r>
                        <a:rPr lang="en-GB" sz="2800" b="0" i="0" u="none" strike="noStrike" dirty="0">
                          <a:solidFill>
                            <a:srgbClr val="000000"/>
                          </a:solidFill>
                          <a:effectLst/>
                          <a:latin typeface="Arial" panose="020B0604020202020204" pitchFamily="34" charset="0"/>
                          <a:cs typeface="Arial" panose="020B0604020202020204" pitchFamily="34" charset="0"/>
                        </a:rPr>
                        <a:t>12.38</a:t>
                      </a:r>
                    </a:p>
                  </a:txBody>
                  <a:tcPr marL="9525" marR="9525" marT="9525" marB="0" anchor="ctr">
                    <a:lnL>
                      <a:noFill/>
                    </a:lnL>
                    <a:lnR>
                      <a:noFill/>
                    </a:lnR>
                    <a:lnT>
                      <a:noFill/>
                    </a:lnT>
                    <a:lnB>
                      <a:noFill/>
                    </a:lnB>
                    <a:solidFill>
                      <a:srgbClr val="8DC3DA">
                        <a:alpha val="50000"/>
                      </a:srgbClr>
                    </a:solidFill>
                  </a:tcPr>
                </a:tc>
                <a:extLst>
                  <a:ext uri="{0D108BD9-81ED-4DB2-BD59-A6C34878D82A}">
                    <a16:rowId xmlns="" xmlns:a16="http://schemas.microsoft.com/office/drawing/2014/main" val="1103582597"/>
                  </a:ext>
                </a:extLst>
              </a:tr>
              <a:tr h="593195">
                <a:tc>
                  <a:txBody>
                    <a:bodyPr/>
                    <a:lstStyle/>
                    <a:p>
                      <a:pPr marL="0" indent="184150" algn="l" fontAlgn="b">
                        <a:tabLst/>
                      </a:pPr>
                      <a:r>
                        <a:rPr lang="en-GB" sz="2800" b="1" i="0" u="none" strike="noStrike" dirty="0">
                          <a:solidFill>
                            <a:srgbClr val="000000"/>
                          </a:solidFill>
                          <a:effectLst/>
                          <a:latin typeface="Arial" panose="020B0604020202020204" pitchFamily="34" charset="0"/>
                          <a:cs typeface="Arial" panose="020B0604020202020204" pitchFamily="34" charset="0"/>
                        </a:rPr>
                        <a:t>Median</a:t>
                      </a:r>
                    </a:p>
                  </a:txBody>
                  <a:tcPr marL="9525" marR="9525" marT="9525" marB="0" anchor="ctr">
                    <a:lnL>
                      <a:noFill/>
                    </a:lnL>
                    <a:lnR>
                      <a:noFill/>
                    </a:lnR>
                    <a:lnT>
                      <a:noFill/>
                    </a:lnT>
                    <a:lnB>
                      <a:noFill/>
                    </a:lnB>
                    <a:solidFill>
                      <a:srgbClr val="8DC3DA">
                        <a:alpha val="50000"/>
                      </a:srgbClr>
                    </a:solidFill>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26,500</a:t>
                      </a:r>
                    </a:p>
                  </a:txBody>
                  <a:tcPr marL="9525" marR="9525" marT="9525" marB="0" anchor="ctr">
                    <a:lnL>
                      <a:noFill/>
                    </a:lnL>
                    <a:lnR>
                      <a:noFill/>
                    </a:lnR>
                    <a:lnT>
                      <a:noFill/>
                    </a:lnT>
                    <a:lnB>
                      <a:noFill/>
                    </a:lnB>
                    <a:solidFill>
                      <a:srgbClr val="8DC3DA">
                        <a:alpha val="50000"/>
                      </a:srgbClr>
                    </a:solidFill>
                  </a:tcPr>
                </a:tc>
                <a:tc>
                  <a:txBody>
                    <a:bodyPr/>
                    <a:lstStyle/>
                    <a:p>
                      <a:pPr algn="ctr" fontAlgn="ctr"/>
                      <a:r>
                        <a:rPr lang="en-GB" sz="2800" b="0" i="0" u="none" strike="noStrike" dirty="0">
                          <a:solidFill>
                            <a:srgbClr val="000000"/>
                          </a:solidFill>
                          <a:effectLst/>
                          <a:latin typeface="Arial" panose="020B0604020202020204" pitchFamily="34" charset="0"/>
                          <a:cs typeface="Arial" panose="020B0604020202020204" pitchFamily="34" charset="0"/>
                        </a:rPr>
                        <a:t>11.25</a:t>
                      </a:r>
                    </a:p>
                  </a:txBody>
                  <a:tcPr marL="9525" marR="9525" marT="9525" marB="0" anchor="ctr">
                    <a:lnL>
                      <a:noFill/>
                    </a:lnL>
                    <a:lnR>
                      <a:noFill/>
                    </a:lnR>
                    <a:lnT>
                      <a:noFill/>
                    </a:lnT>
                    <a:lnB>
                      <a:noFill/>
                    </a:lnB>
                    <a:solidFill>
                      <a:srgbClr val="8DC3DA">
                        <a:alpha val="50000"/>
                      </a:srgbClr>
                    </a:solidFill>
                  </a:tcPr>
                </a:tc>
                <a:extLst>
                  <a:ext uri="{0D108BD9-81ED-4DB2-BD59-A6C34878D82A}">
                    <a16:rowId xmlns="" xmlns:a16="http://schemas.microsoft.com/office/drawing/2014/main" val="3208251475"/>
                  </a:ext>
                </a:extLst>
              </a:tr>
              <a:tr h="593195">
                <a:tc>
                  <a:txBody>
                    <a:bodyPr/>
                    <a:lstStyle/>
                    <a:p>
                      <a:pPr marL="0" indent="184150" algn="l" fontAlgn="b">
                        <a:tabLst/>
                      </a:pPr>
                      <a:r>
                        <a:rPr lang="en-GB" sz="2800" b="1" i="0" u="none" strike="noStrike" dirty="0">
                          <a:solidFill>
                            <a:srgbClr val="000000"/>
                          </a:solidFill>
                          <a:effectLst/>
                          <a:latin typeface="Arial" panose="020B0604020202020204" pitchFamily="34" charset="0"/>
                          <a:cs typeface="Arial" panose="020B0604020202020204" pitchFamily="34" charset="0"/>
                        </a:rPr>
                        <a:t>Mode</a:t>
                      </a:r>
                    </a:p>
                  </a:txBody>
                  <a:tcPr marL="9525" marR="9525" marT="9525" marB="0" anchor="ctr">
                    <a:lnL>
                      <a:noFill/>
                    </a:lnL>
                    <a:lnR>
                      <a:noFill/>
                    </a:lnR>
                    <a:lnT>
                      <a:noFill/>
                    </a:lnT>
                    <a:lnB>
                      <a:noFill/>
                    </a:lnB>
                    <a:solidFill>
                      <a:srgbClr val="8DC3DA">
                        <a:alpha val="50000"/>
                      </a:srgbClr>
                    </a:solidFill>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25,250</a:t>
                      </a:r>
                    </a:p>
                  </a:txBody>
                  <a:tcPr marL="9525" marR="9525" marT="9525" marB="0" anchor="ctr">
                    <a:lnL>
                      <a:noFill/>
                    </a:lnL>
                    <a:lnR>
                      <a:noFill/>
                    </a:lnR>
                    <a:lnT>
                      <a:noFill/>
                    </a:lnT>
                    <a:lnB>
                      <a:noFill/>
                    </a:lnB>
                    <a:solidFill>
                      <a:srgbClr val="8DC3DA">
                        <a:alpha val="50000"/>
                      </a:srgbClr>
                    </a:solidFill>
                  </a:tcPr>
                </a:tc>
                <a:tc>
                  <a:txBody>
                    <a:bodyPr/>
                    <a:lstStyle/>
                    <a:p>
                      <a:pPr algn="ctr" fontAlgn="ctr"/>
                      <a:r>
                        <a:rPr lang="en-GB" sz="2800" b="0" i="0" u="none" strike="noStrike" dirty="0" smtClean="0">
                          <a:solidFill>
                            <a:srgbClr val="000000"/>
                          </a:solidFill>
                          <a:effectLst/>
                          <a:latin typeface="Arial" panose="020B0604020202020204" pitchFamily="34" charset="0"/>
                          <a:cs typeface="Arial" panose="020B0604020202020204" pitchFamily="34" charset="0"/>
                        </a:rPr>
                        <a:t>  1.88</a:t>
                      </a:r>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8DC3DA">
                        <a:alpha val="50000"/>
                      </a:srgbClr>
                    </a:solidFill>
                  </a:tcPr>
                </a:tc>
                <a:extLst>
                  <a:ext uri="{0D108BD9-81ED-4DB2-BD59-A6C34878D82A}">
                    <a16:rowId xmlns="" xmlns:a16="http://schemas.microsoft.com/office/drawing/2014/main" val="3304108257"/>
                  </a:ext>
                </a:extLst>
              </a:tr>
              <a:tr h="593195">
                <a:tc>
                  <a:txBody>
                    <a:bodyPr/>
                    <a:lstStyle/>
                    <a:p>
                      <a:pPr marL="0" indent="184150" algn="l" fontAlgn="b">
                        <a:tabLst/>
                      </a:pPr>
                      <a:r>
                        <a:rPr lang="en-GB" sz="2800" b="1" i="0" u="none" strike="noStrike" dirty="0">
                          <a:solidFill>
                            <a:srgbClr val="000000"/>
                          </a:solidFill>
                          <a:effectLst/>
                          <a:latin typeface="Arial" panose="020B0604020202020204" pitchFamily="34" charset="0"/>
                          <a:cs typeface="Arial" panose="020B0604020202020204" pitchFamily="34" charset="0"/>
                        </a:rPr>
                        <a:t>Range</a:t>
                      </a:r>
                    </a:p>
                  </a:txBody>
                  <a:tcPr marL="9525" marR="9525" marT="9525" marB="0" anchor="ctr">
                    <a:lnL>
                      <a:noFill/>
                    </a:lnL>
                    <a:lnR>
                      <a:noFill/>
                    </a:lnR>
                    <a:lnT>
                      <a:noFill/>
                    </a:lnT>
                    <a:lnB>
                      <a:noFill/>
                    </a:lnB>
                    <a:solidFill>
                      <a:srgbClr val="8DC3DA">
                        <a:alpha val="50000"/>
                      </a:srgbClr>
                    </a:solidFill>
                  </a:tcPr>
                </a:tc>
                <a:tc>
                  <a:txBody>
                    <a:bodyPr/>
                    <a:lstStyle/>
                    <a:p>
                      <a:pPr algn="ctr" fontAlgn="b"/>
                      <a:r>
                        <a:rPr lang="en-GB" sz="2800" b="0" i="0" u="none" strike="noStrike" dirty="0" smtClean="0">
                          <a:solidFill>
                            <a:srgbClr val="000000"/>
                          </a:solidFill>
                          <a:effectLst/>
                          <a:latin typeface="Arial" panose="020B0604020202020204" pitchFamily="34" charset="0"/>
                          <a:cs typeface="Arial" panose="020B0604020202020204" pitchFamily="34" charset="0"/>
                        </a:rPr>
                        <a:t>  4,000</a:t>
                      </a:r>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8DC3DA">
                        <a:alpha val="50000"/>
                      </a:srgbClr>
                    </a:solidFill>
                  </a:tcPr>
                </a:tc>
                <a:tc>
                  <a:txBody>
                    <a:bodyPr/>
                    <a:lstStyle/>
                    <a:p>
                      <a:pPr algn="ctr" fontAlgn="b"/>
                      <a:r>
                        <a:rPr lang="en-GB" sz="2800" b="0" i="0" u="none" strike="noStrike" dirty="0" smtClean="0">
                          <a:solidFill>
                            <a:srgbClr val="000000"/>
                          </a:solidFill>
                          <a:effectLst/>
                          <a:latin typeface="Arial" panose="020B0604020202020204" pitchFamily="34" charset="0"/>
                          <a:cs typeface="Arial" panose="020B0604020202020204" pitchFamily="34" charset="0"/>
                        </a:rPr>
                        <a:t>30          </a:t>
                      </a:r>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8DC3DA">
                        <a:alpha val="50000"/>
                      </a:srgbClr>
                    </a:solidFill>
                  </a:tcPr>
                </a:tc>
                <a:extLst>
                  <a:ext uri="{0D108BD9-81ED-4DB2-BD59-A6C34878D82A}">
                    <a16:rowId xmlns="" xmlns:a16="http://schemas.microsoft.com/office/drawing/2014/main" val="174806305"/>
                  </a:ext>
                </a:extLst>
              </a:tr>
            </a:tbl>
          </a:graphicData>
        </a:graphic>
      </p:graphicFrame>
      <p:sp>
        <p:nvSpPr>
          <p:cNvPr id="3" name="Rectangle 2">
            <a:extLst>
              <a:ext uri="{FF2B5EF4-FFF2-40B4-BE49-F238E27FC236}">
                <a16:creationId xmlns="" xmlns:a16="http://schemas.microsoft.com/office/drawing/2014/main" id="{8AF39C38-2B70-1247-901E-83C3FF54D4FA}"/>
              </a:ext>
            </a:extLst>
          </p:cNvPr>
          <p:cNvSpPr/>
          <p:nvPr/>
        </p:nvSpPr>
        <p:spPr>
          <a:xfrm>
            <a:off x="843196" y="1589372"/>
            <a:ext cx="5509650" cy="461665"/>
          </a:xfrm>
          <a:prstGeom prst="rect">
            <a:avLst/>
          </a:prstGeom>
        </p:spPr>
        <p:txBody>
          <a:bodyPr wrap="none">
            <a:spAutoFit/>
          </a:bodyPr>
          <a:lstStyle/>
          <a:p>
            <a:r>
              <a:rPr lang="en-GB" sz="2400" b="1" cap="all" dirty="0">
                <a:solidFill>
                  <a:srgbClr val="5E5E5E"/>
                </a:solidFill>
                <a:latin typeface="Arial" panose="020B0604020202020204" pitchFamily="34" charset="0"/>
                <a:cs typeface="Arial" panose="020B0604020202020204" pitchFamily="34" charset="0"/>
              </a:rPr>
              <a:t>Mean, median, mode and range</a:t>
            </a:r>
            <a:endParaRPr lang="en-GB" sz="2400" b="1" dirty="0"/>
          </a:p>
        </p:txBody>
      </p:sp>
    </p:spTree>
    <p:extLst>
      <p:ext uri="{BB962C8B-B14F-4D97-AF65-F5344CB8AC3E}">
        <p14:creationId xmlns:p14="http://schemas.microsoft.com/office/powerpoint/2010/main" val="398891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42E06-5679-B346-8B95-7FF19088D66B}"/>
              </a:ext>
            </a:extLst>
          </p:cNvPr>
          <p:cNvSpPr>
            <a:spLocks noGrp="1"/>
          </p:cNvSpPr>
          <p:nvPr>
            <p:ph type="title"/>
          </p:nvPr>
        </p:nvSpPr>
        <p:spPr/>
        <p:txBody>
          <a:bodyPr/>
          <a:lstStyle/>
          <a:p>
            <a:r>
              <a:rPr lang="en-GB" dirty="0"/>
              <a:t>Let’s look at some of the issues raised by Rohan</a:t>
            </a:r>
          </a:p>
        </p:txBody>
      </p:sp>
      <p:sp>
        <p:nvSpPr>
          <p:cNvPr id="3" name="Content Placeholder 2">
            <a:extLst>
              <a:ext uri="{FF2B5EF4-FFF2-40B4-BE49-F238E27FC236}">
                <a16:creationId xmlns="" xmlns:a16="http://schemas.microsoft.com/office/drawing/2014/main" id="{ADFD9786-278C-EA41-AABA-8E82796EA9A5}"/>
              </a:ext>
            </a:extLst>
          </p:cNvPr>
          <p:cNvSpPr>
            <a:spLocks noGrp="1"/>
          </p:cNvSpPr>
          <p:nvPr>
            <p:ph idx="1"/>
          </p:nvPr>
        </p:nvSpPr>
        <p:spPr>
          <a:xfrm>
            <a:off x="838199" y="1825625"/>
            <a:ext cx="10582073" cy="4351338"/>
          </a:xfrm>
        </p:spPr>
        <p:txBody>
          <a:bodyPr>
            <a:normAutofit fontScale="77500" lnSpcReduction="20000"/>
          </a:bodyPr>
          <a:lstStyle/>
          <a:p>
            <a:pPr marL="457200" indent="-457200">
              <a:lnSpc>
                <a:spcPct val="120000"/>
              </a:lnSpc>
              <a:buFont typeface="+mj-lt"/>
              <a:buAutoNum type="arabicPeriod"/>
            </a:pPr>
            <a:r>
              <a:rPr lang="en-GB" dirty="0"/>
              <a:t>Why are the loan repayments higher for subjects like actuarial work and information technology?</a:t>
            </a:r>
          </a:p>
          <a:p>
            <a:pPr marL="457200" indent="-457200">
              <a:lnSpc>
                <a:spcPct val="120000"/>
              </a:lnSpc>
              <a:buFont typeface="+mj-lt"/>
              <a:buAutoNum type="arabicPeriod"/>
            </a:pPr>
            <a:endParaRPr lang="en-GB" dirty="0"/>
          </a:p>
          <a:p>
            <a:pPr marL="457200" indent="-457200">
              <a:lnSpc>
                <a:spcPct val="120000"/>
              </a:lnSpc>
              <a:buFont typeface="+mj-lt"/>
              <a:buAutoNum type="arabicPeriod"/>
            </a:pPr>
            <a:r>
              <a:rPr lang="en-GB" dirty="0"/>
              <a:t>Would it be better if Rohan chose a low loan repayment course such as retail management?</a:t>
            </a:r>
          </a:p>
          <a:p>
            <a:pPr marL="457200" indent="-457200">
              <a:lnSpc>
                <a:spcPct val="120000"/>
              </a:lnSpc>
              <a:buFont typeface="+mj-lt"/>
              <a:buAutoNum type="arabicPeriod"/>
            </a:pPr>
            <a:endParaRPr lang="en-GB" dirty="0"/>
          </a:p>
          <a:p>
            <a:pPr marL="457200" indent="-457200">
              <a:lnSpc>
                <a:spcPct val="120000"/>
              </a:lnSpc>
              <a:buFont typeface="+mj-lt"/>
              <a:buAutoNum type="arabicPeriod"/>
            </a:pPr>
            <a:r>
              <a:rPr lang="en-GB" dirty="0"/>
              <a:t>The mean and the median of the salaries should be close together in your calculations, but the mode is lower. Why is the mode different?</a:t>
            </a:r>
          </a:p>
          <a:p>
            <a:pPr marL="457200" indent="-457200">
              <a:lnSpc>
                <a:spcPct val="120000"/>
              </a:lnSpc>
              <a:buFont typeface="+mj-lt"/>
              <a:buAutoNum type="arabicPeriod"/>
            </a:pPr>
            <a:endParaRPr lang="en-GB" dirty="0"/>
          </a:p>
          <a:p>
            <a:pPr marL="457200" indent="-457200">
              <a:lnSpc>
                <a:spcPct val="120000"/>
              </a:lnSpc>
              <a:buFont typeface="+mj-lt"/>
              <a:buAutoNum type="arabicPeriod"/>
            </a:pPr>
            <a:r>
              <a:rPr lang="en-GB" dirty="0"/>
              <a:t>What message is your value of the range of monthly loan repayments giving to Rohan?</a:t>
            </a:r>
          </a:p>
          <a:p>
            <a:pPr marL="457200" indent="-457200">
              <a:lnSpc>
                <a:spcPct val="120000"/>
              </a:lnSpc>
              <a:buFont typeface="+mj-lt"/>
              <a:buAutoNum type="arabicPeriod"/>
            </a:pPr>
            <a:endParaRPr lang="en-GB" dirty="0"/>
          </a:p>
          <a:p>
            <a:pPr marL="457200" indent="-457200">
              <a:lnSpc>
                <a:spcPct val="120000"/>
              </a:lnSpc>
              <a:buFont typeface="+mj-lt"/>
              <a:buAutoNum type="arabicPeriod"/>
            </a:pPr>
            <a:r>
              <a:rPr lang="en-GB" dirty="0"/>
              <a:t>What course would you advise Rohan to do? Why?</a:t>
            </a:r>
          </a:p>
          <a:p>
            <a:pPr marL="457200" indent="-457200">
              <a:lnSpc>
                <a:spcPct val="120000"/>
              </a:lnSpc>
              <a:buFont typeface="+mj-lt"/>
              <a:buAutoNum type="arabicPeriod"/>
            </a:pPr>
            <a:endParaRPr lang="en-GB" dirty="0"/>
          </a:p>
          <a:p>
            <a:pPr marL="457200" indent="-457200">
              <a:lnSpc>
                <a:spcPct val="120000"/>
              </a:lnSpc>
              <a:buFont typeface="+mj-lt"/>
              <a:buAutoNum type="arabicPeriod"/>
            </a:pPr>
            <a:endParaRPr lang="en-GB" dirty="0"/>
          </a:p>
          <a:p>
            <a:pPr marL="457200" indent="-457200">
              <a:lnSpc>
                <a:spcPct val="120000"/>
              </a:lnSpc>
              <a:buFont typeface="+mj-lt"/>
              <a:buAutoNum type="arabicPeriod"/>
            </a:pPr>
            <a:endParaRPr lang="en-GB" dirty="0"/>
          </a:p>
          <a:p>
            <a:pPr marL="457200" indent="-457200">
              <a:lnSpc>
                <a:spcPct val="120000"/>
              </a:lnSpc>
              <a:buFont typeface="+mj-lt"/>
              <a:buAutoNum type="arabicPeriod"/>
            </a:pPr>
            <a:endParaRPr lang="en-GB" dirty="0"/>
          </a:p>
        </p:txBody>
      </p:sp>
    </p:spTree>
    <p:extLst>
      <p:ext uri="{BB962C8B-B14F-4D97-AF65-F5344CB8AC3E}">
        <p14:creationId xmlns:p14="http://schemas.microsoft.com/office/powerpoint/2010/main" val="215123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5D35F5-C295-0A40-8F6E-D8B4BD2D97EB}"/>
              </a:ext>
            </a:extLst>
          </p:cNvPr>
          <p:cNvSpPr>
            <a:spLocks noGrp="1"/>
          </p:cNvSpPr>
          <p:nvPr>
            <p:ph type="title"/>
          </p:nvPr>
        </p:nvSpPr>
        <p:spPr/>
        <p:txBody>
          <a:bodyPr/>
          <a:lstStyle/>
          <a:p>
            <a:r>
              <a:rPr lang="en-GB" dirty="0"/>
              <a:t>Task 5: which degree</a:t>
            </a:r>
            <a:br>
              <a:rPr lang="en-GB" dirty="0"/>
            </a:br>
            <a:r>
              <a:rPr lang="en-GB" dirty="0"/>
              <a:t>Answers</a:t>
            </a:r>
          </a:p>
        </p:txBody>
      </p:sp>
      <p:sp>
        <p:nvSpPr>
          <p:cNvPr id="3" name="Content Placeholder 2">
            <a:extLst>
              <a:ext uri="{FF2B5EF4-FFF2-40B4-BE49-F238E27FC236}">
                <a16:creationId xmlns="" xmlns:a16="http://schemas.microsoft.com/office/drawing/2014/main" id="{B0F9E014-CACC-4F44-B40E-38870904D45E}"/>
              </a:ext>
            </a:extLst>
          </p:cNvPr>
          <p:cNvSpPr>
            <a:spLocks noGrp="1"/>
          </p:cNvSpPr>
          <p:nvPr>
            <p:ph idx="1"/>
          </p:nvPr>
        </p:nvSpPr>
        <p:spPr/>
        <p:txBody>
          <a:bodyPr>
            <a:normAutofit/>
          </a:bodyPr>
          <a:lstStyle/>
          <a:p>
            <a:pPr marL="457200" indent="-457200">
              <a:buFont typeface="+mj-lt"/>
              <a:buAutoNum type="arabicPeriod"/>
            </a:pPr>
            <a:r>
              <a:rPr lang="en-GB" sz="2000" dirty="0"/>
              <a:t>The loan repayments are higher in actuarial work and information technology because expected salaries are higher. It is not because these courses cost more. Remember that loan repayments are based on earnings not on the amount loaned. </a:t>
            </a:r>
          </a:p>
          <a:p>
            <a:pPr marL="457200" indent="-457200">
              <a:buFont typeface="+mj-lt"/>
              <a:buAutoNum type="arabicPeriod"/>
            </a:pPr>
            <a:endParaRPr lang="en-GB" sz="2000" dirty="0"/>
          </a:p>
          <a:p>
            <a:pPr marL="457200" indent="-457200">
              <a:buFont typeface="+mj-lt"/>
              <a:buAutoNum type="arabicPeriod"/>
            </a:pPr>
            <a:r>
              <a:rPr lang="en-GB" sz="2000" dirty="0"/>
              <a:t>Whichever subject Rohan chooses should not be based on the loan repayment level. The fact that retail management looks ‘low cost’ is because salary expectations are low. </a:t>
            </a:r>
          </a:p>
          <a:p>
            <a:pPr marL="457200" indent="-457200">
              <a:buFont typeface="+mj-lt"/>
              <a:buAutoNum type="arabicPeriod"/>
            </a:pPr>
            <a:endParaRPr lang="en-GB" sz="2000" dirty="0"/>
          </a:p>
          <a:p>
            <a:pPr marL="457200" indent="-457200">
              <a:buFont typeface="+mj-lt"/>
              <a:buAutoNum type="arabicPeriod"/>
            </a:pPr>
            <a:endParaRPr lang="en-GB" sz="2000" dirty="0"/>
          </a:p>
          <a:p>
            <a:pPr marL="457200" indent="-457200">
              <a:buFont typeface="+mj-lt"/>
              <a:buAutoNum type="arabicPeriod"/>
            </a:pPr>
            <a:endParaRPr lang="en-GB" sz="2000" dirty="0"/>
          </a:p>
          <a:p>
            <a:pPr marL="457200" indent="-457200">
              <a:buFont typeface="+mj-lt"/>
              <a:buAutoNum type="arabicPeriod"/>
            </a:pPr>
            <a:endParaRPr lang="en-GB" sz="2000" dirty="0"/>
          </a:p>
        </p:txBody>
      </p:sp>
    </p:spTree>
    <p:extLst>
      <p:ext uri="{BB962C8B-B14F-4D97-AF65-F5344CB8AC3E}">
        <p14:creationId xmlns:p14="http://schemas.microsoft.com/office/powerpoint/2010/main" val="1556740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08AE2-4D53-1046-BFDD-516B063085E3}"/>
              </a:ext>
            </a:extLst>
          </p:cNvPr>
          <p:cNvSpPr>
            <a:spLocks noGrp="1"/>
          </p:cNvSpPr>
          <p:nvPr>
            <p:ph type="title"/>
          </p:nvPr>
        </p:nvSpPr>
        <p:spPr/>
        <p:txBody>
          <a:bodyPr/>
          <a:lstStyle/>
          <a:p>
            <a:r>
              <a:rPr lang="en-GB" dirty="0"/>
              <a:t>Task 5: which degree</a:t>
            </a:r>
            <a:br>
              <a:rPr lang="en-GB" dirty="0"/>
            </a:br>
            <a:r>
              <a:rPr lang="en-GB" dirty="0"/>
              <a:t>Answers</a:t>
            </a:r>
          </a:p>
        </p:txBody>
      </p:sp>
      <p:sp>
        <p:nvSpPr>
          <p:cNvPr id="3" name="Content Placeholder 2">
            <a:extLst>
              <a:ext uri="{FF2B5EF4-FFF2-40B4-BE49-F238E27FC236}">
                <a16:creationId xmlns="" xmlns:a16="http://schemas.microsoft.com/office/drawing/2014/main" id="{D0A5E42B-0AD4-9345-A896-F9DF5268A159}"/>
              </a:ext>
            </a:extLst>
          </p:cNvPr>
          <p:cNvSpPr>
            <a:spLocks noGrp="1"/>
          </p:cNvSpPr>
          <p:nvPr>
            <p:ph idx="1"/>
          </p:nvPr>
        </p:nvSpPr>
        <p:spPr/>
        <p:txBody>
          <a:bodyPr>
            <a:normAutofit fontScale="92500"/>
          </a:bodyPr>
          <a:lstStyle/>
          <a:p>
            <a:pPr marL="457200" indent="-457200">
              <a:lnSpc>
                <a:spcPct val="120000"/>
              </a:lnSpc>
              <a:buFont typeface="+mj-lt"/>
              <a:buAutoNum type="arabicPeriod" startAt="3"/>
            </a:pPr>
            <a:r>
              <a:rPr lang="en-GB" sz="1800" dirty="0"/>
              <a:t>The mode is different because it only considers the highest frequency amount appearing in the data. It does not consider what value the data is. In this instance, the mode just happens to be at a relatively low value of starting salary and loan repayments. The mean and the median take account of the value of the data (effectively, how ‘big’ or ‘small’ the number is) and hence will be calculated at approximately the ‘centre’ of the values. </a:t>
            </a:r>
          </a:p>
          <a:p>
            <a:pPr marL="457200" indent="-457200">
              <a:lnSpc>
                <a:spcPct val="120000"/>
              </a:lnSpc>
              <a:buFont typeface="+mj-lt"/>
              <a:buAutoNum type="arabicPeriod" startAt="3"/>
            </a:pPr>
            <a:endParaRPr lang="en-GB" sz="1800" dirty="0"/>
          </a:p>
          <a:p>
            <a:pPr marL="457200" indent="-457200">
              <a:lnSpc>
                <a:spcPct val="120000"/>
              </a:lnSpc>
              <a:buFont typeface="+mj-lt"/>
              <a:buAutoNum type="arabicPeriod" startAt="3"/>
            </a:pPr>
            <a:r>
              <a:rPr lang="en-GB" sz="1800" dirty="0"/>
              <a:t>The range of the monthly repayments is £30. It is large in relation to the mean and the median, and is certainly large in relation to the mode. It tells Rohan that the loan repayments vary a great deal. Since the loan repayments are based on salaries this also means that salaries vary a great deal.</a:t>
            </a:r>
          </a:p>
          <a:p>
            <a:pPr marL="457200" indent="-457200">
              <a:lnSpc>
                <a:spcPct val="120000"/>
              </a:lnSpc>
              <a:buFont typeface="+mj-lt"/>
              <a:buAutoNum type="arabicPeriod" startAt="3"/>
            </a:pPr>
            <a:endParaRPr lang="en-GB" sz="1800" dirty="0"/>
          </a:p>
          <a:p>
            <a:pPr marL="457200" indent="-457200">
              <a:lnSpc>
                <a:spcPct val="120000"/>
              </a:lnSpc>
              <a:buFont typeface="+mj-lt"/>
              <a:buAutoNum type="arabicPeriod" startAt="3"/>
            </a:pPr>
            <a:r>
              <a:rPr lang="en-GB" sz="1800" dirty="0"/>
              <a:t>Rohan should consider many other important factors when choosing a degree subject. Expected salary is one but others would be choosing a subject which interests him or for which he has the right aptitude.</a:t>
            </a:r>
          </a:p>
        </p:txBody>
      </p:sp>
    </p:spTree>
    <p:extLst>
      <p:ext uri="{BB962C8B-B14F-4D97-AF65-F5344CB8AC3E}">
        <p14:creationId xmlns:p14="http://schemas.microsoft.com/office/powerpoint/2010/main" val="2292146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9E80AE-89DD-214C-B7E5-4F53E3122325}"/>
              </a:ext>
            </a:extLst>
          </p:cNvPr>
          <p:cNvSpPr>
            <a:spLocks noGrp="1"/>
          </p:cNvSpPr>
          <p:nvPr>
            <p:ph type="title"/>
          </p:nvPr>
        </p:nvSpPr>
        <p:spPr/>
        <p:txBody>
          <a:bodyPr/>
          <a:lstStyle/>
          <a:p>
            <a:r>
              <a:rPr lang="en-GB" dirty="0"/>
              <a:t>Task 6: presentation</a:t>
            </a:r>
          </a:p>
        </p:txBody>
      </p:sp>
      <p:sp>
        <p:nvSpPr>
          <p:cNvPr id="3" name="Content Placeholder 2">
            <a:extLst>
              <a:ext uri="{FF2B5EF4-FFF2-40B4-BE49-F238E27FC236}">
                <a16:creationId xmlns="" xmlns:a16="http://schemas.microsoft.com/office/drawing/2014/main" id="{322EF5A0-AA00-394C-A46D-00B016C77789}"/>
              </a:ext>
            </a:extLst>
          </p:cNvPr>
          <p:cNvSpPr>
            <a:spLocks noGrp="1"/>
          </p:cNvSpPr>
          <p:nvPr>
            <p:ph idx="1"/>
          </p:nvPr>
        </p:nvSpPr>
        <p:spPr/>
        <p:txBody>
          <a:bodyPr>
            <a:normAutofit fontScale="85000" lnSpcReduction="20000"/>
          </a:bodyPr>
          <a:lstStyle/>
          <a:p>
            <a:pPr marL="0" indent="0">
              <a:lnSpc>
                <a:spcPct val="110000"/>
              </a:lnSpc>
              <a:buNone/>
            </a:pPr>
            <a:r>
              <a:rPr lang="en-GB" dirty="0"/>
              <a:t>Rohan has been asked by his maths teacher to present some of his work to the whole class so that his friends could also understand what it costs to go to university.</a:t>
            </a:r>
          </a:p>
          <a:p>
            <a:pPr marL="0" indent="0">
              <a:lnSpc>
                <a:spcPct val="110000"/>
              </a:lnSpc>
              <a:buNone/>
            </a:pPr>
            <a:endParaRPr lang="en-GB" dirty="0"/>
          </a:p>
          <a:p>
            <a:pPr marL="0" indent="0">
              <a:lnSpc>
                <a:spcPct val="110000"/>
              </a:lnSpc>
              <a:buNone/>
            </a:pPr>
            <a:r>
              <a:rPr lang="en-GB" dirty="0"/>
              <a:t>Specifically, in your pairs:</a:t>
            </a:r>
          </a:p>
          <a:p>
            <a:pPr>
              <a:lnSpc>
                <a:spcPct val="110000"/>
              </a:lnSpc>
            </a:pPr>
            <a:endParaRPr lang="en-GB" dirty="0"/>
          </a:p>
          <a:p>
            <a:pPr marL="457200" indent="-457200">
              <a:lnSpc>
                <a:spcPct val="110000"/>
              </a:lnSpc>
              <a:buFont typeface="+mj-lt"/>
              <a:buAutoNum type="arabicPeriod"/>
            </a:pPr>
            <a:r>
              <a:rPr lang="en-GB" dirty="0"/>
              <a:t>From the starting salaries data, complete the frequency table using the following class intervals (next slide)</a:t>
            </a:r>
          </a:p>
          <a:p>
            <a:pPr marL="457200" indent="-457200">
              <a:lnSpc>
                <a:spcPct val="110000"/>
              </a:lnSpc>
              <a:buFont typeface="+mj-lt"/>
              <a:buAutoNum type="arabicPeriod"/>
            </a:pPr>
            <a:endParaRPr lang="en-GB" dirty="0"/>
          </a:p>
          <a:p>
            <a:pPr marL="457200" indent="-457200">
              <a:lnSpc>
                <a:spcPct val="110000"/>
              </a:lnSpc>
              <a:buFont typeface="+mj-lt"/>
              <a:buAutoNum type="arabicPeriod"/>
            </a:pPr>
            <a:r>
              <a:rPr lang="en-GB" dirty="0"/>
              <a:t>Draw a frequency polygon of your results</a:t>
            </a:r>
          </a:p>
          <a:p>
            <a:pPr marL="457200" indent="-457200">
              <a:lnSpc>
                <a:spcPct val="110000"/>
              </a:lnSpc>
              <a:buFont typeface="+mj-lt"/>
              <a:buAutoNum type="arabicPeriod"/>
            </a:pPr>
            <a:endParaRPr lang="en-GB" dirty="0"/>
          </a:p>
          <a:p>
            <a:pPr marL="457200" indent="-457200">
              <a:lnSpc>
                <a:spcPct val="110000"/>
              </a:lnSpc>
              <a:buFont typeface="+mj-lt"/>
              <a:buAutoNum type="arabicPeriod"/>
            </a:pPr>
            <a:r>
              <a:rPr lang="en-GB" dirty="0"/>
              <a:t>What do the frequency intervals tell us about starting salaries between degree subjects?</a:t>
            </a:r>
          </a:p>
          <a:p>
            <a:pPr>
              <a:lnSpc>
                <a:spcPct val="110000"/>
              </a:lnSpc>
            </a:pPr>
            <a:endParaRPr lang="en-GB" dirty="0"/>
          </a:p>
          <a:p>
            <a:pPr>
              <a:lnSpc>
                <a:spcPct val="110000"/>
              </a:lnSpc>
            </a:pPr>
            <a:endParaRPr lang="en-GB" dirty="0"/>
          </a:p>
        </p:txBody>
      </p:sp>
      <p:pic>
        <p:nvPicPr>
          <p:cNvPr id="5" name="Picture 4">
            <a:extLst>
              <a:ext uri="{FF2B5EF4-FFF2-40B4-BE49-F238E27FC236}">
                <a16:creationId xmlns="" xmlns:a16="http://schemas.microsoft.com/office/drawing/2014/main" id="{621DB736-63CE-8748-9496-B3431FE792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87623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937CC-928C-7149-8764-95BD9379CB02}"/>
              </a:ext>
            </a:extLst>
          </p:cNvPr>
          <p:cNvSpPr>
            <a:spLocks noGrp="1"/>
          </p:cNvSpPr>
          <p:nvPr>
            <p:ph type="title"/>
          </p:nvPr>
        </p:nvSpPr>
        <p:spPr/>
        <p:txBody>
          <a:bodyPr>
            <a:normAutofit/>
          </a:bodyPr>
          <a:lstStyle/>
          <a:p>
            <a:r>
              <a:rPr lang="en-GB" dirty="0"/>
              <a:t>Structure of the lesson</a:t>
            </a:r>
          </a:p>
        </p:txBody>
      </p:sp>
      <p:sp>
        <p:nvSpPr>
          <p:cNvPr id="3" name="Content Placeholder 2">
            <a:extLst>
              <a:ext uri="{FF2B5EF4-FFF2-40B4-BE49-F238E27FC236}">
                <a16:creationId xmlns="" xmlns:a16="http://schemas.microsoft.com/office/drawing/2014/main" id="{E7A13F4C-EF78-3244-8236-B3247D934A5F}"/>
              </a:ext>
            </a:extLst>
          </p:cNvPr>
          <p:cNvSpPr>
            <a:spLocks noGrp="1"/>
          </p:cNvSpPr>
          <p:nvPr>
            <p:ph idx="1"/>
          </p:nvPr>
        </p:nvSpPr>
        <p:spPr>
          <a:xfrm>
            <a:off x="838199" y="1825625"/>
            <a:ext cx="9815287" cy="4351338"/>
          </a:xfrm>
        </p:spPr>
        <p:txBody>
          <a:bodyPr>
            <a:normAutofit/>
          </a:bodyPr>
          <a:lstStyle/>
          <a:p>
            <a:pPr marL="0" indent="0">
              <a:lnSpc>
                <a:spcPct val="100000"/>
              </a:lnSpc>
              <a:buNone/>
            </a:pPr>
            <a:r>
              <a:rPr lang="en-GB" dirty="0"/>
              <a:t>This slide is for information only and is hidden from the presentation. </a:t>
            </a:r>
          </a:p>
          <a:p>
            <a:pPr>
              <a:lnSpc>
                <a:spcPct val="100000"/>
              </a:lnSpc>
            </a:pPr>
            <a:endParaRPr lang="en-GB" dirty="0"/>
          </a:p>
          <a:p>
            <a:pPr marL="0" indent="0">
              <a:lnSpc>
                <a:spcPct val="100000"/>
              </a:lnSpc>
              <a:buNone/>
            </a:pPr>
            <a:r>
              <a:rPr lang="en-GB" dirty="0"/>
              <a:t>The lesson:</a:t>
            </a:r>
          </a:p>
          <a:p>
            <a:pPr>
              <a:lnSpc>
                <a:spcPct val="100000"/>
              </a:lnSpc>
            </a:pPr>
            <a:r>
              <a:rPr lang="en-GB" dirty="0"/>
              <a:t>introduces the application of mathematics to financial decision-making, in this case, choosing whether to go to university;</a:t>
            </a:r>
          </a:p>
          <a:p>
            <a:pPr>
              <a:lnSpc>
                <a:spcPct val="100000"/>
              </a:lnSpc>
            </a:pPr>
            <a:r>
              <a:rPr lang="en-GB" dirty="0"/>
              <a:t>is in two one-hour parts and is flexible enough for the teacher to edit as desired; and</a:t>
            </a:r>
          </a:p>
          <a:p>
            <a:pPr>
              <a:lnSpc>
                <a:spcPct val="100000"/>
              </a:lnSpc>
            </a:pPr>
            <a:r>
              <a:rPr lang="en-GB" dirty="0"/>
              <a:t>includes some optional homework. </a:t>
            </a:r>
          </a:p>
        </p:txBody>
      </p:sp>
    </p:spTree>
    <p:extLst>
      <p:ext uri="{BB962C8B-B14F-4D97-AF65-F5344CB8AC3E}">
        <p14:creationId xmlns:p14="http://schemas.microsoft.com/office/powerpoint/2010/main" val="391993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C037EC-45BF-6D4E-A4C3-3B33244EF475}"/>
              </a:ext>
            </a:extLst>
          </p:cNvPr>
          <p:cNvSpPr>
            <a:spLocks noGrp="1"/>
          </p:cNvSpPr>
          <p:nvPr>
            <p:ph type="title"/>
          </p:nvPr>
        </p:nvSpPr>
        <p:spPr/>
        <p:txBody>
          <a:bodyPr/>
          <a:lstStyle/>
          <a:p>
            <a:r>
              <a:rPr lang="en-GB" dirty="0"/>
              <a:t>Task 6: presentation</a:t>
            </a:r>
            <a:endParaRPr lang="en-GB" sz="2400" i="0" cap="all" dirty="0">
              <a:solidFill>
                <a:srgbClr val="5E5E5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2B578585-F80D-444E-BE3D-7957B4EB5AE6}"/>
              </a:ext>
            </a:extLst>
          </p:cNvPr>
          <p:cNvSpPr/>
          <p:nvPr/>
        </p:nvSpPr>
        <p:spPr>
          <a:xfrm>
            <a:off x="838199" y="1594170"/>
            <a:ext cx="4252767" cy="461665"/>
          </a:xfrm>
          <a:prstGeom prst="rect">
            <a:avLst/>
          </a:prstGeom>
        </p:spPr>
        <p:txBody>
          <a:bodyPr wrap="none">
            <a:spAutoFit/>
          </a:bodyPr>
          <a:lstStyle/>
          <a:p>
            <a:r>
              <a:rPr lang="en-GB" sz="2400" b="1" cap="all" dirty="0">
                <a:solidFill>
                  <a:srgbClr val="5E5E5E"/>
                </a:solidFill>
                <a:latin typeface="Arial" panose="020B0604020202020204" pitchFamily="34" charset="0"/>
                <a:cs typeface="Arial" panose="020B0604020202020204" pitchFamily="34" charset="0"/>
              </a:rPr>
              <a:t>Class intervals to use</a:t>
            </a:r>
            <a:endParaRPr lang="en-GB" sz="2400" b="1" dirty="0"/>
          </a:p>
        </p:txBody>
      </p:sp>
      <p:graphicFrame>
        <p:nvGraphicFramePr>
          <p:cNvPr id="7" name="Table 6">
            <a:extLst>
              <a:ext uri="{FF2B5EF4-FFF2-40B4-BE49-F238E27FC236}">
                <a16:creationId xmlns="" xmlns:a16="http://schemas.microsoft.com/office/drawing/2014/main" id="{61EDF329-687D-A94D-8FCA-833B70E87632}"/>
              </a:ext>
            </a:extLst>
          </p:cNvPr>
          <p:cNvGraphicFramePr>
            <a:graphicFrameLocks noGrp="1"/>
          </p:cNvGraphicFramePr>
          <p:nvPr>
            <p:extLst>
              <p:ext uri="{D42A27DB-BD31-4B8C-83A1-F6EECF244321}">
                <p14:modId xmlns:p14="http://schemas.microsoft.com/office/powerpoint/2010/main" val="3564916354"/>
              </p:ext>
            </p:extLst>
          </p:nvPr>
        </p:nvGraphicFramePr>
        <p:xfrm>
          <a:off x="2899737" y="1939620"/>
          <a:ext cx="6392525" cy="4574567"/>
        </p:xfrm>
        <a:graphic>
          <a:graphicData uri="http://schemas.openxmlformats.org/drawingml/2006/table">
            <a:tbl>
              <a:tblPr/>
              <a:tblGrid>
                <a:gridCol w="4029863">
                  <a:extLst>
                    <a:ext uri="{9D8B030D-6E8A-4147-A177-3AD203B41FA5}">
                      <a16:colId xmlns="" xmlns:a16="http://schemas.microsoft.com/office/drawing/2014/main" val="771480169"/>
                    </a:ext>
                  </a:extLst>
                </a:gridCol>
                <a:gridCol w="2362662">
                  <a:extLst>
                    <a:ext uri="{9D8B030D-6E8A-4147-A177-3AD203B41FA5}">
                      <a16:colId xmlns="" xmlns:a16="http://schemas.microsoft.com/office/drawing/2014/main" val="3090313283"/>
                    </a:ext>
                  </a:extLst>
                </a:gridCol>
              </a:tblGrid>
              <a:tr h="841653">
                <a:tc>
                  <a:txBody>
                    <a:bodyPr/>
                    <a:lstStyle/>
                    <a:p>
                      <a:pPr algn="l" fontAlgn="b">
                        <a:lnSpc>
                          <a:spcPct val="200000"/>
                        </a:lnSpc>
                      </a:pPr>
                      <a:r>
                        <a:rPr lang="en-GB" sz="2800" b="1" i="0" u="none" strike="noStrike" dirty="0">
                          <a:solidFill>
                            <a:srgbClr val="000000"/>
                          </a:solidFill>
                          <a:effectLst/>
                          <a:latin typeface="Arial" panose="020B0604020202020204" pitchFamily="34" charset="0"/>
                          <a:cs typeface="Arial" panose="020B0604020202020204" pitchFamily="34" charset="0"/>
                        </a:rPr>
                        <a:t>Salary range</a:t>
                      </a:r>
                    </a:p>
                  </a:txBody>
                  <a:tcPr marL="9525" marR="9525" marT="9525" marB="0" anchor="b">
                    <a:lnL>
                      <a:noFill/>
                    </a:lnL>
                    <a:lnR>
                      <a:noFill/>
                    </a:lnR>
                    <a:lnT>
                      <a:noFill/>
                    </a:lnT>
                    <a:lnB>
                      <a:noFill/>
                    </a:lnB>
                  </a:tcPr>
                </a:tc>
                <a:tc>
                  <a:txBody>
                    <a:bodyPr/>
                    <a:lstStyle/>
                    <a:p>
                      <a:pPr algn="ctr" fontAlgn="b">
                        <a:lnSpc>
                          <a:spcPct val="200000"/>
                        </a:lnSpc>
                      </a:pPr>
                      <a:r>
                        <a:rPr lang="en-GB" sz="2800" b="1" i="0" u="none" strike="noStrike" dirty="0">
                          <a:solidFill>
                            <a:srgbClr val="000000"/>
                          </a:solidFill>
                          <a:effectLst/>
                          <a:latin typeface="Arial" panose="020B0604020202020204" pitchFamily="34" charset="0"/>
                          <a:cs typeface="Arial" panose="020B0604020202020204" pitchFamily="34" charset="0"/>
                        </a:rPr>
                        <a:t>Frequency</a:t>
                      </a:r>
                    </a:p>
                  </a:txBody>
                  <a:tcPr marL="9525" marR="9525" marT="9525" marB="0" anchor="b">
                    <a:lnL>
                      <a:noFill/>
                    </a:lnL>
                    <a:lnR>
                      <a:noFill/>
                    </a:lnR>
                    <a:lnT>
                      <a:noFill/>
                    </a:lnT>
                    <a:lnB>
                      <a:noFill/>
                    </a:lnB>
                  </a:tcPr>
                </a:tc>
                <a:extLst>
                  <a:ext uri="{0D108BD9-81ED-4DB2-BD59-A6C34878D82A}">
                    <a16:rowId xmlns="" xmlns:a16="http://schemas.microsoft.com/office/drawing/2014/main" val="1405977409"/>
                  </a:ext>
                </a:extLst>
              </a:tr>
              <a:tr h="1052162">
                <a:tc>
                  <a:txBody>
                    <a:bodyPr/>
                    <a:lstStyle/>
                    <a:p>
                      <a:pPr algn="l"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£25,000 ≤ x &lt;£26,000</a:t>
                      </a:r>
                    </a:p>
                  </a:txBody>
                  <a:tcPr marL="9525" marR="9525" marT="9525" marB="0" anchor="b">
                    <a:lnL>
                      <a:noFill/>
                    </a:lnL>
                    <a:lnR>
                      <a:noFill/>
                    </a:lnR>
                    <a:lnT>
                      <a:noFill/>
                    </a:lnT>
                    <a:lnB>
                      <a:noFill/>
                    </a:lnB>
                  </a:tcPr>
                </a:tc>
                <a:tc>
                  <a:txBody>
                    <a:bodyPr/>
                    <a:lstStyle/>
                    <a:p>
                      <a:pPr algn="ctr"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912867783"/>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£26,000 ≤ x &lt;£27,000</a:t>
                      </a:r>
                    </a:p>
                  </a:txBody>
                  <a:tcPr marL="9525" marR="9525" marT="9525" marB="0" anchor="b">
                    <a:lnL>
                      <a:noFill/>
                    </a:lnL>
                    <a:lnR>
                      <a:noFill/>
                    </a:lnR>
                    <a:lnT>
                      <a:noFill/>
                    </a:lnT>
                    <a:lnB>
                      <a:noFill/>
                    </a:lnB>
                  </a:tcPr>
                </a:tc>
                <a:tc>
                  <a:txBody>
                    <a:bodyPr/>
                    <a:lstStyle/>
                    <a:p>
                      <a:pPr algn="ctr"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71676993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£27,000 ≤ x &lt;£28,000</a:t>
                      </a:r>
                    </a:p>
                  </a:txBody>
                  <a:tcPr marL="9525" marR="9525" marT="9525" marB="0" anchor="b">
                    <a:lnL>
                      <a:noFill/>
                    </a:lnL>
                    <a:lnR>
                      <a:noFill/>
                    </a:lnR>
                    <a:lnT>
                      <a:noFill/>
                    </a:lnT>
                    <a:lnB>
                      <a:noFill/>
                    </a:lnB>
                  </a:tcPr>
                </a:tc>
                <a:tc>
                  <a:txBody>
                    <a:bodyPr/>
                    <a:lstStyle/>
                    <a:p>
                      <a:pPr algn="ctr"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58303887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£28,000 ≤ x &lt;£29,000</a:t>
                      </a:r>
                    </a:p>
                  </a:txBody>
                  <a:tcPr marL="9525" marR="9525" marT="9525" marB="0" anchor="b">
                    <a:lnL>
                      <a:noFill/>
                    </a:lnL>
                    <a:lnR>
                      <a:noFill/>
                    </a:lnR>
                    <a:lnT>
                      <a:noFill/>
                    </a:lnT>
                    <a:lnB>
                      <a:noFill/>
                    </a:lnB>
                  </a:tcPr>
                </a:tc>
                <a:tc>
                  <a:txBody>
                    <a:bodyPr/>
                    <a:lstStyle/>
                    <a:p>
                      <a:pPr algn="ctr"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88972016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£29,000 ≤ x &lt;£30,000</a:t>
                      </a:r>
                    </a:p>
                  </a:txBody>
                  <a:tcPr marL="9525" marR="9525" marT="9525" marB="0" anchor="b">
                    <a:lnL>
                      <a:noFill/>
                    </a:lnL>
                    <a:lnR>
                      <a:noFill/>
                    </a:lnR>
                    <a:lnT>
                      <a:noFill/>
                    </a:lnT>
                    <a:lnB>
                      <a:noFill/>
                    </a:lnB>
                  </a:tcPr>
                </a:tc>
                <a:tc>
                  <a:txBody>
                    <a:bodyPr/>
                    <a:lstStyle/>
                    <a:p>
                      <a:pPr algn="ctr"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262994968"/>
                  </a:ext>
                </a:extLst>
              </a:tr>
              <a:tr h="531888">
                <a:tc>
                  <a:txBody>
                    <a:bodyPr/>
                    <a:lstStyle/>
                    <a:p>
                      <a:pPr algn="l"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933799197"/>
                  </a:ext>
                </a:extLst>
              </a:tr>
            </a:tbl>
          </a:graphicData>
        </a:graphic>
      </p:graphicFrame>
    </p:spTree>
    <p:extLst>
      <p:ext uri="{BB962C8B-B14F-4D97-AF65-F5344CB8AC3E}">
        <p14:creationId xmlns:p14="http://schemas.microsoft.com/office/powerpoint/2010/main" val="717960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C037EC-45BF-6D4E-A4C3-3B33244EF475}"/>
              </a:ext>
            </a:extLst>
          </p:cNvPr>
          <p:cNvSpPr>
            <a:spLocks noGrp="1"/>
          </p:cNvSpPr>
          <p:nvPr>
            <p:ph type="title"/>
          </p:nvPr>
        </p:nvSpPr>
        <p:spPr/>
        <p:txBody>
          <a:bodyPr/>
          <a:lstStyle/>
          <a:p>
            <a:r>
              <a:rPr lang="en-GB" dirty="0"/>
              <a:t>Task 6: presentation</a:t>
            </a:r>
            <a:endParaRPr lang="en-GB" sz="2400" i="0" cap="all" dirty="0">
              <a:solidFill>
                <a:srgbClr val="5E5E5E"/>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 xmlns:a16="http://schemas.microsoft.com/office/drawing/2014/main" id="{A96D37A4-B2DD-8640-B299-A59BDF7249DC}"/>
              </a:ext>
            </a:extLst>
          </p:cNvPr>
          <p:cNvGraphicFramePr>
            <a:graphicFrameLocks noGrp="1"/>
          </p:cNvGraphicFramePr>
          <p:nvPr>
            <p:extLst>
              <p:ext uri="{D42A27DB-BD31-4B8C-83A1-F6EECF244321}">
                <p14:modId xmlns:p14="http://schemas.microsoft.com/office/powerpoint/2010/main" val="1886727426"/>
              </p:ext>
            </p:extLst>
          </p:nvPr>
        </p:nvGraphicFramePr>
        <p:xfrm>
          <a:off x="2899737" y="1939620"/>
          <a:ext cx="6392525" cy="4574567"/>
        </p:xfrm>
        <a:graphic>
          <a:graphicData uri="http://schemas.openxmlformats.org/drawingml/2006/table">
            <a:tbl>
              <a:tblPr/>
              <a:tblGrid>
                <a:gridCol w="4029863">
                  <a:extLst>
                    <a:ext uri="{9D8B030D-6E8A-4147-A177-3AD203B41FA5}">
                      <a16:colId xmlns="" xmlns:a16="http://schemas.microsoft.com/office/drawing/2014/main" val="771480169"/>
                    </a:ext>
                  </a:extLst>
                </a:gridCol>
                <a:gridCol w="2362662">
                  <a:extLst>
                    <a:ext uri="{9D8B030D-6E8A-4147-A177-3AD203B41FA5}">
                      <a16:colId xmlns="" xmlns:a16="http://schemas.microsoft.com/office/drawing/2014/main" val="3090313283"/>
                    </a:ext>
                  </a:extLst>
                </a:gridCol>
              </a:tblGrid>
              <a:tr h="841653">
                <a:tc>
                  <a:txBody>
                    <a:bodyPr/>
                    <a:lstStyle/>
                    <a:p>
                      <a:pPr algn="l" fontAlgn="b">
                        <a:lnSpc>
                          <a:spcPct val="200000"/>
                        </a:lnSpc>
                      </a:pPr>
                      <a:r>
                        <a:rPr lang="en-GB" sz="2800" b="1" i="0" u="none" strike="noStrike" dirty="0">
                          <a:solidFill>
                            <a:srgbClr val="000000"/>
                          </a:solidFill>
                          <a:effectLst/>
                          <a:latin typeface="Arial" panose="020B0604020202020204" pitchFamily="34" charset="0"/>
                          <a:cs typeface="Arial" panose="020B0604020202020204" pitchFamily="34" charset="0"/>
                        </a:rPr>
                        <a:t>Salary range</a:t>
                      </a:r>
                    </a:p>
                  </a:txBody>
                  <a:tcPr marL="9525" marR="9525" marT="9525" marB="0" anchor="b">
                    <a:lnL>
                      <a:noFill/>
                    </a:lnL>
                    <a:lnR>
                      <a:noFill/>
                    </a:lnR>
                    <a:lnT>
                      <a:noFill/>
                    </a:lnT>
                    <a:lnB>
                      <a:noFill/>
                    </a:lnB>
                  </a:tcPr>
                </a:tc>
                <a:tc>
                  <a:txBody>
                    <a:bodyPr/>
                    <a:lstStyle/>
                    <a:p>
                      <a:pPr algn="ctr" fontAlgn="b">
                        <a:lnSpc>
                          <a:spcPct val="200000"/>
                        </a:lnSpc>
                      </a:pPr>
                      <a:r>
                        <a:rPr lang="en-GB" sz="2800" b="1" i="0" u="none" strike="noStrike" dirty="0">
                          <a:solidFill>
                            <a:srgbClr val="000000"/>
                          </a:solidFill>
                          <a:effectLst/>
                          <a:latin typeface="Arial" panose="020B0604020202020204" pitchFamily="34" charset="0"/>
                          <a:cs typeface="Arial" panose="020B0604020202020204" pitchFamily="34" charset="0"/>
                        </a:rPr>
                        <a:t>Frequency</a:t>
                      </a:r>
                    </a:p>
                  </a:txBody>
                  <a:tcPr marL="9525" marR="9525" marT="9525" marB="0" anchor="b">
                    <a:lnL>
                      <a:noFill/>
                    </a:lnL>
                    <a:lnR>
                      <a:noFill/>
                    </a:lnR>
                    <a:lnT>
                      <a:noFill/>
                    </a:lnT>
                    <a:lnB>
                      <a:noFill/>
                    </a:lnB>
                  </a:tcPr>
                </a:tc>
                <a:extLst>
                  <a:ext uri="{0D108BD9-81ED-4DB2-BD59-A6C34878D82A}">
                    <a16:rowId xmlns="" xmlns:a16="http://schemas.microsoft.com/office/drawing/2014/main" val="1405977409"/>
                  </a:ext>
                </a:extLst>
              </a:tr>
              <a:tr h="1052162">
                <a:tc>
                  <a:txBody>
                    <a:bodyPr/>
                    <a:lstStyle/>
                    <a:p>
                      <a:pPr algn="l"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£25,000 ≤ x &lt;£26,000</a:t>
                      </a:r>
                    </a:p>
                  </a:txBody>
                  <a:tcPr marL="9525" marR="9525" marT="9525" marB="0" anchor="b">
                    <a:lnL>
                      <a:noFill/>
                    </a:lnL>
                    <a:lnR>
                      <a:noFill/>
                    </a:lnR>
                    <a:lnT>
                      <a:noFill/>
                    </a:lnT>
                    <a:lnB>
                      <a:noFill/>
                    </a:lnB>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extLst>
                  <a:ext uri="{0D108BD9-81ED-4DB2-BD59-A6C34878D82A}">
                    <a16:rowId xmlns="" xmlns:a16="http://schemas.microsoft.com/office/drawing/2014/main" val="2912867783"/>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£26,000 ≤ x &lt;£27,000</a:t>
                      </a:r>
                    </a:p>
                  </a:txBody>
                  <a:tcPr marL="9525" marR="9525" marT="9525" marB="0" anchor="b">
                    <a:lnL>
                      <a:noFill/>
                    </a:lnL>
                    <a:lnR>
                      <a:noFill/>
                    </a:lnR>
                    <a:lnT>
                      <a:noFill/>
                    </a:lnT>
                    <a:lnB>
                      <a:noFill/>
                    </a:lnB>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extLst>
                  <a:ext uri="{0D108BD9-81ED-4DB2-BD59-A6C34878D82A}">
                    <a16:rowId xmlns="" xmlns:a16="http://schemas.microsoft.com/office/drawing/2014/main" val="271676993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£27,000 ≤ x &lt;£28,000</a:t>
                      </a:r>
                    </a:p>
                  </a:txBody>
                  <a:tcPr marL="9525" marR="9525" marT="9525" marB="0" anchor="b">
                    <a:lnL>
                      <a:noFill/>
                    </a:lnL>
                    <a:lnR>
                      <a:noFill/>
                    </a:lnR>
                    <a:lnT>
                      <a:noFill/>
                    </a:lnT>
                    <a:lnB>
                      <a:noFill/>
                    </a:lnB>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extLst>
                  <a:ext uri="{0D108BD9-81ED-4DB2-BD59-A6C34878D82A}">
                    <a16:rowId xmlns="" xmlns:a16="http://schemas.microsoft.com/office/drawing/2014/main" val="258303887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£28,000 ≤ x &lt;£29,000</a:t>
                      </a:r>
                    </a:p>
                  </a:txBody>
                  <a:tcPr marL="9525" marR="9525" marT="9525" marB="0" anchor="b">
                    <a:lnL>
                      <a:noFill/>
                    </a:lnL>
                    <a:lnR>
                      <a:noFill/>
                    </a:lnR>
                    <a:lnT>
                      <a:noFill/>
                    </a:lnT>
                    <a:lnB>
                      <a:noFill/>
                    </a:lnB>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 xmlns:a16="http://schemas.microsoft.com/office/drawing/2014/main" val="889720167"/>
                  </a:ext>
                </a:extLst>
              </a:tr>
              <a:tr h="531888">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£29,000 ≤ x &lt;£30,000</a:t>
                      </a:r>
                    </a:p>
                  </a:txBody>
                  <a:tcPr marL="9525" marR="9525" marT="9525" marB="0" anchor="b">
                    <a:lnL>
                      <a:noFill/>
                    </a:lnL>
                    <a:lnR>
                      <a:noFill/>
                    </a:lnR>
                    <a:lnT>
                      <a:noFill/>
                    </a:lnT>
                    <a:lnB>
                      <a:noFill/>
                    </a:lnB>
                  </a:tcP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 xmlns:a16="http://schemas.microsoft.com/office/drawing/2014/main" val="1262994968"/>
                  </a:ext>
                </a:extLst>
              </a:tr>
              <a:tr h="531888">
                <a:tc>
                  <a:txBody>
                    <a:bodyPr/>
                    <a:lstStyle/>
                    <a:p>
                      <a:pPr algn="l" fontAlgn="b"/>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2800" b="1"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a:noFill/>
                    </a:lnR>
                    <a:lnT>
                      <a:noFill/>
                    </a:lnT>
                    <a:lnB>
                      <a:noFill/>
                    </a:lnB>
                  </a:tcPr>
                </a:tc>
                <a:extLst>
                  <a:ext uri="{0D108BD9-81ED-4DB2-BD59-A6C34878D82A}">
                    <a16:rowId xmlns="" xmlns:a16="http://schemas.microsoft.com/office/drawing/2014/main" val="933799197"/>
                  </a:ext>
                </a:extLst>
              </a:tr>
            </a:tbl>
          </a:graphicData>
        </a:graphic>
      </p:graphicFrame>
      <p:sp>
        <p:nvSpPr>
          <p:cNvPr id="6" name="Rectangle 5">
            <a:extLst>
              <a:ext uri="{FF2B5EF4-FFF2-40B4-BE49-F238E27FC236}">
                <a16:creationId xmlns="" xmlns:a16="http://schemas.microsoft.com/office/drawing/2014/main" id="{963120B3-F9D5-8C4A-807F-067805DFCCB0}"/>
              </a:ext>
            </a:extLst>
          </p:cNvPr>
          <p:cNvSpPr/>
          <p:nvPr/>
        </p:nvSpPr>
        <p:spPr>
          <a:xfrm>
            <a:off x="838199" y="1594170"/>
            <a:ext cx="3594702" cy="461665"/>
          </a:xfrm>
          <a:prstGeom prst="rect">
            <a:avLst/>
          </a:prstGeom>
        </p:spPr>
        <p:txBody>
          <a:bodyPr wrap="none">
            <a:spAutoFit/>
          </a:bodyPr>
          <a:lstStyle/>
          <a:p>
            <a:r>
              <a:rPr lang="en-GB" sz="2400" b="1" cap="all" dirty="0">
                <a:solidFill>
                  <a:srgbClr val="5E5E5E"/>
                </a:solidFill>
                <a:latin typeface="Arial" panose="020B0604020202020204" pitchFamily="34" charset="0"/>
                <a:cs typeface="Arial" panose="020B0604020202020204" pitchFamily="34" charset="0"/>
              </a:rPr>
              <a:t>Frequency results</a:t>
            </a:r>
            <a:endParaRPr lang="en-GB" sz="2400" b="1" dirty="0"/>
          </a:p>
        </p:txBody>
      </p:sp>
    </p:spTree>
    <p:extLst>
      <p:ext uri="{BB962C8B-B14F-4D97-AF65-F5344CB8AC3E}">
        <p14:creationId xmlns:p14="http://schemas.microsoft.com/office/powerpoint/2010/main" val="2301716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82A1F-BBA8-AA43-B564-3FD538088715}"/>
              </a:ext>
            </a:extLst>
          </p:cNvPr>
          <p:cNvSpPr>
            <a:spLocks noGrp="1"/>
          </p:cNvSpPr>
          <p:nvPr>
            <p:ph type="title"/>
          </p:nvPr>
        </p:nvSpPr>
        <p:spPr/>
        <p:txBody>
          <a:bodyPr/>
          <a:lstStyle/>
          <a:p>
            <a:r>
              <a:rPr lang="en-GB" dirty="0"/>
              <a:t>Task 6: presentation</a:t>
            </a:r>
            <a:endParaRPr lang="en-GB" sz="2400" i="0" cap="all" dirty="0">
              <a:solidFill>
                <a:srgbClr val="5E5E5E"/>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 xmlns:a16="http://schemas.microsoft.com/office/drawing/2014/main" id="{E4D659F7-A361-1946-A9C9-92DE1EB4374B}"/>
              </a:ext>
            </a:extLst>
          </p:cNvPr>
          <p:cNvGraphicFramePr>
            <a:graphicFrameLocks/>
          </p:cNvGraphicFramePr>
          <p:nvPr>
            <p:extLst>
              <p:ext uri="{D42A27DB-BD31-4B8C-83A1-F6EECF244321}">
                <p14:modId xmlns:p14="http://schemas.microsoft.com/office/powerpoint/2010/main" val="405231708"/>
              </p:ext>
            </p:extLst>
          </p:nvPr>
        </p:nvGraphicFramePr>
        <p:xfrm>
          <a:off x="1901293" y="2301764"/>
          <a:ext cx="8221248" cy="4266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 xmlns:a16="http://schemas.microsoft.com/office/drawing/2014/main" id="{C3F15EF8-9B07-E14D-A9B8-661F006CC773}"/>
              </a:ext>
            </a:extLst>
          </p:cNvPr>
          <p:cNvSpPr/>
          <p:nvPr/>
        </p:nvSpPr>
        <p:spPr>
          <a:xfrm>
            <a:off x="838199" y="1594170"/>
            <a:ext cx="7352590" cy="461665"/>
          </a:xfrm>
          <a:prstGeom prst="rect">
            <a:avLst/>
          </a:prstGeom>
        </p:spPr>
        <p:txBody>
          <a:bodyPr wrap="none">
            <a:spAutoFit/>
          </a:bodyPr>
          <a:lstStyle/>
          <a:p>
            <a:r>
              <a:rPr lang="en-GB" sz="2400" b="1" cap="all" dirty="0">
                <a:solidFill>
                  <a:srgbClr val="5E5E5E"/>
                </a:solidFill>
                <a:latin typeface="Arial" panose="020B0604020202020204" pitchFamily="34" charset="0"/>
                <a:cs typeface="Arial" panose="020B0604020202020204" pitchFamily="34" charset="0"/>
              </a:rPr>
              <a:t>Frequency polygon of salary intervals</a:t>
            </a:r>
            <a:endParaRPr lang="en-GB" sz="2400" b="1" dirty="0"/>
          </a:p>
        </p:txBody>
      </p:sp>
    </p:spTree>
    <p:extLst>
      <p:ext uri="{BB962C8B-B14F-4D97-AF65-F5344CB8AC3E}">
        <p14:creationId xmlns:p14="http://schemas.microsoft.com/office/powerpoint/2010/main" val="2109435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5EDF7-252F-0546-836E-DC96E22870B8}"/>
              </a:ext>
            </a:extLst>
          </p:cNvPr>
          <p:cNvSpPr>
            <a:spLocks noGrp="1"/>
          </p:cNvSpPr>
          <p:nvPr>
            <p:ph type="title"/>
          </p:nvPr>
        </p:nvSpPr>
        <p:spPr/>
        <p:txBody>
          <a:bodyPr/>
          <a:lstStyle/>
          <a:p>
            <a:r>
              <a:rPr lang="en-GB" dirty="0"/>
              <a:t>There is a difference between debts that help and debts that hinder</a:t>
            </a:r>
          </a:p>
        </p:txBody>
      </p:sp>
      <p:sp>
        <p:nvSpPr>
          <p:cNvPr id="3" name="Content Placeholder 2">
            <a:extLst>
              <a:ext uri="{FF2B5EF4-FFF2-40B4-BE49-F238E27FC236}">
                <a16:creationId xmlns="" xmlns:a16="http://schemas.microsoft.com/office/drawing/2014/main" id="{557BD96C-912B-DF47-88B6-8477B61B7A9B}"/>
              </a:ext>
            </a:extLst>
          </p:cNvPr>
          <p:cNvSpPr>
            <a:spLocks noGrp="1"/>
          </p:cNvSpPr>
          <p:nvPr>
            <p:ph idx="1"/>
          </p:nvPr>
        </p:nvSpPr>
        <p:spPr/>
        <p:txBody>
          <a:bodyPr>
            <a:normAutofit fontScale="85000" lnSpcReduction="20000"/>
          </a:bodyPr>
          <a:lstStyle/>
          <a:p>
            <a:pPr marL="0" indent="0">
              <a:lnSpc>
                <a:spcPct val="110000"/>
              </a:lnSpc>
              <a:buNone/>
            </a:pPr>
            <a:r>
              <a:rPr lang="en-GB" b="1" dirty="0"/>
              <a:t>Helpful debt</a:t>
            </a:r>
          </a:p>
          <a:p>
            <a:pPr>
              <a:lnSpc>
                <a:spcPct val="110000"/>
              </a:lnSpc>
            </a:pPr>
            <a:r>
              <a:rPr lang="en-GB" dirty="0"/>
              <a:t> There should be a specific reason for taking out a loan.</a:t>
            </a:r>
          </a:p>
          <a:p>
            <a:pPr>
              <a:lnSpc>
                <a:spcPct val="110000"/>
              </a:lnSpc>
            </a:pPr>
            <a:r>
              <a:rPr lang="en-GB" dirty="0"/>
              <a:t> Should make you more affluent in the long term. </a:t>
            </a:r>
          </a:p>
          <a:p>
            <a:pPr>
              <a:lnSpc>
                <a:spcPct val="110000"/>
              </a:lnSpc>
            </a:pPr>
            <a:r>
              <a:rPr lang="en-GB" dirty="0"/>
              <a:t> You should have a sensible plan for repayment.</a:t>
            </a:r>
          </a:p>
          <a:p>
            <a:pPr>
              <a:lnSpc>
                <a:spcPct val="110000"/>
              </a:lnSpc>
            </a:pPr>
            <a:endParaRPr lang="en-GB" dirty="0"/>
          </a:p>
          <a:p>
            <a:pPr marL="0" indent="0">
              <a:lnSpc>
                <a:spcPct val="110000"/>
              </a:lnSpc>
              <a:buNone/>
            </a:pPr>
            <a:r>
              <a:rPr lang="en-GB" b="1" dirty="0"/>
              <a:t>Example of helpful debt which shows how taking on debt could make you wealthier in the long term:</a:t>
            </a:r>
          </a:p>
          <a:p>
            <a:pPr>
              <a:lnSpc>
                <a:spcPct val="110000"/>
              </a:lnSpc>
            </a:pPr>
            <a:endParaRPr lang="en-GB" dirty="0"/>
          </a:p>
          <a:p>
            <a:pPr>
              <a:lnSpc>
                <a:spcPct val="110000"/>
              </a:lnSpc>
            </a:pPr>
            <a:r>
              <a:rPr lang="en-GB" b="1" dirty="0"/>
              <a:t>Student loans</a:t>
            </a:r>
          </a:p>
          <a:p>
            <a:pPr lvl="1">
              <a:lnSpc>
                <a:spcPct val="110000"/>
              </a:lnSpc>
            </a:pPr>
            <a:r>
              <a:rPr lang="en-GB" dirty="0"/>
              <a:t>Graduates usually get paid more than non-graduates.</a:t>
            </a:r>
          </a:p>
          <a:p>
            <a:pPr lvl="1">
              <a:lnSpc>
                <a:spcPct val="110000"/>
              </a:lnSpc>
            </a:pPr>
            <a:r>
              <a:rPr lang="en-GB" dirty="0"/>
              <a:t>Interest rate is relatively low.</a:t>
            </a:r>
          </a:p>
          <a:p>
            <a:pPr lvl="1">
              <a:lnSpc>
                <a:spcPct val="110000"/>
              </a:lnSpc>
            </a:pPr>
            <a:r>
              <a:rPr lang="en-GB" dirty="0"/>
              <a:t>Pay back only when your earnings reach a certain amount.</a:t>
            </a:r>
          </a:p>
        </p:txBody>
      </p:sp>
    </p:spTree>
    <p:extLst>
      <p:ext uri="{BB962C8B-B14F-4D97-AF65-F5344CB8AC3E}">
        <p14:creationId xmlns:p14="http://schemas.microsoft.com/office/powerpoint/2010/main" val="1857379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EDD12D-3DA0-2B4A-804D-33840F4C1E46}"/>
              </a:ext>
            </a:extLst>
          </p:cNvPr>
          <p:cNvSpPr>
            <a:spLocks noGrp="1"/>
          </p:cNvSpPr>
          <p:nvPr>
            <p:ph type="title"/>
          </p:nvPr>
        </p:nvSpPr>
        <p:spPr/>
        <p:txBody>
          <a:bodyPr/>
          <a:lstStyle/>
          <a:p>
            <a:r>
              <a:rPr lang="en-GB" dirty="0"/>
              <a:t>Debts that help</a:t>
            </a:r>
          </a:p>
        </p:txBody>
      </p:sp>
      <p:sp>
        <p:nvSpPr>
          <p:cNvPr id="3" name="Content Placeholder 2">
            <a:extLst>
              <a:ext uri="{FF2B5EF4-FFF2-40B4-BE49-F238E27FC236}">
                <a16:creationId xmlns="" xmlns:a16="http://schemas.microsoft.com/office/drawing/2014/main" id="{CB23C7F7-7804-0D4A-98B0-7EB0FDAA253E}"/>
              </a:ext>
            </a:extLst>
          </p:cNvPr>
          <p:cNvSpPr>
            <a:spLocks noGrp="1"/>
          </p:cNvSpPr>
          <p:nvPr>
            <p:ph idx="1"/>
          </p:nvPr>
        </p:nvSpPr>
        <p:spPr>
          <a:xfrm>
            <a:off x="838200" y="1825625"/>
            <a:ext cx="9657946" cy="4351338"/>
          </a:xfrm>
        </p:spPr>
        <p:txBody>
          <a:bodyPr>
            <a:normAutofit/>
          </a:bodyPr>
          <a:lstStyle/>
          <a:p>
            <a:pPr marL="0" indent="0">
              <a:buNone/>
            </a:pPr>
            <a:r>
              <a:rPr lang="en-GB" b="1" dirty="0"/>
              <a:t>Mortgage</a:t>
            </a:r>
          </a:p>
          <a:p>
            <a:r>
              <a:rPr lang="en-GB" dirty="0"/>
              <a:t>Enables you to buy a house to live in.</a:t>
            </a:r>
          </a:p>
          <a:p>
            <a:r>
              <a:rPr lang="en-GB" dirty="0"/>
              <a:t>When the mortgage is paid off, the house will be owned by you.</a:t>
            </a:r>
          </a:p>
          <a:p>
            <a:r>
              <a:rPr lang="en-GB" dirty="0"/>
              <a:t>Monthly mortgage payments could be cheaper than rent.</a:t>
            </a:r>
          </a:p>
          <a:p>
            <a:endParaRPr lang="en-GB" dirty="0"/>
          </a:p>
          <a:p>
            <a:pPr marL="0" indent="0">
              <a:buNone/>
            </a:pPr>
            <a:r>
              <a:rPr lang="en-GB" b="1" dirty="0"/>
              <a:t>Investing in your own business</a:t>
            </a:r>
          </a:p>
          <a:p>
            <a:r>
              <a:rPr lang="en-GB" dirty="0"/>
              <a:t>You will need to have a carefully thought through business plan. </a:t>
            </a:r>
          </a:p>
          <a:p>
            <a:r>
              <a:rPr lang="en-GB" dirty="0"/>
              <a:t>If your business is successful it could end up being worth much more than the original loan.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00487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144C6-7594-4145-A6E2-25798A70EC62}"/>
              </a:ext>
            </a:extLst>
          </p:cNvPr>
          <p:cNvSpPr>
            <a:spLocks noGrp="1"/>
          </p:cNvSpPr>
          <p:nvPr>
            <p:ph type="title"/>
          </p:nvPr>
        </p:nvSpPr>
        <p:spPr/>
        <p:txBody>
          <a:bodyPr/>
          <a:lstStyle/>
          <a:p>
            <a:r>
              <a:rPr lang="en-GB" dirty="0"/>
              <a:t>Debts that hinder</a:t>
            </a:r>
          </a:p>
        </p:txBody>
      </p:sp>
      <p:sp>
        <p:nvSpPr>
          <p:cNvPr id="3" name="Content Placeholder 2">
            <a:extLst>
              <a:ext uri="{FF2B5EF4-FFF2-40B4-BE49-F238E27FC236}">
                <a16:creationId xmlns="" xmlns:a16="http://schemas.microsoft.com/office/drawing/2014/main" id="{487DEA58-141D-454A-842C-339C5BDC7314}"/>
              </a:ext>
            </a:extLst>
          </p:cNvPr>
          <p:cNvSpPr>
            <a:spLocks noGrp="1"/>
          </p:cNvSpPr>
          <p:nvPr>
            <p:ph idx="1"/>
          </p:nvPr>
        </p:nvSpPr>
        <p:spPr/>
        <p:txBody>
          <a:bodyPr>
            <a:normAutofit fontScale="70000" lnSpcReduction="20000"/>
          </a:bodyPr>
          <a:lstStyle/>
          <a:p>
            <a:pPr marL="0" indent="0">
              <a:buNone/>
            </a:pPr>
            <a:r>
              <a:rPr lang="en-GB" b="1" dirty="0"/>
              <a:t>Risky long-term outlay for short-term gain</a:t>
            </a:r>
          </a:p>
          <a:p>
            <a:r>
              <a:rPr lang="en-GB" dirty="0"/>
              <a:t>Drain your wealth.</a:t>
            </a:r>
          </a:p>
          <a:p>
            <a:r>
              <a:rPr lang="en-GB" dirty="0"/>
              <a:t>Offer no real prospect of the loan ‘paying for itself’ in the future.</a:t>
            </a:r>
          </a:p>
          <a:p>
            <a:endParaRPr lang="en-GB" dirty="0"/>
          </a:p>
          <a:p>
            <a:pPr marL="0" indent="0">
              <a:buNone/>
            </a:pPr>
            <a:r>
              <a:rPr lang="en-GB" b="1" dirty="0"/>
              <a:t>Examples of bad debt which demonstrate risk for a quick-fix gain</a:t>
            </a:r>
          </a:p>
          <a:p>
            <a:endParaRPr lang="en-GB" dirty="0"/>
          </a:p>
          <a:p>
            <a:pPr marL="0" indent="0">
              <a:buNone/>
            </a:pPr>
            <a:r>
              <a:rPr lang="en-GB" b="1" dirty="0"/>
              <a:t>A car you don’t need</a:t>
            </a:r>
          </a:p>
          <a:p>
            <a:r>
              <a:rPr lang="en-GB" dirty="0"/>
              <a:t>If a car isn’t essential then don’t buy one.</a:t>
            </a:r>
          </a:p>
          <a:p>
            <a:endParaRPr lang="en-GB" dirty="0"/>
          </a:p>
          <a:p>
            <a:pPr marL="0" indent="0">
              <a:buNone/>
            </a:pPr>
            <a:r>
              <a:rPr lang="en-GB" b="1" dirty="0"/>
              <a:t>Borrowing money to pay bills </a:t>
            </a:r>
          </a:p>
          <a:p>
            <a:r>
              <a:rPr lang="en-GB" dirty="0"/>
              <a:t>You are likely only to increase your debt because these bills should really only be paid out of ongoing income.</a:t>
            </a:r>
          </a:p>
          <a:p>
            <a:endParaRPr lang="en-GB" dirty="0"/>
          </a:p>
          <a:p>
            <a:pPr marL="0" indent="0">
              <a:buNone/>
            </a:pPr>
            <a:r>
              <a:rPr lang="en-GB" b="1" dirty="0"/>
              <a:t>A luxury holiday </a:t>
            </a:r>
          </a:p>
          <a:p>
            <a:r>
              <a:rPr lang="en-GB" dirty="0"/>
              <a:t>Save up rather than borrow for that trip of a lifetime.</a:t>
            </a:r>
          </a:p>
        </p:txBody>
      </p:sp>
    </p:spTree>
    <p:extLst>
      <p:ext uri="{BB962C8B-B14F-4D97-AF65-F5344CB8AC3E}">
        <p14:creationId xmlns:p14="http://schemas.microsoft.com/office/powerpoint/2010/main" val="82329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5159F-40FF-5F4F-8925-C934750F9378}"/>
              </a:ext>
            </a:extLst>
          </p:cNvPr>
          <p:cNvSpPr>
            <a:spLocks noGrp="1"/>
          </p:cNvSpPr>
          <p:nvPr>
            <p:ph type="title"/>
          </p:nvPr>
        </p:nvSpPr>
        <p:spPr/>
        <p:txBody>
          <a:bodyPr/>
          <a:lstStyle/>
          <a:p>
            <a:r>
              <a:rPr lang="en-GB" dirty="0"/>
              <a:t>Final messages</a:t>
            </a:r>
          </a:p>
        </p:txBody>
      </p:sp>
      <p:sp>
        <p:nvSpPr>
          <p:cNvPr id="3" name="Content Placeholder 2">
            <a:extLst>
              <a:ext uri="{FF2B5EF4-FFF2-40B4-BE49-F238E27FC236}">
                <a16:creationId xmlns="" xmlns:a16="http://schemas.microsoft.com/office/drawing/2014/main" id="{52F45C50-6130-0A4A-A940-CE7CAA358D39}"/>
              </a:ext>
            </a:extLst>
          </p:cNvPr>
          <p:cNvSpPr>
            <a:spLocks noGrp="1"/>
          </p:cNvSpPr>
          <p:nvPr>
            <p:ph idx="1"/>
          </p:nvPr>
        </p:nvSpPr>
        <p:spPr/>
        <p:txBody>
          <a:bodyPr/>
          <a:lstStyle/>
          <a:p>
            <a:r>
              <a:rPr lang="en-GB" dirty="0"/>
              <a:t>Understanding finance and understanding mathematics go well together because mathematics can help with making financial decisions.</a:t>
            </a:r>
          </a:p>
          <a:p>
            <a:endParaRPr lang="en-GB" dirty="0"/>
          </a:p>
          <a:p>
            <a:r>
              <a:rPr lang="en-GB" dirty="0"/>
              <a:t>Not all financial decisions depend on understanding mathematics because, for example, your attitude towards money will play an important role.</a:t>
            </a:r>
          </a:p>
          <a:p>
            <a:endParaRPr lang="en-GB" dirty="0"/>
          </a:p>
        </p:txBody>
      </p:sp>
    </p:spTree>
    <p:extLst>
      <p:ext uri="{BB962C8B-B14F-4D97-AF65-F5344CB8AC3E}">
        <p14:creationId xmlns:p14="http://schemas.microsoft.com/office/powerpoint/2010/main" val="3792552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de-DE"/>
              <a:t>© ICAEW 2019</a:t>
            </a:r>
            <a:endParaRPr lang="en-US" dirty="0"/>
          </a:p>
        </p:txBody>
      </p:sp>
    </p:spTree>
    <p:extLst>
      <p:ext uri="{BB962C8B-B14F-4D97-AF65-F5344CB8AC3E}">
        <p14:creationId xmlns:p14="http://schemas.microsoft.com/office/powerpoint/2010/main" val="37689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34EE37-49A3-5B44-8532-FD3E64F7AB1F}"/>
              </a:ext>
            </a:extLst>
          </p:cNvPr>
          <p:cNvSpPr/>
          <p:nvPr/>
        </p:nvSpPr>
        <p:spPr>
          <a:xfrm>
            <a:off x="935477" y="4074548"/>
            <a:ext cx="8192758" cy="1482797"/>
          </a:xfrm>
          <a:prstGeom prst="rect">
            <a:avLst/>
          </a:prstGeom>
          <a:solidFill>
            <a:srgbClr val="8DC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959261D9-C0B5-884C-8EED-29D8A230AF9C}"/>
              </a:ext>
            </a:extLst>
          </p:cNvPr>
          <p:cNvSpPr>
            <a:spLocks noGrp="1"/>
          </p:cNvSpPr>
          <p:nvPr>
            <p:ph type="title"/>
          </p:nvPr>
        </p:nvSpPr>
        <p:spPr/>
        <p:txBody>
          <a:bodyPr>
            <a:normAutofit/>
          </a:bodyPr>
          <a:lstStyle/>
          <a:p>
            <a:r>
              <a:rPr lang="en-GB" dirty="0"/>
              <a:t>Homework A </a:t>
            </a:r>
            <a:br>
              <a:rPr lang="en-GB" dirty="0"/>
            </a:br>
            <a:r>
              <a:rPr lang="en-GB" dirty="0"/>
              <a:t>You were asked to do the following:</a:t>
            </a:r>
          </a:p>
        </p:txBody>
      </p:sp>
      <p:sp>
        <p:nvSpPr>
          <p:cNvPr id="3" name="Content Placeholder 2">
            <a:extLst>
              <a:ext uri="{FF2B5EF4-FFF2-40B4-BE49-F238E27FC236}">
                <a16:creationId xmlns="" xmlns:a16="http://schemas.microsoft.com/office/drawing/2014/main" id="{B7E7EB8F-CA98-254A-96FA-88B4C893F113}"/>
              </a:ext>
            </a:extLst>
          </p:cNvPr>
          <p:cNvSpPr>
            <a:spLocks noGrp="1"/>
          </p:cNvSpPr>
          <p:nvPr>
            <p:ph idx="1"/>
          </p:nvPr>
        </p:nvSpPr>
        <p:spPr>
          <a:xfrm>
            <a:off x="838199" y="1825625"/>
            <a:ext cx="9815287" cy="4351338"/>
          </a:xfrm>
        </p:spPr>
        <p:txBody>
          <a:bodyPr/>
          <a:lstStyle/>
          <a:p>
            <a:pPr marL="0" indent="0">
              <a:lnSpc>
                <a:spcPct val="100000"/>
              </a:lnSpc>
              <a:buNone/>
            </a:pPr>
            <a:r>
              <a:rPr lang="en-GB" dirty="0"/>
              <a:t>Choose a city in the UK that has a university and try to identify five key factors that influence rentals in the city. </a:t>
            </a:r>
          </a:p>
        </p:txBody>
      </p:sp>
      <p:sp>
        <p:nvSpPr>
          <p:cNvPr id="6" name="Rectangle 5">
            <a:extLst>
              <a:ext uri="{FF2B5EF4-FFF2-40B4-BE49-F238E27FC236}">
                <a16:creationId xmlns="" xmlns:a16="http://schemas.microsoft.com/office/drawing/2014/main" id="{19D2D736-9EF7-184D-9802-CB025E58261E}"/>
              </a:ext>
            </a:extLst>
          </p:cNvPr>
          <p:cNvSpPr/>
          <p:nvPr/>
        </p:nvSpPr>
        <p:spPr>
          <a:xfrm>
            <a:off x="1121923" y="4204796"/>
            <a:ext cx="7936227" cy="1200329"/>
          </a:xfrm>
          <a:prstGeom prst="rect">
            <a:avLst/>
          </a:prstGeom>
        </p:spPr>
        <p:txBody>
          <a:bodyPr wrap="square">
            <a:spAutoFit/>
          </a:bodyPr>
          <a:lstStyle/>
          <a:p>
            <a:r>
              <a:rPr lang="en-GB" sz="2400" b="1" dirty="0">
                <a:solidFill>
                  <a:schemeClr val="bg1"/>
                </a:solidFill>
                <a:latin typeface="+mj-lt"/>
              </a:rPr>
              <a:t>Tip: </a:t>
            </a:r>
            <a:r>
              <a:rPr lang="en-GB" sz="2400" dirty="0">
                <a:solidFill>
                  <a:schemeClr val="bg1"/>
                </a:solidFill>
                <a:latin typeface="+mj-lt"/>
              </a:rPr>
              <a:t>It might be worthwhile finding out first what general factors determine rent and then see, for the city of your choice, what specific factors determine rent.</a:t>
            </a:r>
          </a:p>
        </p:txBody>
      </p:sp>
      <p:pic>
        <p:nvPicPr>
          <p:cNvPr id="9" name="Picture 8">
            <a:extLst>
              <a:ext uri="{FF2B5EF4-FFF2-40B4-BE49-F238E27FC236}">
                <a16:creationId xmlns="" xmlns:a16="http://schemas.microsoft.com/office/drawing/2014/main" id="{3D7169CC-E670-5B4A-AE76-5351640A1A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289861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50A17-3BEF-EA42-B374-ABC81B9A0068}"/>
              </a:ext>
            </a:extLst>
          </p:cNvPr>
          <p:cNvSpPr>
            <a:spLocks noGrp="1"/>
          </p:cNvSpPr>
          <p:nvPr>
            <p:ph type="title"/>
          </p:nvPr>
        </p:nvSpPr>
        <p:spPr/>
        <p:txBody>
          <a:bodyPr/>
          <a:lstStyle/>
          <a:p>
            <a:r>
              <a:rPr lang="en-GB" dirty="0"/>
              <a:t>Homework A </a:t>
            </a:r>
            <a:br>
              <a:rPr lang="en-GB" dirty="0"/>
            </a:br>
            <a:r>
              <a:rPr lang="en-GB" dirty="0"/>
              <a:t>Let’s have a look at some of the answers:</a:t>
            </a:r>
          </a:p>
        </p:txBody>
      </p:sp>
      <p:pic>
        <p:nvPicPr>
          <p:cNvPr id="6" name="Picture 5">
            <a:extLst>
              <a:ext uri="{FF2B5EF4-FFF2-40B4-BE49-F238E27FC236}">
                <a16:creationId xmlns="" xmlns:a16="http://schemas.microsoft.com/office/drawing/2014/main" id="{75BE8D6A-9B16-C445-8690-56E79F4F7F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181011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71D84-71B6-9347-9467-D4149A07E145}"/>
              </a:ext>
            </a:extLst>
          </p:cNvPr>
          <p:cNvSpPr>
            <a:spLocks noGrp="1"/>
          </p:cNvSpPr>
          <p:nvPr>
            <p:ph type="title"/>
          </p:nvPr>
        </p:nvSpPr>
        <p:spPr/>
        <p:txBody>
          <a:bodyPr/>
          <a:lstStyle/>
          <a:p>
            <a:r>
              <a:rPr lang="en-GB" dirty="0"/>
              <a:t>Homework A </a:t>
            </a:r>
            <a:br>
              <a:rPr lang="en-GB" dirty="0"/>
            </a:br>
            <a:r>
              <a:rPr lang="en-GB" dirty="0"/>
              <a:t>Here are some factors specific to Leeds:</a:t>
            </a:r>
          </a:p>
        </p:txBody>
      </p:sp>
      <p:sp>
        <p:nvSpPr>
          <p:cNvPr id="3" name="Content Placeholder 2">
            <a:extLst>
              <a:ext uri="{FF2B5EF4-FFF2-40B4-BE49-F238E27FC236}">
                <a16:creationId xmlns="" xmlns:a16="http://schemas.microsoft.com/office/drawing/2014/main" id="{632C02CC-6D7C-A948-87FC-C0494C1D3D37}"/>
              </a:ext>
            </a:extLst>
          </p:cNvPr>
          <p:cNvSpPr>
            <a:spLocks noGrp="1"/>
          </p:cNvSpPr>
          <p:nvPr>
            <p:ph idx="1"/>
          </p:nvPr>
        </p:nvSpPr>
        <p:spPr>
          <a:xfrm>
            <a:off x="838199" y="1825625"/>
            <a:ext cx="9662887" cy="4351338"/>
          </a:xfrm>
        </p:spPr>
        <p:txBody>
          <a:bodyPr>
            <a:normAutofit/>
          </a:bodyPr>
          <a:lstStyle/>
          <a:p>
            <a:pPr marL="457200" indent="-457200">
              <a:lnSpc>
                <a:spcPct val="100000"/>
              </a:lnSpc>
              <a:buFont typeface="+mj-lt"/>
              <a:buAutoNum type="arabicPeriod"/>
            </a:pPr>
            <a:r>
              <a:rPr lang="en-GB" dirty="0"/>
              <a:t>High number of visitors increasing short-term lets and reducing availability of long-term lets</a:t>
            </a:r>
          </a:p>
          <a:p>
            <a:pPr marL="457200" indent="-457200">
              <a:lnSpc>
                <a:spcPct val="100000"/>
              </a:lnSpc>
              <a:buFont typeface="+mj-lt"/>
              <a:buAutoNum type="arabicPeriod"/>
            </a:pPr>
            <a:r>
              <a:rPr lang="en-GB" dirty="0"/>
              <a:t>Large number of jobs in sectors that recruit young people </a:t>
            </a:r>
            <a:br>
              <a:rPr lang="en-GB" dirty="0"/>
            </a:br>
            <a:r>
              <a:rPr lang="en-GB" dirty="0"/>
              <a:t>(high tech)</a:t>
            </a:r>
          </a:p>
          <a:p>
            <a:pPr marL="457200" indent="-457200">
              <a:lnSpc>
                <a:spcPct val="100000"/>
              </a:lnSpc>
              <a:buFont typeface="+mj-lt"/>
              <a:buAutoNum type="arabicPeriod"/>
            </a:pPr>
            <a:r>
              <a:rPr lang="en-GB" dirty="0"/>
              <a:t>Three universities creating huge student demand</a:t>
            </a:r>
          </a:p>
          <a:p>
            <a:pPr marL="457200" indent="-457200">
              <a:lnSpc>
                <a:spcPct val="100000"/>
              </a:lnSpc>
              <a:buFont typeface="+mj-lt"/>
              <a:buAutoNum type="arabicPeriod"/>
            </a:pPr>
            <a:r>
              <a:rPr lang="en-GB" dirty="0"/>
              <a:t>Continued development of business and housing creating tenant interest</a:t>
            </a:r>
          </a:p>
          <a:p>
            <a:pPr marL="457200" indent="-457200">
              <a:lnSpc>
                <a:spcPct val="100000"/>
              </a:lnSpc>
              <a:buFont typeface="+mj-lt"/>
              <a:buAutoNum type="arabicPeriod"/>
            </a:pPr>
            <a:r>
              <a:rPr lang="en-GB" dirty="0"/>
              <a:t>Good commuting networks that, in turn, increase business and employment within the city</a:t>
            </a:r>
          </a:p>
          <a:p>
            <a:pPr>
              <a:lnSpc>
                <a:spcPct val="100000"/>
              </a:lnSpc>
            </a:pPr>
            <a:endParaRPr lang="en-GB" dirty="0"/>
          </a:p>
          <a:p>
            <a:pPr>
              <a:lnSpc>
                <a:spcPct val="100000"/>
              </a:lnSpc>
            </a:pPr>
            <a:endParaRPr lang="en-GB" dirty="0"/>
          </a:p>
        </p:txBody>
      </p:sp>
      <p:pic>
        <p:nvPicPr>
          <p:cNvPr id="6" name="Picture 5">
            <a:extLst>
              <a:ext uri="{FF2B5EF4-FFF2-40B4-BE49-F238E27FC236}">
                <a16:creationId xmlns="" xmlns:a16="http://schemas.microsoft.com/office/drawing/2014/main" id="{FF1B1A27-9009-8F47-A1FD-CCE2B7013E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58" y="188392"/>
            <a:ext cx="1388160" cy="1388160"/>
          </a:xfrm>
          <a:prstGeom prst="rect">
            <a:avLst/>
          </a:prstGeom>
        </p:spPr>
      </p:pic>
    </p:spTree>
    <p:extLst>
      <p:ext uri="{BB962C8B-B14F-4D97-AF65-F5344CB8AC3E}">
        <p14:creationId xmlns:p14="http://schemas.microsoft.com/office/powerpoint/2010/main" val="344674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0DAD1F7A-ACBF-0B4B-A52F-432D5EA98E74}"/>
              </a:ext>
            </a:extLst>
          </p:cNvPr>
          <p:cNvSpPr>
            <a:spLocks noGrp="1"/>
          </p:cNvSpPr>
          <p:nvPr>
            <p:ph type="ftr" sz="quarter" idx="11"/>
          </p:nvPr>
        </p:nvSpPr>
        <p:spPr/>
        <p:txBody>
          <a:bodyPr/>
          <a:lstStyle/>
          <a:p>
            <a:r>
              <a:rPr lang="de-DE"/>
              <a:t>© ICAEW 2018</a:t>
            </a:r>
            <a:endParaRPr lang="en-US" dirty="0"/>
          </a:p>
        </p:txBody>
      </p:sp>
      <p:pic>
        <p:nvPicPr>
          <p:cNvPr id="7" name="Picture 6">
            <a:extLst>
              <a:ext uri="{FF2B5EF4-FFF2-40B4-BE49-F238E27FC236}">
                <a16:creationId xmlns="" xmlns:a16="http://schemas.microsoft.com/office/drawing/2014/main" id="{9502712D-CEA5-C246-9C41-2D87020B56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202538" cy="6858000"/>
          </a:xfrm>
          <a:prstGeom prst="rect">
            <a:avLst/>
          </a:prstGeom>
        </p:spPr>
      </p:pic>
    </p:spTree>
    <p:extLst>
      <p:ext uri="{BB962C8B-B14F-4D97-AF65-F5344CB8AC3E}">
        <p14:creationId xmlns:p14="http://schemas.microsoft.com/office/powerpoint/2010/main" val="99858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631AC9-0075-B241-AC1D-4F9EB247DD9E}"/>
              </a:ext>
            </a:extLst>
          </p:cNvPr>
          <p:cNvSpPr>
            <a:spLocks noGrp="1"/>
          </p:cNvSpPr>
          <p:nvPr>
            <p:ph type="title"/>
          </p:nvPr>
        </p:nvSpPr>
        <p:spPr/>
        <p:txBody>
          <a:bodyPr/>
          <a:lstStyle/>
          <a:p>
            <a:r>
              <a:rPr lang="en-GB" dirty="0"/>
              <a:t>Task 1: why go to university</a:t>
            </a:r>
          </a:p>
        </p:txBody>
      </p:sp>
      <p:sp>
        <p:nvSpPr>
          <p:cNvPr id="3" name="Content Placeholder 2">
            <a:extLst>
              <a:ext uri="{FF2B5EF4-FFF2-40B4-BE49-F238E27FC236}">
                <a16:creationId xmlns="" xmlns:a16="http://schemas.microsoft.com/office/drawing/2014/main" id="{B2821F28-2B87-3E47-BD5A-BCC51813EC57}"/>
              </a:ext>
            </a:extLst>
          </p:cNvPr>
          <p:cNvSpPr>
            <a:spLocks noGrp="1"/>
          </p:cNvSpPr>
          <p:nvPr>
            <p:ph idx="1"/>
          </p:nvPr>
        </p:nvSpPr>
        <p:spPr>
          <a:xfrm>
            <a:off x="838199" y="1825625"/>
            <a:ext cx="9945915" cy="4351338"/>
          </a:xfrm>
        </p:spPr>
        <p:txBody>
          <a:bodyPr/>
          <a:lstStyle/>
          <a:p>
            <a:pPr marL="0" indent="0">
              <a:lnSpc>
                <a:spcPct val="100000"/>
              </a:lnSpc>
              <a:buNone/>
            </a:pPr>
            <a:r>
              <a:rPr lang="en-GB" dirty="0"/>
              <a:t>Rohan lives in a part of the country without a university nearby and knows he will have to leave home and move if he gets a place at the universities he wants to apply for. </a:t>
            </a:r>
          </a:p>
          <a:p>
            <a:pPr>
              <a:lnSpc>
                <a:spcPct val="100000"/>
              </a:lnSpc>
            </a:pPr>
            <a:endParaRPr lang="en-GB" dirty="0"/>
          </a:p>
          <a:p>
            <a:pPr marL="0" indent="0">
              <a:lnSpc>
                <a:spcPct val="100000"/>
              </a:lnSpc>
              <a:buNone/>
            </a:pPr>
            <a:r>
              <a:rPr lang="en-GB" b="1" dirty="0"/>
              <a:t>Working in pairs</a:t>
            </a:r>
            <a:r>
              <a:rPr lang="en-GB" dirty="0"/>
              <a:t>, list all the reasons that you can think of that would make you choose to go to university. Think about the reasons such as making new friends. Use the sheet provided.</a:t>
            </a:r>
          </a:p>
          <a:p>
            <a:pPr>
              <a:lnSpc>
                <a:spcPct val="100000"/>
              </a:lnSpc>
            </a:pPr>
            <a:endParaRPr lang="en-GB" dirty="0"/>
          </a:p>
          <a:p>
            <a:pPr>
              <a:lnSpc>
                <a:spcPct val="100000"/>
              </a:lnSpc>
            </a:pPr>
            <a:endParaRPr lang="en-GB" dirty="0"/>
          </a:p>
        </p:txBody>
      </p:sp>
      <p:pic>
        <p:nvPicPr>
          <p:cNvPr id="5" name="Picture 4">
            <a:extLst>
              <a:ext uri="{FF2B5EF4-FFF2-40B4-BE49-F238E27FC236}">
                <a16:creationId xmlns="" xmlns:a16="http://schemas.microsoft.com/office/drawing/2014/main" id="{ED7C03DC-1581-A344-B60B-F9320EE504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432597831"/>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44546A"/>
      </a:dk2>
      <a:lt2>
        <a:srgbClr val="C0B6AF"/>
      </a:lt2>
      <a:accent1>
        <a:srgbClr val="D8222A"/>
      </a:accent1>
      <a:accent2>
        <a:srgbClr val="B5BB3B"/>
      </a:accent2>
      <a:accent3>
        <a:srgbClr val="75B8B4"/>
      </a:accent3>
      <a:accent4>
        <a:srgbClr val="8DC3DA"/>
      </a:accent4>
      <a:accent5>
        <a:srgbClr val="D8B6CA"/>
      </a:accent5>
      <a:accent6>
        <a:srgbClr val="F0AA5B"/>
      </a:accent6>
      <a:hlink>
        <a:srgbClr val="D8222A"/>
      </a:hlink>
      <a:folHlink>
        <a:srgbClr val="F0AA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5555</Words>
  <Application>Microsoft Office PowerPoint</Application>
  <PresentationFormat>Widescreen</PresentationFormat>
  <Paragraphs>561</Paragraphs>
  <Slides>47</Slides>
  <Notes>47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PowerPoint Presentation</vt:lpstr>
      <vt:lpstr>Choosing to go to university, part 1</vt:lpstr>
      <vt:lpstr>Mathematics content in this presentation</vt:lpstr>
      <vt:lpstr>Structure of the lesson</vt:lpstr>
      <vt:lpstr>Homework A  You were asked to do the following:</vt:lpstr>
      <vt:lpstr>Homework A  Let’s have a look at some of the answers:</vt:lpstr>
      <vt:lpstr>Homework A  Here are some factors specific to Leeds:</vt:lpstr>
      <vt:lpstr>PowerPoint Presentation</vt:lpstr>
      <vt:lpstr>Task 1: why go to university</vt:lpstr>
      <vt:lpstr>Class discussion</vt:lpstr>
      <vt:lpstr>Task 2: costs of university</vt:lpstr>
      <vt:lpstr>Task 2: costs of university Some answers</vt:lpstr>
      <vt:lpstr>Renting a house</vt:lpstr>
      <vt:lpstr>Student rental costs</vt:lpstr>
      <vt:lpstr>Task 3: renting a house</vt:lpstr>
      <vt:lpstr>Task 3: renting a house</vt:lpstr>
      <vt:lpstr>Task 3: renting a house</vt:lpstr>
      <vt:lpstr>Discussion</vt:lpstr>
      <vt:lpstr>Task 3: renting a house</vt:lpstr>
      <vt:lpstr>Task 4: rental costs</vt:lpstr>
      <vt:lpstr>Task 4: rental costs</vt:lpstr>
      <vt:lpstr>Task 4: rental costs</vt:lpstr>
      <vt:lpstr>Homework B  Borrowing to finance university education</vt:lpstr>
      <vt:lpstr>Choosing to go to university, part 2</vt:lpstr>
      <vt:lpstr>Homework B  You were asked to do the following:</vt:lpstr>
      <vt:lpstr>Homework B  Answers</vt:lpstr>
      <vt:lpstr>Homework B Answers</vt:lpstr>
      <vt:lpstr>Homework B  Answers</vt:lpstr>
      <vt:lpstr>PowerPoint Presentation</vt:lpstr>
      <vt:lpstr>What we’ve already done</vt:lpstr>
      <vt:lpstr>Which degree?</vt:lpstr>
      <vt:lpstr>Which degree?  Salaries and student loan repayments</vt:lpstr>
      <vt:lpstr>Task 5: which degree</vt:lpstr>
      <vt:lpstr>Task 5: which degree</vt:lpstr>
      <vt:lpstr>Task 5: which degree</vt:lpstr>
      <vt:lpstr>Let’s look at some of the issues raised by Rohan</vt:lpstr>
      <vt:lpstr>Task 5: which degree Answers</vt:lpstr>
      <vt:lpstr>Task 5: which degree Answers</vt:lpstr>
      <vt:lpstr>Task 6: presentation</vt:lpstr>
      <vt:lpstr>Task 6: presentation</vt:lpstr>
      <vt:lpstr>Task 6: presentation</vt:lpstr>
      <vt:lpstr>Task 6: presentation</vt:lpstr>
      <vt:lpstr>There is a difference between debts that help and debts that hinder</vt:lpstr>
      <vt:lpstr>Debts that help</vt:lpstr>
      <vt:lpstr>Debts that hinder</vt:lpstr>
      <vt:lpstr>Final messages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Harper</dc:creator>
  <cp:lastModifiedBy>Rebecca Bolton</cp:lastModifiedBy>
  <cp:revision>153</cp:revision>
  <cp:lastPrinted>2019-04-04T13:53:00Z</cp:lastPrinted>
  <dcterms:created xsi:type="dcterms:W3CDTF">2016-12-06T10:19:25Z</dcterms:created>
  <dcterms:modified xsi:type="dcterms:W3CDTF">2019-04-29T14:24:15Z</dcterms:modified>
</cp:coreProperties>
</file>