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8.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42.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comments/comment1.xml" ContentType="application/vnd.openxmlformats-officedocument.presentationml.comments+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1"/>
  </p:notesMasterIdLst>
  <p:sldIdLst>
    <p:sldId id="317" r:id="rId2"/>
    <p:sldId id="270" r:id="rId3"/>
    <p:sldId id="271" r:id="rId4"/>
    <p:sldId id="273" r:id="rId5"/>
    <p:sldId id="274" r:id="rId6"/>
    <p:sldId id="275" r:id="rId7"/>
    <p:sldId id="318" r:id="rId8"/>
    <p:sldId id="319" r:id="rId9"/>
    <p:sldId id="320" r:id="rId10"/>
    <p:sldId id="321" r:id="rId11"/>
    <p:sldId id="322" r:id="rId12"/>
    <p:sldId id="323" r:id="rId13"/>
    <p:sldId id="324" r:id="rId14"/>
    <p:sldId id="325" r:id="rId15"/>
    <p:sldId id="326" r:id="rId16"/>
    <p:sldId id="327" r:id="rId17"/>
    <p:sldId id="328" r:id="rId18"/>
    <p:sldId id="329" r:id="rId19"/>
    <p:sldId id="277" r:id="rId20"/>
    <p:sldId id="278" r:id="rId21"/>
    <p:sldId id="330" r:id="rId22"/>
    <p:sldId id="331" r:id="rId23"/>
    <p:sldId id="332" r:id="rId24"/>
    <p:sldId id="333" r:id="rId25"/>
    <p:sldId id="334" r:id="rId26"/>
    <p:sldId id="335" r:id="rId27"/>
    <p:sldId id="336" r:id="rId28"/>
    <p:sldId id="279" r:id="rId29"/>
    <p:sldId id="337" r:id="rId30"/>
    <p:sldId id="338" r:id="rId31"/>
    <p:sldId id="339" r:id="rId32"/>
    <p:sldId id="340" r:id="rId33"/>
    <p:sldId id="291" r:id="rId34"/>
    <p:sldId id="293" r:id="rId35"/>
    <p:sldId id="341" r:id="rId36"/>
    <p:sldId id="292" r:id="rId37"/>
    <p:sldId id="301" r:id="rId38"/>
    <p:sldId id="342" r:id="rId39"/>
    <p:sldId id="343" r:id="rId40"/>
    <p:sldId id="344" r:id="rId41"/>
    <p:sldId id="345" r:id="rId42"/>
    <p:sldId id="346" r:id="rId43"/>
    <p:sldId id="347" r:id="rId44"/>
    <p:sldId id="302" r:id="rId45"/>
    <p:sldId id="348" r:id="rId46"/>
    <p:sldId id="349" r:id="rId47"/>
    <p:sldId id="350" r:id="rId48"/>
    <p:sldId id="351" r:id="rId49"/>
    <p:sldId id="316" r:id="rId50"/>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ve Payne" initials="DP" lastIdx="23" clrIdx="0">
    <p:extLst>
      <p:ext uri="{19B8F6BF-5375-455C-9EA6-DF929625EA0E}">
        <p15:presenceInfo xmlns:p15="http://schemas.microsoft.com/office/powerpoint/2012/main" userId="S-1-5-21-3616197394-2044220420-2071362314-23758" providerId="AD"/>
      </p:ext>
    </p:extLst>
  </p:cmAuthor>
  <p:cmAuthor id="2" name="david brookfield" initials="db" lastIdx="23" clrIdx="1">
    <p:extLst>
      <p:ext uri="{19B8F6BF-5375-455C-9EA6-DF929625EA0E}">
        <p15:presenceInfo xmlns:p15="http://schemas.microsoft.com/office/powerpoint/2012/main" userId="3a77366853cb205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A5B"/>
    <a:srgbClr val="E7B590"/>
    <a:srgbClr val="5E5E5E"/>
    <a:srgbClr val="B5BB3B"/>
    <a:srgbClr val="B5C097"/>
    <a:srgbClr val="000000"/>
    <a:srgbClr val="97BDB5"/>
    <a:srgbClr val="D9222A"/>
    <a:srgbClr val="A1C2CB"/>
    <a:srgbClr val="FDE2A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E73608-B83C-4C8C-B9CD-42908D123FF4}" v="24" dt="2019-03-19T06:11:01.25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997"/>
    <p:restoredTop sz="97277" autoAdjust="0"/>
  </p:normalViewPr>
  <p:slideViewPr>
    <p:cSldViewPr snapToGrid="0" snapToObjects="1">
      <p:cViewPr varScale="1">
        <p:scale>
          <a:sx n="113" d="100"/>
          <a:sy n="113" d="100"/>
        </p:scale>
        <p:origin x="108" y="5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8"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brookfield" userId="3a77366853cb2058" providerId="LiveId" clId="{23E73608-B83C-4C8C-B9CD-42908D123FF4}"/>
    <pc:docChg chg="custSel modSld sldOrd">
      <pc:chgData name="david brookfield" userId="3a77366853cb2058" providerId="LiveId" clId="{23E73608-B83C-4C8C-B9CD-42908D123FF4}" dt="2019-03-19T06:11:01.244" v="207"/>
      <pc:docMkLst>
        <pc:docMk/>
      </pc:docMkLst>
      <pc:sldChg chg="addCm">
        <pc:chgData name="david brookfield" userId="3a77366853cb2058" providerId="LiveId" clId="{23E73608-B83C-4C8C-B9CD-42908D123FF4}" dt="2019-03-18T11:57:35.984" v="0" actId="1589"/>
        <pc:sldMkLst>
          <pc:docMk/>
          <pc:sldMk cId="2963628647" sldId="271"/>
        </pc:sldMkLst>
      </pc:sldChg>
      <pc:sldChg chg="modSp addCm modCm">
        <pc:chgData name="david brookfield" userId="3a77366853cb2058" providerId="LiveId" clId="{23E73608-B83C-4C8C-B9CD-42908D123FF4}" dt="2019-03-19T04:40:35.293" v="167"/>
        <pc:sldMkLst>
          <pc:docMk/>
          <pc:sldMk cId="3529182420" sldId="302"/>
        </pc:sldMkLst>
        <pc:spChg chg="mod">
          <ac:chgData name="david brookfield" userId="3a77366853cb2058" providerId="LiveId" clId="{23E73608-B83C-4C8C-B9CD-42908D123FF4}" dt="2019-03-19T04:21:41.992" v="60" actId="20577"/>
          <ac:spMkLst>
            <pc:docMk/>
            <pc:sldMk cId="3529182420" sldId="302"/>
            <ac:spMk id="3" creationId="{011A57B3-98B6-B94C-80CA-C3334F8AD557}"/>
          </ac:spMkLst>
        </pc:spChg>
      </pc:sldChg>
      <pc:sldChg chg="addSp delSp modSp addCm modCm">
        <pc:chgData name="david brookfield" userId="3a77366853cb2058" providerId="LiveId" clId="{23E73608-B83C-4C8C-B9CD-42908D123FF4}" dt="2019-03-19T04:55:43.638" v="186"/>
        <pc:sldMkLst>
          <pc:docMk/>
          <pc:sldMk cId="137702164" sldId="319"/>
        </pc:sldMkLst>
        <pc:spChg chg="add del mod">
          <ac:chgData name="david brookfield" userId="3a77366853cb2058" providerId="LiveId" clId="{23E73608-B83C-4C8C-B9CD-42908D123FF4}" dt="2019-03-19T04:53:49.969" v="181"/>
          <ac:spMkLst>
            <pc:docMk/>
            <pc:sldMk cId="137702164" sldId="319"/>
            <ac:spMk id="2" creationId="{D6882B9A-8940-4529-AC48-1881A6679C7F}"/>
          </ac:spMkLst>
        </pc:spChg>
        <pc:graphicFrameChg chg="add mod">
          <ac:chgData name="david brookfield" userId="3a77366853cb2058" providerId="LiveId" clId="{23E73608-B83C-4C8C-B9CD-42908D123FF4}" dt="2019-03-19T04:54:41.269" v="185" actId="255"/>
          <ac:graphicFrameMkLst>
            <pc:docMk/>
            <pc:sldMk cId="137702164" sldId="319"/>
            <ac:graphicFrameMk id="6" creationId="{11216344-CDEE-42FC-9D82-CF008794A4D8}"/>
          </ac:graphicFrameMkLst>
        </pc:graphicFrameChg>
        <pc:graphicFrameChg chg="del">
          <ac:chgData name="david brookfield" userId="3a77366853cb2058" providerId="LiveId" clId="{23E73608-B83C-4C8C-B9CD-42908D123FF4}" dt="2019-03-19T04:53:32.148" v="180" actId="478"/>
          <ac:graphicFrameMkLst>
            <pc:docMk/>
            <pc:sldMk cId="137702164" sldId="319"/>
            <ac:graphicFrameMk id="15" creationId="{43E13F84-C5E0-F64E-A87E-293C6C8D8B2D}"/>
          </ac:graphicFrameMkLst>
        </pc:graphicFrameChg>
      </pc:sldChg>
      <pc:sldChg chg="modNotesTx">
        <pc:chgData name="david brookfield" userId="3a77366853cb2058" providerId="LiveId" clId="{23E73608-B83C-4C8C-B9CD-42908D123FF4}" dt="2019-03-19T04:56:10.197" v="187" actId="114"/>
        <pc:sldMkLst>
          <pc:docMk/>
          <pc:sldMk cId="1696471647" sldId="321"/>
        </pc:sldMkLst>
      </pc:sldChg>
      <pc:sldChg chg="addCm modCm">
        <pc:chgData name="david brookfield" userId="3a77366853cb2058" providerId="LiveId" clId="{23E73608-B83C-4C8C-B9CD-42908D123FF4}" dt="2019-03-19T04:56:28.042" v="188"/>
        <pc:sldMkLst>
          <pc:docMk/>
          <pc:sldMk cId="606412959" sldId="327"/>
        </pc:sldMkLst>
      </pc:sldChg>
      <pc:sldChg chg="modSp addCm modCm">
        <pc:chgData name="david brookfield" userId="3a77366853cb2058" providerId="LiveId" clId="{23E73608-B83C-4C8C-B9CD-42908D123FF4}" dt="2019-03-19T05:04:27.452" v="192"/>
        <pc:sldMkLst>
          <pc:docMk/>
          <pc:sldMk cId="2351963618" sldId="330"/>
        </pc:sldMkLst>
        <pc:spChg chg="mod">
          <ac:chgData name="david brookfield" userId="3a77366853cb2058" providerId="LiveId" clId="{23E73608-B83C-4C8C-B9CD-42908D123FF4}" dt="2019-03-19T05:04:16.805" v="191" actId="20577"/>
          <ac:spMkLst>
            <pc:docMk/>
            <pc:sldMk cId="2351963618" sldId="330"/>
            <ac:spMk id="2" creationId="{51631AC9-0075-B241-AC1D-4F9EB247DD9E}"/>
          </ac:spMkLst>
        </pc:spChg>
      </pc:sldChg>
      <pc:sldChg chg="modSp">
        <pc:chgData name="david brookfield" userId="3a77366853cb2058" providerId="LiveId" clId="{23E73608-B83C-4C8C-B9CD-42908D123FF4}" dt="2019-03-19T05:04:52.072" v="196" actId="1076"/>
        <pc:sldMkLst>
          <pc:docMk/>
          <pc:sldMk cId="1108444203" sldId="331"/>
        </pc:sldMkLst>
        <pc:spChg chg="mod">
          <ac:chgData name="david brookfield" userId="3a77366853cb2058" providerId="LiveId" clId="{23E73608-B83C-4C8C-B9CD-42908D123FF4}" dt="2019-03-19T05:04:52.072" v="196" actId="1076"/>
          <ac:spMkLst>
            <pc:docMk/>
            <pc:sldMk cId="1108444203" sldId="331"/>
            <ac:spMk id="2" creationId="{51631AC9-0075-B241-AC1D-4F9EB247DD9E}"/>
          </ac:spMkLst>
        </pc:spChg>
      </pc:sldChg>
      <pc:sldChg chg="modSp">
        <pc:chgData name="david brookfield" userId="3a77366853cb2058" providerId="LiveId" clId="{23E73608-B83C-4C8C-B9CD-42908D123FF4}" dt="2019-03-19T05:05:14.209" v="201" actId="14100"/>
        <pc:sldMkLst>
          <pc:docMk/>
          <pc:sldMk cId="2140380794" sldId="332"/>
        </pc:sldMkLst>
        <pc:spChg chg="mod">
          <ac:chgData name="david brookfield" userId="3a77366853cb2058" providerId="LiveId" clId="{23E73608-B83C-4C8C-B9CD-42908D123FF4}" dt="2019-03-19T05:05:14.209" v="201" actId="14100"/>
          <ac:spMkLst>
            <pc:docMk/>
            <pc:sldMk cId="2140380794" sldId="332"/>
            <ac:spMk id="2" creationId="{51631AC9-0075-B241-AC1D-4F9EB247DD9E}"/>
          </ac:spMkLst>
        </pc:spChg>
      </pc:sldChg>
      <pc:sldChg chg="addCm modCm">
        <pc:chgData name="david brookfield" userId="3a77366853cb2058" providerId="LiveId" clId="{23E73608-B83C-4C8C-B9CD-42908D123FF4}" dt="2019-03-18T12:52:52.148" v="8"/>
        <pc:sldMkLst>
          <pc:docMk/>
          <pc:sldMk cId="2197349922" sldId="333"/>
        </pc:sldMkLst>
      </pc:sldChg>
      <pc:sldChg chg="addCm modCm">
        <pc:chgData name="david brookfield" userId="3a77366853cb2058" providerId="LiveId" clId="{23E73608-B83C-4C8C-B9CD-42908D123FF4}" dt="2019-03-19T05:06:43.718" v="202"/>
        <pc:sldMkLst>
          <pc:docMk/>
          <pc:sldMk cId="545503950" sldId="336"/>
        </pc:sldMkLst>
      </pc:sldChg>
      <pc:sldChg chg="ord">
        <pc:chgData name="david brookfield" userId="3a77366853cb2058" providerId="LiveId" clId="{23E73608-B83C-4C8C-B9CD-42908D123FF4}" dt="2019-03-18T13:00:12.960" v="12"/>
        <pc:sldMkLst>
          <pc:docMk/>
          <pc:sldMk cId="1085877678" sldId="337"/>
        </pc:sldMkLst>
      </pc:sldChg>
      <pc:sldChg chg="addCm modCm">
        <pc:chgData name="david brookfield" userId="3a77366853cb2058" providerId="LiveId" clId="{23E73608-B83C-4C8C-B9CD-42908D123FF4}" dt="2019-03-18T13:02:04.608" v="13"/>
        <pc:sldMkLst>
          <pc:docMk/>
          <pc:sldMk cId="2530250751" sldId="338"/>
        </pc:sldMkLst>
      </pc:sldChg>
      <pc:sldChg chg="modSp">
        <pc:chgData name="david brookfield" userId="3a77366853cb2058" providerId="LiveId" clId="{23E73608-B83C-4C8C-B9CD-42908D123FF4}" dt="2019-03-19T04:38:36.813" v="165" actId="20577"/>
        <pc:sldMkLst>
          <pc:docMk/>
          <pc:sldMk cId="1672741474" sldId="343"/>
        </pc:sldMkLst>
        <pc:spChg chg="mod">
          <ac:chgData name="david brookfield" userId="3a77366853cb2058" providerId="LiveId" clId="{23E73608-B83C-4C8C-B9CD-42908D123FF4}" dt="2019-03-19T04:38:36.813" v="165" actId="20577"/>
          <ac:spMkLst>
            <pc:docMk/>
            <pc:sldMk cId="1672741474" sldId="343"/>
            <ac:spMk id="3" creationId="{07E33A6F-77EE-EC45-885E-EAC494E70986}"/>
          </ac:spMkLst>
        </pc:spChg>
      </pc:sldChg>
      <pc:sldChg chg="addCm">
        <pc:chgData name="david brookfield" userId="3a77366853cb2058" providerId="LiveId" clId="{23E73608-B83C-4C8C-B9CD-42908D123FF4}" dt="2019-03-18T13:02:33.711" v="14" actId="1589"/>
        <pc:sldMkLst>
          <pc:docMk/>
          <pc:sldMk cId="869497749" sldId="344"/>
        </pc:sldMkLst>
      </pc:sldChg>
      <pc:sldChg chg="modSp addCm modNotesTx">
        <pc:chgData name="david brookfield" userId="3a77366853cb2058" providerId="LiveId" clId="{23E73608-B83C-4C8C-B9CD-42908D123FF4}" dt="2019-03-19T05:07:37.233" v="206" actId="20577"/>
        <pc:sldMkLst>
          <pc:docMk/>
          <pc:sldMk cId="1188747231" sldId="345"/>
        </pc:sldMkLst>
        <pc:spChg chg="mod">
          <ac:chgData name="david brookfield" userId="3a77366853cb2058" providerId="LiveId" clId="{23E73608-B83C-4C8C-B9CD-42908D123FF4}" dt="2019-03-19T05:07:37.233" v="206" actId="20577"/>
          <ac:spMkLst>
            <pc:docMk/>
            <pc:sldMk cId="1188747231" sldId="345"/>
            <ac:spMk id="2" creationId="{2B018B36-7F4A-4D4C-AEFE-0573459CE48D}"/>
          </ac:spMkLst>
        </pc:spChg>
      </pc:sldChg>
      <pc:sldChg chg="addCm">
        <pc:chgData name="david brookfield" userId="3a77366853cb2058" providerId="LiveId" clId="{23E73608-B83C-4C8C-B9CD-42908D123FF4}" dt="2019-03-18T13:05:01.806" v="24" actId="1589"/>
        <pc:sldMkLst>
          <pc:docMk/>
          <pc:sldMk cId="2464553520" sldId="347"/>
        </pc:sldMkLst>
      </pc:sldChg>
      <pc:sldChg chg="delSp addCm modCm">
        <pc:chgData name="david brookfield" userId="3a77366853cb2058" providerId="LiveId" clId="{23E73608-B83C-4C8C-B9CD-42908D123FF4}" dt="2019-03-19T04:41:54.610" v="172"/>
        <pc:sldMkLst>
          <pc:docMk/>
          <pc:sldMk cId="2799707779" sldId="348"/>
        </pc:sldMkLst>
        <pc:spChg chg="del">
          <ac:chgData name="david brookfield" userId="3a77366853cb2058" providerId="LiveId" clId="{23E73608-B83C-4C8C-B9CD-42908D123FF4}" dt="2019-03-19T04:41:42.934" v="171" actId="478"/>
          <ac:spMkLst>
            <pc:docMk/>
            <pc:sldMk cId="2799707779" sldId="348"/>
            <ac:spMk id="22" creationId="{0E376CE9-F018-374D-AA37-3948ABAB9344}"/>
          </ac:spMkLst>
        </pc:spChg>
        <pc:spChg chg="del">
          <ac:chgData name="david brookfield" userId="3a77366853cb2058" providerId="LiveId" clId="{23E73608-B83C-4C8C-B9CD-42908D123FF4}" dt="2019-03-19T04:41:40.069" v="170" actId="478"/>
          <ac:spMkLst>
            <pc:docMk/>
            <pc:sldMk cId="2799707779" sldId="348"/>
            <ac:spMk id="23" creationId="{F34E2670-9331-764A-A648-999B84A800C4}"/>
          </ac:spMkLst>
        </pc:spChg>
      </pc:sldChg>
      <pc:sldChg chg="addCm modCm">
        <pc:chgData name="david brookfield" userId="3a77366853cb2058" providerId="LiveId" clId="{23E73608-B83C-4C8C-B9CD-42908D123FF4}" dt="2019-03-19T04:45:49.933" v="176"/>
        <pc:sldMkLst>
          <pc:docMk/>
          <pc:sldMk cId="2263369695" sldId="349"/>
        </pc:sldMkLst>
      </pc:sldChg>
      <pc:sldChg chg="addCm modCm">
        <pc:chgData name="david brookfield" userId="3a77366853cb2058" providerId="LiveId" clId="{23E73608-B83C-4C8C-B9CD-42908D123FF4}" dt="2019-03-19T06:11:01.244" v="207"/>
        <pc:sldMkLst>
          <pc:docMk/>
          <pc:sldMk cId="4244819773" sldId="351"/>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https://d.docs.live.net/3a77366853cb2058/Documents/1.%20ICAEW/2%20Clare%20Power/Personal%20Finance/1%20Key%20documents/Lesson%205%20-%20wages%20and%20working/4%20Draft%204/5%20Wages%20and%20Working%20-%20Spreadsheet%20v1.00D.xlsx" TargetMode="External"/></Relationships>
</file>

<file path=ppt/charts/_rels/chart3.xml.rels><?xml version="1.0" encoding="UTF-8" standalone="yes"?>
<Relationships xmlns="http://schemas.openxmlformats.org/package/2006/relationships"><Relationship Id="rId3" Type="http://schemas.openxmlformats.org/officeDocument/2006/relationships/oleObject" Target="file:///C:\Users\David\Documents\1.%20ICAEW\2%20Clare%20Power\Personal%20Finance\1%20Key%20documents\Lesson%205%20-%20wages%20and%20working\Second%20draft\5%20Wages%20and%20Working%20-%20Spreadsheet%20v1.000.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v>All</c:v>
          </c:tx>
          <c:spPr>
            <a:ln w="28575" cap="rnd">
              <a:solidFill>
                <a:schemeClr val="accent6"/>
              </a:solidFill>
              <a:round/>
            </a:ln>
            <a:effectLst/>
          </c:spPr>
          <c:marker>
            <c:symbol val="none"/>
          </c:marker>
          <c:cat>
            <c:numRef>
              <c:f>chart1!$A$2:$A$21</c:f>
              <c:numCache>
                <c:formatCode>General</c:formatCode>
                <c:ptCount val="20"/>
                <c:pt idx="0">
                  <c:v>1997</c:v>
                </c:pt>
                <c:pt idx="1">
                  <c:v>1998</c:v>
                </c:pt>
                <c:pt idx="2">
                  <c:v>1999</c:v>
                </c:pt>
                <c:pt idx="3">
                  <c:v>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numCache>
            </c:numRef>
          </c:cat>
          <c:val>
            <c:numRef>
              <c:f>chart1!$B$2:$B$21</c:f>
              <c:numCache>
                <c:formatCode>General</c:formatCode>
                <c:ptCount val="20"/>
                <c:pt idx="0">
                  <c:v>27.5</c:v>
                </c:pt>
                <c:pt idx="1">
                  <c:v>27.3</c:v>
                </c:pt>
                <c:pt idx="2">
                  <c:v>26.9</c:v>
                </c:pt>
                <c:pt idx="3">
                  <c:v>26.7</c:v>
                </c:pt>
                <c:pt idx="4">
                  <c:v>26.3</c:v>
                </c:pt>
                <c:pt idx="5">
                  <c:v>26.9</c:v>
                </c:pt>
                <c:pt idx="6">
                  <c:v>25.1</c:v>
                </c:pt>
                <c:pt idx="7">
                  <c:v>24.7</c:v>
                </c:pt>
                <c:pt idx="8">
                  <c:v>22.6</c:v>
                </c:pt>
                <c:pt idx="9">
                  <c:v>22.2</c:v>
                </c:pt>
                <c:pt idx="10">
                  <c:v>21.9</c:v>
                </c:pt>
                <c:pt idx="11">
                  <c:v>22.5</c:v>
                </c:pt>
                <c:pt idx="12">
                  <c:v>22</c:v>
                </c:pt>
                <c:pt idx="13">
                  <c:v>19.8</c:v>
                </c:pt>
                <c:pt idx="14">
                  <c:v>20.2</c:v>
                </c:pt>
                <c:pt idx="15">
                  <c:v>19.600000000000001</c:v>
                </c:pt>
                <c:pt idx="16">
                  <c:v>19.8</c:v>
                </c:pt>
                <c:pt idx="17">
                  <c:v>19.2</c:v>
                </c:pt>
                <c:pt idx="18">
                  <c:v>19.2</c:v>
                </c:pt>
                <c:pt idx="19">
                  <c:v>18.100000000000001</c:v>
                </c:pt>
              </c:numCache>
            </c:numRef>
          </c:val>
          <c:smooth val="0"/>
          <c:extLst xmlns:c16r2="http://schemas.microsoft.com/office/drawing/2015/06/chart">
            <c:ext xmlns:c16="http://schemas.microsoft.com/office/drawing/2014/chart" uri="{C3380CC4-5D6E-409C-BE32-E72D297353CC}">
              <c16:uniqueId val="{00000000-9CD2-5D49-9B30-025E38C86286}"/>
            </c:ext>
          </c:extLst>
        </c:ser>
        <c:ser>
          <c:idx val="1"/>
          <c:order val="1"/>
          <c:tx>
            <c:v>Full-time</c:v>
          </c:tx>
          <c:spPr>
            <a:ln w="28575" cap="rnd">
              <a:solidFill>
                <a:schemeClr val="accent5"/>
              </a:solidFill>
              <a:round/>
            </a:ln>
            <a:effectLst/>
          </c:spPr>
          <c:marker>
            <c:symbol val="none"/>
          </c:marker>
          <c:cat>
            <c:numRef>
              <c:f>chart1!$A$2:$A$21</c:f>
              <c:numCache>
                <c:formatCode>General</c:formatCode>
                <c:ptCount val="20"/>
                <c:pt idx="0">
                  <c:v>1997</c:v>
                </c:pt>
                <c:pt idx="1">
                  <c:v>1998</c:v>
                </c:pt>
                <c:pt idx="2">
                  <c:v>1999</c:v>
                </c:pt>
                <c:pt idx="3">
                  <c:v>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numCache>
            </c:numRef>
          </c:cat>
          <c:val>
            <c:numRef>
              <c:f>chart1!$C$2:$C$21</c:f>
              <c:numCache>
                <c:formatCode>General</c:formatCode>
                <c:ptCount val="20"/>
                <c:pt idx="0">
                  <c:v>17.399999999999999</c:v>
                </c:pt>
                <c:pt idx="1">
                  <c:v>17.399999999999999</c:v>
                </c:pt>
                <c:pt idx="2">
                  <c:v>16.399999999999999</c:v>
                </c:pt>
                <c:pt idx="3">
                  <c:v>16.3</c:v>
                </c:pt>
                <c:pt idx="4">
                  <c:v>16.399999999999999</c:v>
                </c:pt>
                <c:pt idx="5">
                  <c:v>15.5</c:v>
                </c:pt>
                <c:pt idx="6">
                  <c:v>14.6</c:v>
                </c:pt>
                <c:pt idx="7">
                  <c:v>14.5</c:v>
                </c:pt>
                <c:pt idx="8">
                  <c:v>13</c:v>
                </c:pt>
                <c:pt idx="9">
                  <c:v>12.8</c:v>
                </c:pt>
                <c:pt idx="10">
                  <c:v>12.5</c:v>
                </c:pt>
                <c:pt idx="11">
                  <c:v>12.6</c:v>
                </c:pt>
                <c:pt idx="12">
                  <c:v>12.2</c:v>
                </c:pt>
                <c:pt idx="13">
                  <c:v>10.1</c:v>
                </c:pt>
                <c:pt idx="14">
                  <c:v>10.5</c:v>
                </c:pt>
                <c:pt idx="15">
                  <c:v>9.5</c:v>
                </c:pt>
                <c:pt idx="16">
                  <c:v>10</c:v>
                </c:pt>
                <c:pt idx="17">
                  <c:v>9.6</c:v>
                </c:pt>
                <c:pt idx="18">
                  <c:v>9.4</c:v>
                </c:pt>
                <c:pt idx="19">
                  <c:v>9.4</c:v>
                </c:pt>
              </c:numCache>
            </c:numRef>
          </c:val>
          <c:smooth val="0"/>
          <c:extLst xmlns:c16r2="http://schemas.microsoft.com/office/drawing/2015/06/chart">
            <c:ext xmlns:c16="http://schemas.microsoft.com/office/drawing/2014/chart" uri="{C3380CC4-5D6E-409C-BE32-E72D297353CC}">
              <c16:uniqueId val="{00000001-9CD2-5D49-9B30-025E38C86286}"/>
            </c:ext>
          </c:extLst>
        </c:ser>
        <c:ser>
          <c:idx val="2"/>
          <c:order val="2"/>
          <c:tx>
            <c:v>Part-time</c:v>
          </c:tx>
          <c:spPr>
            <a:ln w="28575" cap="rnd">
              <a:solidFill>
                <a:schemeClr val="accent4"/>
              </a:solidFill>
              <a:round/>
            </a:ln>
            <a:effectLst/>
          </c:spPr>
          <c:marker>
            <c:symbol val="none"/>
          </c:marker>
          <c:cat>
            <c:numRef>
              <c:f>chart1!$A$2:$A$21</c:f>
              <c:numCache>
                <c:formatCode>General</c:formatCode>
                <c:ptCount val="20"/>
                <c:pt idx="0">
                  <c:v>1997</c:v>
                </c:pt>
                <c:pt idx="1">
                  <c:v>1998</c:v>
                </c:pt>
                <c:pt idx="2">
                  <c:v>1999</c:v>
                </c:pt>
                <c:pt idx="3">
                  <c:v>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numCache>
            </c:numRef>
          </c:cat>
          <c:val>
            <c:numRef>
              <c:f>chart1!$D$2:$D$21</c:f>
              <c:numCache>
                <c:formatCode>General</c:formatCode>
                <c:ptCount val="20"/>
                <c:pt idx="0">
                  <c:v>0.6</c:v>
                </c:pt>
                <c:pt idx="1">
                  <c:v>-4</c:v>
                </c:pt>
                <c:pt idx="2">
                  <c:v>-2.6</c:v>
                </c:pt>
                <c:pt idx="3">
                  <c:v>-3.5</c:v>
                </c:pt>
                <c:pt idx="4">
                  <c:v>-3.7</c:v>
                </c:pt>
                <c:pt idx="5">
                  <c:v>-0.6</c:v>
                </c:pt>
                <c:pt idx="6">
                  <c:v>-1.3</c:v>
                </c:pt>
                <c:pt idx="7">
                  <c:v>-2.6</c:v>
                </c:pt>
                <c:pt idx="8">
                  <c:v>-3</c:v>
                </c:pt>
                <c:pt idx="9">
                  <c:v>-2.2000000000000002</c:v>
                </c:pt>
                <c:pt idx="10">
                  <c:v>-2.2000000000000002</c:v>
                </c:pt>
                <c:pt idx="11">
                  <c:v>-3.7</c:v>
                </c:pt>
                <c:pt idx="12">
                  <c:v>-2.5</c:v>
                </c:pt>
                <c:pt idx="13">
                  <c:v>-4.3</c:v>
                </c:pt>
                <c:pt idx="14">
                  <c:v>-5.0999999999999996</c:v>
                </c:pt>
                <c:pt idx="15">
                  <c:v>-5.5</c:v>
                </c:pt>
                <c:pt idx="16">
                  <c:v>-5.9</c:v>
                </c:pt>
                <c:pt idx="17">
                  <c:v>-5.5</c:v>
                </c:pt>
                <c:pt idx="18">
                  <c:v>-6.5</c:v>
                </c:pt>
                <c:pt idx="19">
                  <c:v>-6</c:v>
                </c:pt>
              </c:numCache>
            </c:numRef>
          </c:val>
          <c:smooth val="0"/>
          <c:extLst xmlns:c16r2="http://schemas.microsoft.com/office/drawing/2015/06/chart">
            <c:ext xmlns:c16="http://schemas.microsoft.com/office/drawing/2014/chart" uri="{C3380CC4-5D6E-409C-BE32-E72D297353CC}">
              <c16:uniqueId val="{00000002-9CD2-5D49-9B30-025E38C86286}"/>
            </c:ext>
          </c:extLst>
        </c:ser>
        <c:dLbls>
          <c:showLegendKey val="0"/>
          <c:showVal val="0"/>
          <c:showCatName val="0"/>
          <c:showSerName val="0"/>
          <c:showPercent val="0"/>
          <c:showBubbleSize val="0"/>
        </c:dLbls>
        <c:smooth val="0"/>
        <c:axId val="168907640"/>
        <c:axId val="168908816"/>
      </c:lineChart>
      <c:catAx>
        <c:axId val="168907640"/>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crossAx val="168908816"/>
        <c:crosses val="autoZero"/>
        <c:auto val="1"/>
        <c:lblAlgn val="ctr"/>
        <c:lblOffset val="100"/>
        <c:tickLblSkip val="1"/>
        <c:noMultiLvlLbl val="0"/>
      </c:catAx>
      <c:valAx>
        <c:axId val="1689088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68907640"/>
        <c:crosses val="autoZero"/>
        <c:crossBetween val="midCat"/>
      </c:valAx>
      <c:spPr>
        <a:noFill/>
        <a:ln>
          <a:noFill/>
        </a:ln>
        <a:effectLst/>
      </c:spPr>
    </c:plotArea>
    <c:legend>
      <c:legendPos val="b"/>
      <c:layout>
        <c:manualLayout>
          <c:xMode val="edge"/>
          <c:yMode val="edge"/>
          <c:x val="0.30070773708606752"/>
          <c:y val="0.92716580654672343"/>
          <c:w val="0.40168337671895388"/>
          <c:h val="7.2834193453276477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6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GB" sz="1800" b="1" i="0" u="none" strike="noStrike" baseline="0" dirty="0">
                <a:effectLst/>
                <a:latin typeface="Arial" panose="020B0604020202020204" pitchFamily="34" charset="0"/>
                <a:cs typeface="Arial" panose="020B0604020202020204" pitchFamily="34" charset="0"/>
              </a:rPr>
              <a:t>Percentage of male and female employees in different occupational groups, UK, April to June 2016</a:t>
            </a:r>
            <a:endParaRPr lang="en-GB" sz="1800" dirty="0">
              <a:latin typeface="Arial" panose="020B0604020202020204" pitchFamily="34" charset="0"/>
              <a:cs typeface="Arial" panose="020B0604020202020204" pitchFamily="34" charset="0"/>
            </a:endParaRPr>
          </a:p>
        </c:rich>
      </c:tx>
      <c:layout/>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v>Males</c:v>
          </c:tx>
          <c:spPr>
            <a:solidFill>
              <a:srgbClr val="F0AA5B"/>
            </a:solidFill>
            <a:ln>
              <a:noFill/>
            </a:ln>
            <a:effectLst/>
          </c:spPr>
          <c:invertIfNegative val="0"/>
          <c:cat>
            <c:strLit>
              <c:ptCount val="9"/>
              <c:pt idx="0">
                <c:v>Elementary  occupations</c:v>
              </c:pt>
              <c:pt idx="1">
                <c:v>Process, Plant and  Machine Operatives</c:v>
              </c:pt>
              <c:pt idx="2">
                <c:v>Sales and  Customer Service</c:v>
              </c:pt>
              <c:pt idx="3">
                <c:v>Caring, leisure and  Other Service occupations</c:v>
              </c:pt>
              <c:pt idx="4">
                <c:v>Skilled trades  occupations</c:v>
              </c:pt>
              <c:pt idx="5">
                <c:v>Administrative and  Secretarial occupations</c:v>
              </c:pt>
              <c:pt idx="6">
                <c:v>Associate Professional  and Technical occupations</c:v>
              </c:pt>
              <c:pt idx="7">
                <c:v>Professional  occupations</c:v>
              </c:pt>
              <c:pt idx="8">
                <c:v>Managers, Directors and  Senior Officials</c:v>
              </c:pt>
            </c:strLit>
          </c:cat>
          <c:val>
            <c:numLit>
              <c:formatCode>General</c:formatCode>
              <c:ptCount val="9"/>
              <c:pt idx="0">
                <c:v>12</c:v>
              </c:pt>
              <c:pt idx="1">
                <c:v>10.6</c:v>
              </c:pt>
              <c:pt idx="2">
                <c:v>6.5</c:v>
              </c:pt>
              <c:pt idx="3">
                <c:v>3.3</c:v>
              </c:pt>
              <c:pt idx="4">
                <c:v>14.2</c:v>
              </c:pt>
              <c:pt idx="5">
                <c:v>5.5</c:v>
              </c:pt>
              <c:pt idx="6">
                <c:v>15</c:v>
              </c:pt>
              <c:pt idx="7">
                <c:v>20.3</c:v>
              </c:pt>
              <c:pt idx="8">
                <c:v>12.5</c:v>
              </c:pt>
            </c:numLit>
          </c:val>
          <c:extLst xmlns:c16r2="http://schemas.microsoft.com/office/drawing/2015/06/chart">
            <c:ext xmlns:c16="http://schemas.microsoft.com/office/drawing/2014/chart" uri="{C3380CC4-5D6E-409C-BE32-E72D297353CC}">
              <c16:uniqueId val="{00000000-5860-417C-996B-B30ECCA61FBB}"/>
            </c:ext>
          </c:extLst>
        </c:ser>
        <c:ser>
          <c:idx val="1"/>
          <c:order val="1"/>
          <c:tx>
            <c:v>Females</c:v>
          </c:tx>
          <c:spPr>
            <a:solidFill>
              <a:srgbClr val="B5BB3B"/>
            </a:solidFill>
            <a:ln>
              <a:noFill/>
            </a:ln>
            <a:effectLst/>
          </c:spPr>
          <c:invertIfNegative val="0"/>
          <c:cat>
            <c:strLit>
              <c:ptCount val="9"/>
              <c:pt idx="0">
                <c:v>Elementary  occupations</c:v>
              </c:pt>
              <c:pt idx="1">
                <c:v>Process, Plant and  Machine Operatives</c:v>
              </c:pt>
              <c:pt idx="2">
                <c:v>Sales and  Customer Service</c:v>
              </c:pt>
              <c:pt idx="3">
                <c:v>Caring, leisure and  Other Service occupations</c:v>
              </c:pt>
              <c:pt idx="4">
                <c:v>Skilled trades  occupations</c:v>
              </c:pt>
              <c:pt idx="5">
                <c:v>Administrative and  Secretarial occupations</c:v>
              </c:pt>
              <c:pt idx="6">
                <c:v>Associate Professional  and Technical occupations</c:v>
              </c:pt>
              <c:pt idx="7">
                <c:v>Professional  occupations</c:v>
              </c:pt>
              <c:pt idx="8">
                <c:v>Managers, Directors and  Senior Officials</c:v>
              </c:pt>
            </c:strLit>
          </c:cat>
          <c:val>
            <c:numLit>
              <c:formatCode>General</c:formatCode>
              <c:ptCount val="9"/>
              <c:pt idx="0">
                <c:v>10.3</c:v>
              </c:pt>
              <c:pt idx="1">
                <c:v>1.5</c:v>
              </c:pt>
              <c:pt idx="2">
                <c:v>11</c:v>
              </c:pt>
              <c:pt idx="3">
                <c:v>15.8</c:v>
              </c:pt>
              <c:pt idx="4">
                <c:v>1.7</c:v>
              </c:pt>
              <c:pt idx="5">
                <c:v>17.3</c:v>
              </c:pt>
              <c:pt idx="6">
                <c:v>12</c:v>
              </c:pt>
              <c:pt idx="7">
                <c:v>21.3</c:v>
              </c:pt>
              <c:pt idx="8">
                <c:v>6.7</c:v>
              </c:pt>
            </c:numLit>
          </c:val>
          <c:extLst xmlns:c16r2="http://schemas.microsoft.com/office/drawing/2015/06/chart">
            <c:ext xmlns:c16="http://schemas.microsoft.com/office/drawing/2014/chart" uri="{C3380CC4-5D6E-409C-BE32-E72D297353CC}">
              <c16:uniqueId val="{00000001-5860-417C-996B-B30ECCA61FBB}"/>
            </c:ext>
          </c:extLst>
        </c:ser>
        <c:dLbls>
          <c:showLegendKey val="0"/>
          <c:showVal val="0"/>
          <c:showCatName val="0"/>
          <c:showSerName val="0"/>
          <c:showPercent val="0"/>
          <c:showBubbleSize val="0"/>
        </c:dLbls>
        <c:gapWidth val="182"/>
        <c:axId val="171084256"/>
        <c:axId val="171084648"/>
      </c:barChart>
      <c:catAx>
        <c:axId val="17108425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71084648"/>
        <c:crosses val="autoZero"/>
        <c:auto val="1"/>
        <c:lblAlgn val="ctr"/>
        <c:lblOffset val="100"/>
        <c:noMultiLvlLbl val="0"/>
      </c:catAx>
      <c:valAx>
        <c:axId val="17108464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108425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816721080596633"/>
          <c:y val="0.17374999999999999"/>
          <c:w val="0.83931246399078163"/>
          <c:h val="0.65454469233012536"/>
        </c:manualLayout>
      </c:layout>
      <c:lineChart>
        <c:grouping val="standard"/>
        <c:varyColors val="0"/>
        <c:ser>
          <c:idx val="0"/>
          <c:order val="0"/>
          <c:tx>
            <c:v>Job 2</c:v>
          </c:tx>
          <c:spPr>
            <a:ln w="28575" cap="rnd">
              <a:solidFill>
                <a:schemeClr val="accent6"/>
              </a:solidFill>
              <a:round/>
            </a:ln>
            <a:effectLst/>
          </c:spPr>
          <c:marker>
            <c:symbol val="none"/>
          </c:marker>
          <c:cat>
            <c:numRef>
              <c:f>'Task 2'!$N$6:$N$14</c:f>
              <c:numCache>
                <c:formatCode>#,##0</c:formatCode>
                <c:ptCount val="9"/>
                <c:pt idx="0">
                  <c:v>0</c:v>
                </c:pt>
                <c:pt idx="1">
                  <c:v>5</c:v>
                </c:pt>
                <c:pt idx="2">
                  <c:v>10</c:v>
                </c:pt>
                <c:pt idx="3">
                  <c:v>15</c:v>
                </c:pt>
                <c:pt idx="4">
                  <c:v>20</c:v>
                </c:pt>
                <c:pt idx="5">
                  <c:v>25</c:v>
                </c:pt>
                <c:pt idx="6">
                  <c:v>30</c:v>
                </c:pt>
                <c:pt idx="7">
                  <c:v>35</c:v>
                </c:pt>
                <c:pt idx="8">
                  <c:v>40</c:v>
                </c:pt>
              </c:numCache>
            </c:numRef>
          </c:cat>
          <c:val>
            <c:numRef>
              <c:f>'Task 2'!$L$6:$L$14</c:f>
              <c:numCache>
                <c:formatCode>General</c:formatCode>
                <c:ptCount val="9"/>
                <c:pt idx="0">
                  <c:v>0</c:v>
                </c:pt>
                <c:pt idx="1">
                  <c:v>62.5</c:v>
                </c:pt>
                <c:pt idx="2">
                  <c:v>125</c:v>
                </c:pt>
                <c:pt idx="3">
                  <c:v>187.5</c:v>
                </c:pt>
                <c:pt idx="4">
                  <c:v>250</c:v>
                </c:pt>
                <c:pt idx="5">
                  <c:v>312.5</c:v>
                </c:pt>
                <c:pt idx="6">
                  <c:v>375</c:v>
                </c:pt>
                <c:pt idx="7">
                  <c:v>437.5</c:v>
                </c:pt>
                <c:pt idx="8">
                  <c:v>500</c:v>
                </c:pt>
              </c:numCache>
            </c:numRef>
          </c:val>
          <c:smooth val="0"/>
          <c:extLst xmlns:c16r2="http://schemas.microsoft.com/office/drawing/2015/06/chart">
            <c:ext xmlns:c16="http://schemas.microsoft.com/office/drawing/2014/chart" uri="{C3380CC4-5D6E-409C-BE32-E72D297353CC}">
              <c16:uniqueId val="{00000000-E92F-7A41-85E6-2E262F8CC298}"/>
            </c:ext>
          </c:extLst>
        </c:ser>
        <c:dLbls>
          <c:showLegendKey val="0"/>
          <c:showVal val="0"/>
          <c:showCatName val="0"/>
          <c:showSerName val="0"/>
          <c:showPercent val="0"/>
          <c:showBubbleSize val="0"/>
        </c:dLbls>
        <c:smooth val="0"/>
        <c:axId val="171085824"/>
        <c:axId val="171086216"/>
      </c:lineChart>
      <c:catAx>
        <c:axId val="171085824"/>
        <c:scaling>
          <c:orientation val="minMax"/>
        </c:scaling>
        <c:delete val="0"/>
        <c:axPos val="b"/>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a:t>Payment base (for example, hours worked)</a:t>
                </a:r>
              </a:p>
            </c:rich>
          </c:tx>
          <c:layout>
            <c:manualLayout>
              <c:xMode val="edge"/>
              <c:yMode val="edge"/>
              <c:x val="0.33910746129512787"/>
              <c:y val="0.91857721550116467"/>
            </c:manualLayout>
          </c:layout>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1086216"/>
        <c:crosses val="autoZero"/>
        <c:auto val="1"/>
        <c:lblAlgn val="ctr"/>
        <c:lblOffset val="100"/>
        <c:noMultiLvlLbl val="0"/>
      </c:catAx>
      <c:valAx>
        <c:axId val="17108621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a:t>earnings each week (£)</a:t>
                </a:r>
              </a:p>
            </c:rich>
          </c:tx>
          <c:layout>
            <c:manualLayout>
              <c:xMode val="edge"/>
              <c:yMode val="edge"/>
              <c:x val="2.647607984616043E-2"/>
              <c:y val="0.23062384000738476"/>
            </c:manualLayout>
          </c:layout>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10858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a:t>Wages comparison</a:t>
            </a:r>
          </a:p>
        </c:rich>
      </c:tx>
      <c:layout>
        <c:manualLayout>
          <c:xMode val="edge"/>
          <c:yMode val="edge"/>
          <c:x val="0.33202345333277145"/>
          <c:y val="4.242435695538057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2816721080596633"/>
          <c:y val="0.17374999999999999"/>
          <c:w val="0.83931246399078163"/>
          <c:h val="0.65454469233012536"/>
        </c:manualLayout>
      </c:layout>
      <c:lineChart>
        <c:grouping val="standard"/>
        <c:varyColors val="0"/>
        <c:ser>
          <c:idx val="1"/>
          <c:order val="0"/>
          <c:tx>
            <c:v>Job 1</c:v>
          </c:tx>
          <c:spPr>
            <a:ln w="28575" cap="rnd">
              <a:solidFill>
                <a:schemeClr val="accent5"/>
              </a:solidFill>
              <a:round/>
            </a:ln>
            <a:effectLst/>
          </c:spPr>
          <c:marker>
            <c:symbol val="none"/>
          </c:marker>
          <c:cat>
            <c:numRef>
              <c:f>'Task 2'!$N$6:$N$14</c:f>
              <c:numCache>
                <c:formatCode>#,##0</c:formatCode>
                <c:ptCount val="9"/>
                <c:pt idx="0">
                  <c:v>0</c:v>
                </c:pt>
                <c:pt idx="1">
                  <c:v>5</c:v>
                </c:pt>
                <c:pt idx="2">
                  <c:v>10</c:v>
                </c:pt>
                <c:pt idx="3">
                  <c:v>15</c:v>
                </c:pt>
                <c:pt idx="4">
                  <c:v>20</c:v>
                </c:pt>
                <c:pt idx="5">
                  <c:v>25</c:v>
                </c:pt>
                <c:pt idx="6">
                  <c:v>30</c:v>
                </c:pt>
                <c:pt idx="7">
                  <c:v>35</c:v>
                </c:pt>
                <c:pt idx="8">
                  <c:v>40</c:v>
                </c:pt>
              </c:numCache>
            </c:numRef>
          </c:cat>
          <c:val>
            <c:numRef>
              <c:f>'Task 2'!$J$6:$J$14</c:f>
              <c:numCache>
                <c:formatCode>General</c:formatCode>
                <c:ptCount val="9"/>
                <c:pt idx="0">
                  <c:v>200</c:v>
                </c:pt>
                <c:pt idx="1">
                  <c:v>200</c:v>
                </c:pt>
                <c:pt idx="2">
                  <c:v>200</c:v>
                </c:pt>
                <c:pt idx="3">
                  <c:v>200</c:v>
                </c:pt>
                <c:pt idx="4">
                  <c:v>200</c:v>
                </c:pt>
                <c:pt idx="5">
                  <c:v>200</c:v>
                </c:pt>
                <c:pt idx="6">
                  <c:v>242.5</c:v>
                </c:pt>
                <c:pt idx="7">
                  <c:v>285</c:v>
                </c:pt>
                <c:pt idx="8">
                  <c:v>327.5</c:v>
                </c:pt>
              </c:numCache>
            </c:numRef>
          </c:val>
          <c:smooth val="0"/>
          <c:extLst xmlns:c16r2="http://schemas.microsoft.com/office/drawing/2015/06/chart">
            <c:ext xmlns:c16="http://schemas.microsoft.com/office/drawing/2014/chart" uri="{C3380CC4-5D6E-409C-BE32-E72D297353CC}">
              <c16:uniqueId val="{00000000-C636-3242-BA1B-D39F4BC406C9}"/>
            </c:ext>
          </c:extLst>
        </c:ser>
        <c:ser>
          <c:idx val="0"/>
          <c:order val="1"/>
          <c:tx>
            <c:v>Job 2</c:v>
          </c:tx>
          <c:spPr>
            <a:ln w="28575" cap="rnd">
              <a:solidFill>
                <a:schemeClr val="accent6"/>
              </a:solidFill>
              <a:round/>
            </a:ln>
            <a:effectLst/>
          </c:spPr>
          <c:marker>
            <c:symbol val="none"/>
          </c:marker>
          <c:cat>
            <c:numRef>
              <c:f>'Task 2'!$N$6:$N$14</c:f>
              <c:numCache>
                <c:formatCode>#,##0</c:formatCode>
                <c:ptCount val="9"/>
                <c:pt idx="0">
                  <c:v>0</c:v>
                </c:pt>
                <c:pt idx="1">
                  <c:v>5</c:v>
                </c:pt>
                <c:pt idx="2">
                  <c:v>10</c:v>
                </c:pt>
                <c:pt idx="3">
                  <c:v>15</c:v>
                </c:pt>
                <c:pt idx="4">
                  <c:v>20</c:v>
                </c:pt>
                <c:pt idx="5">
                  <c:v>25</c:v>
                </c:pt>
                <c:pt idx="6">
                  <c:v>30</c:v>
                </c:pt>
                <c:pt idx="7">
                  <c:v>35</c:v>
                </c:pt>
                <c:pt idx="8">
                  <c:v>40</c:v>
                </c:pt>
              </c:numCache>
            </c:numRef>
          </c:cat>
          <c:val>
            <c:numRef>
              <c:f>'Task 2'!$L$6:$L$14</c:f>
              <c:numCache>
                <c:formatCode>General</c:formatCode>
                <c:ptCount val="9"/>
                <c:pt idx="0">
                  <c:v>0</c:v>
                </c:pt>
                <c:pt idx="1">
                  <c:v>62.5</c:v>
                </c:pt>
                <c:pt idx="2">
                  <c:v>125</c:v>
                </c:pt>
                <c:pt idx="3">
                  <c:v>187.5</c:v>
                </c:pt>
                <c:pt idx="4">
                  <c:v>250</c:v>
                </c:pt>
                <c:pt idx="5">
                  <c:v>312.5</c:v>
                </c:pt>
                <c:pt idx="6">
                  <c:v>375</c:v>
                </c:pt>
                <c:pt idx="7">
                  <c:v>437.5</c:v>
                </c:pt>
                <c:pt idx="8">
                  <c:v>500</c:v>
                </c:pt>
              </c:numCache>
            </c:numRef>
          </c:val>
          <c:smooth val="0"/>
          <c:extLst xmlns:c16r2="http://schemas.microsoft.com/office/drawing/2015/06/chart">
            <c:ext xmlns:c16="http://schemas.microsoft.com/office/drawing/2014/chart" uri="{C3380CC4-5D6E-409C-BE32-E72D297353CC}">
              <c16:uniqueId val="{00000001-C636-3242-BA1B-D39F4BC406C9}"/>
            </c:ext>
          </c:extLst>
        </c:ser>
        <c:dLbls>
          <c:showLegendKey val="0"/>
          <c:showVal val="0"/>
          <c:showCatName val="0"/>
          <c:showSerName val="0"/>
          <c:showPercent val="0"/>
          <c:showBubbleSize val="0"/>
        </c:dLbls>
        <c:smooth val="0"/>
        <c:axId val="168909600"/>
        <c:axId val="168909992"/>
      </c:lineChart>
      <c:catAx>
        <c:axId val="168909600"/>
        <c:scaling>
          <c:orientation val="minMax"/>
        </c:scaling>
        <c:delete val="0"/>
        <c:axPos val="b"/>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a:t>Hours worked each week</a:t>
                </a:r>
              </a:p>
            </c:rich>
          </c:tx>
          <c:layout>
            <c:manualLayout>
              <c:xMode val="edge"/>
              <c:yMode val="edge"/>
              <c:x val="0.37587089604796492"/>
              <c:y val="0.89631624522510611"/>
            </c:manualLayout>
          </c:layout>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8909992"/>
        <c:crosses val="autoZero"/>
        <c:auto val="1"/>
        <c:lblAlgn val="ctr"/>
        <c:lblOffset val="100"/>
        <c:noMultiLvlLbl val="0"/>
      </c:catAx>
      <c:valAx>
        <c:axId val="16890999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t>Earnings each week (£)</a:t>
                </a:r>
              </a:p>
            </c:rich>
          </c:tx>
          <c:layout>
            <c:manualLayout>
              <c:xMode val="edge"/>
              <c:yMode val="edge"/>
              <c:x val="2.3736076433089465E-2"/>
              <c:y val="0.32201954809209937"/>
            </c:manualLayout>
          </c:layout>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8909600"/>
        <c:crosses val="autoZero"/>
        <c:crossBetween val="between"/>
      </c:valAx>
      <c:spPr>
        <a:noFill/>
        <a:ln>
          <a:noFill/>
        </a:ln>
        <a:effectLst/>
      </c:spPr>
    </c:plotArea>
    <c:legend>
      <c:legendPos val="b"/>
      <c:layout>
        <c:manualLayout>
          <c:xMode val="edge"/>
          <c:yMode val="edge"/>
          <c:x val="0.3882529970825731"/>
          <c:y val="0.9487029921259843"/>
          <c:w val="0.22349386820089986"/>
          <c:h val="4.9026157438298884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a:t>Field 1</a:t>
            </a:r>
          </a:p>
        </c:rich>
      </c:tx>
      <c:layout/>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autoTitleDeleted val="0"/>
    <c:plotArea>
      <c:layout/>
      <c:scatterChart>
        <c:scatterStyle val="lineMarker"/>
        <c:varyColors val="0"/>
        <c:ser>
          <c:idx val="0"/>
          <c:order val="0"/>
          <c:spPr>
            <a:ln w="19050" cap="rnd">
              <a:solidFill>
                <a:schemeClr val="accent2"/>
              </a:solidFill>
              <a:round/>
            </a:ln>
            <a:effectLst/>
          </c:spPr>
          <c:marker>
            <c:symbol val="circle"/>
            <c:size val="5"/>
            <c:spPr>
              <a:solidFill>
                <a:schemeClr val="accent2"/>
              </a:solidFill>
              <a:ln w="9525">
                <a:solidFill>
                  <a:schemeClr val="accent2"/>
                </a:solidFill>
              </a:ln>
              <a:effectLst/>
            </c:spPr>
          </c:marker>
          <c:xVal>
            <c:numRef>
              <c:f>'Task 3'!$Y$6:$Y$17</c:f>
              <c:numCache>
                <c:formatCode>General</c:formatCode>
                <c:ptCount val="12"/>
                <c:pt idx="0">
                  <c:v>-10</c:v>
                </c:pt>
                <c:pt idx="1">
                  <c:v>-5</c:v>
                </c:pt>
                <c:pt idx="2">
                  <c:v>0</c:v>
                </c:pt>
                <c:pt idx="3">
                  <c:v>5</c:v>
                </c:pt>
                <c:pt idx="4">
                  <c:v>10</c:v>
                </c:pt>
                <c:pt idx="5">
                  <c:v>15</c:v>
                </c:pt>
                <c:pt idx="6">
                  <c:v>20</c:v>
                </c:pt>
                <c:pt idx="7">
                  <c:v>25</c:v>
                </c:pt>
                <c:pt idx="8">
                  <c:v>30</c:v>
                </c:pt>
                <c:pt idx="9">
                  <c:v>34.28</c:v>
                </c:pt>
                <c:pt idx="10">
                  <c:v>40</c:v>
                </c:pt>
                <c:pt idx="11">
                  <c:v>45</c:v>
                </c:pt>
              </c:numCache>
            </c:numRef>
          </c:xVal>
          <c:yVal>
            <c:numRef>
              <c:f>'Task 3'!$Z$6:$Z$17</c:f>
              <c:numCache>
                <c:formatCode>General</c:formatCode>
                <c:ptCount val="12"/>
                <c:pt idx="0">
                  <c:v>31</c:v>
                </c:pt>
                <c:pt idx="1">
                  <c:v>27.5</c:v>
                </c:pt>
                <c:pt idx="2">
                  <c:v>24</c:v>
                </c:pt>
                <c:pt idx="3">
                  <c:v>20.5</c:v>
                </c:pt>
                <c:pt idx="4">
                  <c:v>17</c:v>
                </c:pt>
                <c:pt idx="5">
                  <c:v>13.5</c:v>
                </c:pt>
                <c:pt idx="6">
                  <c:v>10</c:v>
                </c:pt>
                <c:pt idx="7">
                  <c:v>6.5</c:v>
                </c:pt>
                <c:pt idx="8">
                  <c:v>3</c:v>
                </c:pt>
                <c:pt idx="9">
                  <c:v>4.0000000000013358E-3</c:v>
                </c:pt>
                <c:pt idx="10">
                  <c:v>-4</c:v>
                </c:pt>
                <c:pt idx="11">
                  <c:v>-7.4999999999999964</c:v>
                </c:pt>
              </c:numCache>
            </c:numRef>
          </c:yVal>
          <c:smooth val="0"/>
          <c:extLst xmlns:c16r2="http://schemas.microsoft.com/office/drawing/2015/06/chart">
            <c:ext xmlns:c16="http://schemas.microsoft.com/office/drawing/2014/chart" uri="{C3380CC4-5D6E-409C-BE32-E72D297353CC}">
              <c16:uniqueId val="{00000000-BD2E-3E40-8A78-CC6A089F67EB}"/>
            </c:ext>
          </c:extLst>
        </c:ser>
        <c:dLbls>
          <c:showLegendKey val="0"/>
          <c:showVal val="0"/>
          <c:showCatName val="0"/>
          <c:showSerName val="0"/>
          <c:showPercent val="0"/>
          <c:showBubbleSize val="0"/>
        </c:dLbls>
        <c:axId val="311629352"/>
        <c:axId val="311629744"/>
      </c:scatterChart>
      <c:valAx>
        <c:axId val="311629352"/>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dirty="0"/>
                  <a:t>Basic (kg)</a:t>
                </a:r>
              </a:p>
            </c:rich>
          </c:tx>
          <c:layout>
            <c:manualLayout>
              <c:xMode val="edge"/>
              <c:yMode val="edge"/>
              <c:x val="0.44507347526690766"/>
              <c:y val="0.93207849385883146"/>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311629744"/>
        <c:crosses val="autoZero"/>
        <c:crossBetween val="midCat"/>
      </c:valAx>
      <c:valAx>
        <c:axId val="31162974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dirty="0"/>
                  <a:t>Premium (kg)</a:t>
                </a:r>
              </a:p>
            </c:rich>
          </c:tx>
          <c:layout>
            <c:manualLayout>
              <c:xMode val="edge"/>
              <c:yMode val="edge"/>
              <c:x val="0"/>
              <c:y val="0.39005219539229496"/>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311629352"/>
        <c:crosses val="autoZero"/>
        <c:crossBetween val="midCat"/>
      </c:valAx>
      <c:spPr>
        <a:noFill/>
        <a:ln>
          <a:noFill/>
        </a:ln>
        <a:effectLst/>
      </c:spPr>
    </c:plotArea>
    <c:plotVisOnly val="1"/>
    <c:dispBlanksAs val="gap"/>
    <c:showDLblsOverMax val="0"/>
  </c:chart>
  <c:spPr>
    <a:noFill/>
    <a:ln>
      <a:noFill/>
    </a:ln>
    <a:effectLst/>
  </c:spPr>
  <c:txPr>
    <a:bodyPr/>
    <a:lstStyle/>
    <a:p>
      <a:pPr>
        <a:defRPr sz="1200">
          <a:latin typeface="Arial" panose="020B0604020202020204" pitchFamily="34" charset="0"/>
          <a:cs typeface="Arial" panose="020B0604020202020204" pitchFamily="34" charset="0"/>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r>
              <a:rPr lang="en-US"/>
              <a:t>Field 2</a:t>
            </a:r>
          </a:p>
        </c:rich>
      </c:tx>
      <c:layout>
        <c:manualLayout>
          <c:xMode val="edge"/>
          <c:yMode val="edge"/>
          <c:x val="0.46661000398202024"/>
          <c:y val="1.8702571677237791E-2"/>
        </c:manualLayout>
      </c:layout>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spPr>
            <a:ln w="19050" cap="rnd">
              <a:solidFill>
                <a:schemeClr val="accent2"/>
              </a:solidFill>
              <a:round/>
            </a:ln>
            <a:effectLst/>
          </c:spPr>
          <c:marker>
            <c:symbol val="circle"/>
            <c:size val="5"/>
            <c:spPr>
              <a:solidFill>
                <a:schemeClr val="accent2"/>
              </a:solidFill>
              <a:ln w="9525">
                <a:solidFill>
                  <a:schemeClr val="accent2"/>
                </a:solidFill>
              </a:ln>
              <a:effectLst/>
            </c:spPr>
          </c:marker>
          <c:xVal>
            <c:numRef>
              <c:f>'Task 3'!$Y$23:$Y$34</c:f>
              <c:numCache>
                <c:formatCode>General</c:formatCode>
                <c:ptCount val="12"/>
                <c:pt idx="0">
                  <c:v>-10</c:v>
                </c:pt>
                <c:pt idx="1">
                  <c:v>-5</c:v>
                </c:pt>
                <c:pt idx="2">
                  <c:v>0</c:v>
                </c:pt>
                <c:pt idx="3">
                  <c:v>5</c:v>
                </c:pt>
                <c:pt idx="4">
                  <c:v>10</c:v>
                </c:pt>
                <c:pt idx="5">
                  <c:v>15</c:v>
                </c:pt>
                <c:pt idx="6">
                  <c:v>20</c:v>
                </c:pt>
                <c:pt idx="7">
                  <c:v>25</c:v>
                </c:pt>
                <c:pt idx="8">
                  <c:v>28</c:v>
                </c:pt>
                <c:pt idx="9">
                  <c:v>31.71</c:v>
                </c:pt>
                <c:pt idx="10">
                  <c:v>40</c:v>
                </c:pt>
                <c:pt idx="11">
                  <c:v>45</c:v>
                </c:pt>
              </c:numCache>
            </c:numRef>
          </c:xVal>
          <c:yVal>
            <c:numRef>
              <c:f>'Task 3'!$Z$23:$Z$34</c:f>
              <c:numCache>
                <c:formatCode>General</c:formatCode>
                <c:ptCount val="12"/>
                <c:pt idx="0">
                  <c:v>22.46153846153846</c:v>
                </c:pt>
                <c:pt idx="1">
                  <c:v>19.769230769230766</c:v>
                </c:pt>
                <c:pt idx="2">
                  <c:v>17.076923076923077</c:v>
                </c:pt>
                <c:pt idx="3">
                  <c:v>14.384615384615383</c:v>
                </c:pt>
                <c:pt idx="4">
                  <c:v>11.692307692307692</c:v>
                </c:pt>
                <c:pt idx="5">
                  <c:v>9</c:v>
                </c:pt>
                <c:pt idx="6">
                  <c:v>6.3076923076923066</c:v>
                </c:pt>
                <c:pt idx="7">
                  <c:v>3.6153846153846145</c:v>
                </c:pt>
                <c:pt idx="8">
                  <c:v>2.0000000000000009</c:v>
                </c:pt>
                <c:pt idx="9">
                  <c:v>2.3076923076923951E-3</c:v>
                </c:pt>
                <c:pt idx="10">
                  <c:v>-4.4615384615384617</c:v>
                </c:pt>
                <c:pt idx="11">
                  <c:v>-7.1538461538461515</c:v>
                </c:pt>
              </c:numCache>
            </c:numRef>
          </c:yVal>
          <c:smooth val="0"/>
          <c:extLst xmlns:c16r2="http://schemas.microsoft.com/office/drawing/2015/06/chart">
            <c:ext xmlns:c16="http://schemas.microsoft.com/office/drawing/2014/chart" uri="{C3380CC4-5D6E-409C-BE32-E72D297353CC}">
              <c16:uniqueId val="{00000000-9CB2-A94C-A9BE-FEE303639EDB}"/>
            </c:ext>
          </c:extLst>
        </c:ser>
        <c:dLbls>
          <c:showLegendKey val="0"/>
          <c:showVal val="0"/>
          <c:showCatName val="0"/>
          <c:showSerName val="0"/>
          <c:showPercent val="0"/>
          <c:showBubbleSize val="0"/>
        </c:dLbls>
        <c:axId val="311630528"/>
        <c:axId val="311630920"/>
      </c:scatterChart>
      <c:valAx>
        <c:axId val="311630528"/>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dirty="0"/>
                  <a:t>Basic (kg)</a:t>
                </a:r>
              </a:p>
            </c:rich>
          </c:tx>
          <c:layout>
            <c:manualLayout>
              <c:xMode val="edge"/>
              <c:yMode val="edge"/>
              <c:x val="0.45345422251653794"/>
              <c:y val="0.92227091491677737"/>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11630920"/>
        <c:crosses val="autoZero"/>
        <c:crossBetween val="midCat"/>
      </c:valAx>
      <c:valAx>
        <c:axId val="31163092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dirty="0"/>
                  <a:t>Finest  (kg)</a:t>
                </a:r>
              </a:p>
            </c:rich>
          </c:tx>
          <c:layout>
            <c:manualLayout>
              <c:xMode val="edge"/>
              <c:yMode val="edge"/>
              <c:x val="0"/>
              <c:y val="0.42289862933678263"/>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11630528"/>
        <c:crosses val="autoZero"/>
        <c:crossBetween val="midCat"/>
      </c:valAx>
      <c:spPr>
        <a:noFill/>
        <a:ln>
          <a:noFill/>
        </a:ln>
        <a:effectLst/>
      </c:spPr>
    </c:plotArea>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2" dt="2019-03-19T04:46:05.217" idx="23">
    <p:pos x="6275" y="3122"/>
    <p:text>Please insert this final paragraph at the end of pg 18 of the pdf.</p:text>
    <p:extLst mod="1">
      <p:ext uri="{C676402C-5697-4E1C-873F-D02D1690AC5C}">
        <p15:threadingInfo xmlns:p15="http://schemas.microsoft.com/office/powerpoint/2012/main" timeZoneBias="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588" y="0"/>
            <a:ext cx="3169920" cy="481727"/>
          </a:xfrm>
          <a:prstGeom prst="rect">
            <a:avLst/>
          </a:prstGeom>
        </p:spPr>
        <p:txBody>
          <a:bodyPr vert="horz" lIns="91440" tIns="45720" rIns="91440" bIns="45720" rtlCol="0"/>
          <a:lstStyle>
            <a:lvl1pPr algn="r">
              <a:defRPr sz="1200"/>
            </a:lvl1pPr>
          </a:lstStyle>
          <a:p>
            <a:fld id="{B34174C4-A06B-3447-90E2-58802CFE639E}" type="datetimeFigureOut">
              <a:rPr lang="en-US" smtClean="0"/>
              <a:t>5/20/2019</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521" y="4620578"/>
            <a:ext cx="5852160" cy="378047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4"/>
            <a:ext cx="3169920" cy="481726"/>
          </a:xfrm>
          <a:prstGeom prst="rect">
            <a:avLst/>
          </a:prstGeom>
        </p:spPr>
        <p:txBody>
          <a:bodyPr vert="horz" lIns="91440" tIns="45720" rIns="91440" bIns="45720" rtlCol="0" anchor="b"/>
          <a:lstStyle>
            <a:lvl1pPr algn="r">
              <a:defRPr sz="1200"/>
            </a:lvl1pPr>
          </a:lstStyle>
          <a:p>
            <a:fld id="{C9333599-DF73-1C49-B1E2-DAE95A1521E0}" type="slidenum">
              <a:rPr lang="en-US" smtClean="0"/>
              <a:t>‹#›</a:t>
            </a:fld>
            <a:endParaRPr lang="en-US"/>
          </a:p>
        </p:txBody>
      </p:sp>
    </p:spTree>
    <p:extLst>
      <p:ext uri="{BB962C8B-B14F-4D97-AF65-F5344CB8AC3E}">
        <p14:creationId xmlns:p14="http://schemas.microsoft.com/office/powerpoint/2010/main" val="1521370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9333599-DF73-1C49-B1E2-DAE95A1521E0}" type="slidenum">
              <a:rPr lang="en-US" smtClean="0"/>
              <a:t>1</a:t>
            </a:fld>
            <a:endParaRPr lang="en-US"/>
          </a:p>
        </p:txBody>
      </p:sp>
    </p:spTree>
    <p:extLst>
      <p:ext uri="{BB962C8B-B14F-4D97-AF65-F5344CB8AC3E}">
        <p14:creationId xmlns:p14="http://schemas.microsoft.com/office/powerpoint/2010/main" val="36873611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0" kern="1200" dirty="0">
                <a:solidFill>
                  <a:schemeClr val="tx1"/>
                </a:solidFill>
                <a:effectLst/>
                <a:latin typeface="+mn-lt"/>
                <a:ea typeface="+mn-ea"/>
                <a:cs typeface="+mn-cs"/>
              </a:rPr>
              <a:t>The growth of jobs which are temporary, not fixed, and paid in relation to achievement (</a:t>
            </a:r>
            <a:r>
              <a:rPr lang="en-US" sz="1200" i="0" kern="1200" dirty="0" err="1">
                <a:solidFill>
                  <a:schemeClr val="tx1"/>
                </a:solidFill>
                <a:effectLst/>
                <a:latin typeface="+mn-lt"/>
                <a:ea typeface="+mn-ea"/>
                <a:cs typeface="+mn-cs"/>
              </a:rPr>
              <a:t>eg</a:t>
            </a:r>
            <a:r>
              <a:rPr lang="en-US" sz="1200" i="0" kern="1200" dirty="0">
                <a:solidFill>
                  <a:schemeClr val="tx1"/>
                </a:solidFill>
                <a:effectLst/>
                <a:latin typeface="+mn-lt"/>
                <a:ea typeface="+mn-ea"/>
                <a:cs typeface="+mn-cs"/>
              </a:rPr>
              <a:t>, number of deliveries made) has grown dramatically in recent years. It has altered how we think about working.</a:t>
            </a:r>
          </a:p>
          <a:p>
            <a:endParaRPr lang="en-GB" sz="1200" i="0" kern="1200" dirty="0">
              <a:solidFill>
                <a:schemeClr val="tx1"/>
              </a:solidFill>
              <a:effectLst/>
              <a:latin typeface="+mn-lt"/>
              <a:ea typeface="+mn-ea"/>
              <a:cs typeface="+mn-cs"/>
            </a:endParaRPr>
          </a:p>
          <a:p>
            <a:r>
              <a:rPr lang="en-US" sz="1200" i="0" kern="1200" dirty="0">
                <a:solidFill>
                  <a:schemeClr val="tx1"/>
                </a:solidFill>
                <a:effectLst/>
                <a:latin typeface="+mn-lt"/>
                <a:ea typeface="+mn-ea"/>
                <a:cs typeface="+mn-cs"/>
              </a:rPr>
              <a:t>The growth of ‘alternative’ work is impacting on young people most and it is important to understand how earnings can vary with the different types of payment for work. Not all earnings are from ‘employed’ wages, as we will see.</a:t>
            </a:r>
          </a:p>
          <a:p>
            <a:endParaRPr lang="en-GB" sz="1200" i="0" kern="1200" dirty="0">
              <a:solidFill>
                <a:schemeClr val="tx1"/>
              </a:solidFill>
              <a:effectLst/>
              <a:latin typeface="+mn-lt"/>
              <a:ea typeface="+mn-ea"/>
              <a:cs typeface="+mn-cs"/>
            </a:endParaRPr>
          </a:p>
          <a:p>
            <a:r>
              <a:rPr lang="en-US" sz="1200" i="0" kern="1200" dirty="0">
                <a:solidFill>
                  <a:schemeClr val="tx1"/>
                </a:solidFill>
                <a:effectLst/>
                <a:latin typeface="+mn-lt"/>
                <a:ea typeface="+mn-ea"/>
                <a:cs typeface="+mn-cs"/>
              </a:rPr>
              <a:t>There is a lot to think about and your mathematical skills can help us understand better how earnings vary with payment methods. In this lesson, we are going to use some graphical analysis to help. </a:t>
            </a:r>
          </a:p>
          <a:p>
            <a:r>
              <a:rPr lang="en-GB" sz="1200" i="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Some of the following slides are optional depending on how deep you wish to go into the subject of different pay types. The shorter version focuses on pay types that young people are most likely to come across and which form the basis of this lesson.</a:t>
            </a:r>
          </a:p>
          <a:p>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C9333599-DF73-1C49-B1E2-DAE95A1521E0}" type="slidenum">
              <a:rPr lang="en-US" smtClean="0"/>
              <a:t>10</a:t>
            </a:fld>
            <a:endParaRPr lang="en-US"/>
          </a:p>
        </p:txBody>
      </p:sp>
    </p:spTree>
    <p:extLst>
      <p:ext uri="{BB962C8B-B14F-4D97-AF65-F5344CB8AC3E}">
        <p14:creationId xmlns:p14="http://schemas.microsoft.com/office/powerpoint/2010/main" val="41271591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i="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Some of the following slides are optional depending on how deep you wish to go into the subject of different pay types. The shorter version focuses on pay types that young people are most likely to come across and which form the basis of this lesson.</a:t>
            </a:r>
          </a:p>
          <a:p>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C9333599-DF73-1C49-B1E2-DAE95A1521E0}" type="slidenum">
              <a:rPr lang="en-US" smtClean="0"/>
              <a:t>11</a:t>
            </a:fld>
            <a:endParaRPr lang="en-US"/>
          </a:p>
        </p:txBody>
      </p:sp>
    </p:spTree>
    <p:extLst>
      <p:ext uri="{BB962C8B-B14F-4D97-AF65-F5344CB8AC3E}">
        <p14:creationId xmlns:p14="http://schemas.microsoft.com/office/powerpoint/2010/main" val="30494668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0" dirty="0"/>
              <a:t>The basic</a:t>
            </a:r>
            <a:r>
              <a:rPr lang="en-GB" i="0" baseline="0" dirty="0"/>
              <a:t> graphical relationship between the payment base and earnings should slope upwards. That is, as more hours are worked, for example, we would expect earnings to increase.</a:t>
            </a:r>
          </a:p>
          <a:p>
            <a:endParaRPr lang="en-GB" i="0" baseline="0" dirty="0"/>
          </a:p>
          <a:p>
            <a:r>
              <a:rPr lang="en-GB" i="0" baseline="0" dirty="0"/>
              <a:t>The details of how the line looks will vary depending on the detail of the relationship between the payment base and the rate of pay. Let’s look at some of that detail.</a:t>
            </a:r>
          </a:p>
          <a:p>
            <a:endParaRPr lang="en-GB" i="1" baseline="0" dirty="0"/>
          </a:p>
        </p:txBody>
      </p:sp>
      <p:sp>
        <p:nvSpPr>
          <p:cNvPr id="4" name="Slide Number Placeholder 3"/>
          <p:cNvSpPr>
            <a:spLocks noGrp="1"/>
          </p:cNvSpPr>
          <p:nvPr>
            <p:ph type="sldNum" sz="quarter" idx="5"/>
          </p:nvPr>
        </p:nvSpPr>
        <p:spPr/>
        <p:txBody>
          <a:bodyPr/>
          <a:lstStyle/>
          <a:p>
            <a:fld id="{C9333599-DF73-1C49-B1E2-DAE95A1521E0}" type="slidenum">
              <a:rPr lang="en-US" smtClean="0"/>
              <a:t>12</a:t>
            </a:fld>
            <a:endParaRPr lang="en-US"/>
          </a:p>
        </p:txBody>
      </p:sp>
    </p:spTree>
    <p:extLst>
      <p:ext uri="{BB962C8B-B14F-4D97-AF65-F5344CB8AC3E}">
        <p14:creationId xmlns:p14="http://schemas.microsoft.com/office/powerpoint/2010/main" val="26335929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i="0" kern="1200" dirty="0">
                <a:solidFill>
                  <a:schemeClr val="tx1"/>
                </a:solidFill>
                <a:effectLst/>
                <a:latin typeface="+mn-lt"/>
                <a:ea typeface="+mn-ea"/>
                <a:cs typeface="+mn-cs"/>
              </a:rPr>
              <a:t>The first payment method is hours worked. This can be in relation to an agreed, set number of hours for each week or there can be no hours guaranteed. </a:t>
            </a:r>
            <a:endParaRPr lang="en-US" sz="1200" i="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5"/>
          </p:nvPr>
        </p:nvSpPr>
        <p:spPr/>
        <p:txBody>
          <a:bodyPr/>
          <a:lstStyle/>
          <a:p>
            <a:fld id="{C9333599-DF73-1C49-B1E2-DAE95A1521E0}" type="slidenum">
              <a:rPr lang="en-US" smtClean="0"/>
              <a:t>13</a:t>
            </a:fld>
            <a:endParaRPr lang="en-US"/>
          </a:p>
        </p:txBody>
      </p:sp>
    </p:spTree>
    <p:extLst>
      <p:ext uri="{BB962C8B-B14F-4D97-AF65-F5344CB8AC3E}">
        <p14:creationId xmlns:p14="http://schemas.microsoft.com/office/powerpoint/2010/main" val="30378589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i="0" kern="1200" dirty="0">
                <a:solidFill>
                  <a:schemeClr val="tx1"/>
                </a:solidFill>
                <a:effectLst/>
                <a:latin typeface="+mn-lt"/>
                <a:ea typeface="+mn-ea"/>
                <a:cs typeface="+mn-cs"/>
              </a:rPr>
              <a:t>Your courier delivery driver or pizza delivery person is almost certainly on a piecework rate. Often such schemes generate low earnings although they don’t have to.</a:t>
            </a:r>
            <a:endParaRPr lang="en-US" sz="120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9333599-DF73-1C49-B1E2-DAE95A1521E0}" type="slidenum">
              <a:rPr lang="en-US" smtClean="0"/>
              <a:t>14</a:t>
            </a:fld>
            <a:endParaRPr lang="en-US"/>
          </a:p>
        </p:txBody>
      </p:sp>
    </p:spTree>
    <p:extLst>
      <p:ext uri="{BB962C8B-B14F-4D97-AF65-F5344CB8AC3E}">
        <p14:creationId xmlns:p14="http://schemas.microsoft.com/office/powerpoint/2010/main" val="23042939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kern="1200" dirty="0">
                <a:solidFill>
                  <a:schemeClr val="tx1"/>
                </a:solidFill>
                <a:effectLst/>
                <a:latin typeface="+mn-lt"/>
                <a:ea typeface="+mn-ea"/>
                <a:cs typeface="+mn-cs"/>
              </a:rPr>
              <a:t>Salaries are probably widely used. They are often used where the output from a job is hard to measure. The example shown is teachers. Other hard-to-measure jobs would be nurses, police officers and doctors.</a:t>
            </a:r>
          </a:p>
          <a:p>
            <a:endParaRPr lang="en-GB" dirty="0"/>
          </a:p>
        </p:txBody>
      </p:sp>
      <p:sp>
        <p:nvSpPr>
          <p:cNvPr id="4" name="Slide Number Placeholder 3"/>
          <p:cNvSpPr>
            <a:spLocks noGrp="1"/>
          </p:cNvSpPr>
          <p:nvPr>
            <p:ph type="sldNum" sz="quarter" idx="5"/>
          </p:nvPr>
        </p:nvSpPr>
        <p:spPr/>
        <p:txBody>
          <a:bodyPr/>
          <a:lstStyle/>
          <a:p>
            <a:fld id="{C9333599-DF73-1C49-B1E2-DAE95A1521E0}" type="slidenum">
              <a:rPr lang="en-US" smtClean="0"/>
              <a:t>15</a:t>
            </a:fld>
            <a:endParaRPr lang="en-US"/>
          </a:p>
        </p:txBody>
      </p:sp>
    </p:spTree>
    <p:extLst>
      <p:ext uri="{BB962C8B-B14F-4D97-AF65-F5344CB8AC3E}">
        <p14:creationId xmlns:p14="http://schemas.microsoft.com/office/powerpoint/2010/main" val="42533618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slide is optional. It is currently hidden but may be un-hidden if needed.</a:t>
            </a:r>
          </a:p>
          <a:p>
            <a:endParaRPr lang="en-GB" dirty="0"/>
          </a:p>
          <a:p>
            <a:r>
              <a:rPr lang="en-GB" sz="1200" i="0" kern="1200" dirty="0">
                <a:solidFill>
                  <a:schemeClr val="tx1"/>
                </a:solidFill>
                <a:effectLst/>
                <a:latin typeface="+mn-lt"/>
                <a:ea typeface="+mn-ea"/>
                <a:cs typeface="+mn-cs"/>
              </a:rPr>
              <a:t>Commission-based work is often an entry-level employment for those developing careers in sales and/or marketing. It is a way of incentivising individuals to meet sales targets. There are some jobs which are commission-only. Would you want a job like that? </a:t>
            </a:r>
            <a:endParaRPr lang="en-GB" i="0" dirty="0"/>
          </a:p>
        </p:txBody>
      </p:sp>
      <p:sp>
        <p:nvSpPr>
          <p:cNvPr id="4" name="Slide Number Placeholder 3"/>
          <p:cNvSpPr>
            <a:spLocks noGrp="1"/>
          </p:cNvSpPr>
          <p:nvPr>
            <p:ph type="sldNum" sz="quarter" idx="5"/>
          </p:nvPr>
        </p:nvSpPr>
        <p:spPr/>
        <p:txBody>
          <a:bodyPr/>
          <a:lstStyle/>
          <a:p>
            <a:fld id="{C9333599-DF73-1C49-B1E2-DAE95A1521E0}" type="slidenum">
              <a:rPr lang="en-US" smtClean="0"/>
              <a:t>16</a:t>
            </a:fld>
            <a:endParaRPr lang="en-US"/>
          </a:p>
        </p:txBody>
      </p:sp>
    </p:spTree>
    <p:extLst>
      <p:ext uri="{BB962C8B-B14F-4D97-AF65-F5344CB8AC3E}">
        <p14:creationId xmlns:p14="http://schemas.microsoft.com/office/powerpoint/2010/main" val="28406596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slide is optional. It is currently hidden but may be un-hidden if needed.</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i="0" kern="1200" dirty="0">
                <a:solidFill>
                  <a:schemeClr val="tx1"/>
                </a:solidFill>
                <a:effectLst/>
                <a:latin typeface="+mn-lt"/>
                <a:ea typeface="+mn-ea"/>
                <a:cs typeface="+mn-cs"/>
              </a:rPr>
              <a:t>The underlying principles in terms of how pay is calculated for bonuses and performance-related pay is essentially the same as commission. The difference is that under commission, the payment base is sales whereas under bonuses or performance-related pay it will be another base, almost certainly production related.</a:t>
            </a:r>
            <a:endParaRPr lang="en-US" sz="1200" i="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5"/>
          </p:nvPr>
        </p:nvSpPr>
        <p:spPr/>
        <p:txBody>
          <a:bodyPr/>
          <a:lstStyle/>
          <a:p>
            <a:fld id="{C9333599-DF73-1C49-B1E2-DAE95A1521E0}" type="slidenum">
              <a:rPr lang="en-US" smtClean="0"/>
              <a:t>17</a:t>
            </a:fld>
            <a:endParaRPr lang="en-US"/>
          </a:p>
        </p:txBody>
      </p:sp>
    </p:spTree>
    <p:extLst>
      <p:ext uri="{BB962C8B-B14F-4D97-AF65-F5344CB8AC3E}">
        <p14:creationId xmlns:p14="http://schemas.microsoft.com/office/powerpoint/2010/main" val="184441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slide is optional. It is currently hidden but may be un-hidden if needed.</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i="0" kern="1200" dirty="0">
                <a:solidFill>
                  <a:schemeClr val="tx1"/>
                </a:solidFill>
                <a:effectLst/>
                <a:latin typeface="+mn-lt"/>
                <a:ea typeface="+mn-ea"/>
                <a:cs typeface="+mn-cs"/>
              </a:rPr>
              <a:t>Profit shares are usually thought of in terms of executive power. However, the John Lewis stores group has famously had a profit share arrangement for many years where all employees take part.</a:t>
            </a:r>
            <a:endParaRPr lang="en-US" sz="1200" i="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5"/>
          </p:nvPr>
        </p:nvSpPr>
        <p:spPr/>
        <p:txBody>
          <a:bodyPr/>
          <a:lstStyle/>
          <a:p>
            <a:fld id="{C9333599-DF73-1C49-B1E2-DAE95A1521E0}" type="slidenum">
              <a:rPr lang="en-US" smtClean="0"/>
              <a:t>18</a:t>
            </a:fld>
            <a:endParaRPr lang="en-US"/>
          </a:p>
        </p:txBody>
      </p:sp>
    </p:spTree>
    <p:extLst>
      <p:ext uri="{BB962C8B-B14F-4D97-AF65-F5344CB8AC3E}">
        <p14:creationId xmlns:p14="http://schemas.microsoft.com/office/powerpoint/2010/main" val="32250097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kern="1200" dirty="0">
                <a:solidFill>
                  <a:schemeClr val="tx1"/>
                </a:solidFill>
                <a:effectLst/>
                <a:latin typeface="+mn-lt"/>
                <a:ea typeface="+mn-ea"/>
                <a:cs typeface="+mn-cs"/>
              </a:rPr>
              <a:t>The purpose of this task is to get pupils to think about the implications of choosing one payment method over another. Of course, when the time comes they may not have a choice but the implications of the differences between them should be drawn out. There may be others in addition to those identified in the answers.</a:t>
            </a:r>
            <a:r>
              <a:rPr lang="en-GB" sz="1200" b="0" i="1" kern="1200" dirty="0">
                <a:solidFill>
                  <a:schemeClr val="tx1"/>
                </a:solidFill>
                <a:effectLst/>
                <a:latin typeface="+mn-lt"/>
                <a:ea typeface="+mn-ea"/>
                <a:cs typeface="+mn-cs"/>
              </a:rPr>
              <a:t> </a:t>
            </a:r>
            <a:endParaRPr lang="en-US" sz="1200" b="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Have a go at this task. Think about what work entails which payment method and try to think about the benefits of payment methods and also some of the risks. For example, it is often risky to choose a job where earnings are not guaranteed because that means it is possible you may not get the earnings you need in order to pay the bills you have to.</a:t>
            </a:r>
            <a:endParaRPr lang="en-US" sz="1200" i="1"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C9333599-DF73-1C49-B1E2-DAE95A1521E0}" type="slidenum">
              <a:rPr lang="en-US" smtClean="0"/>
              <a:t>19</a:t>
            </a:fld>
            <a:endParaRPr lang="en-US"/>
          </a:p>
        </p:txBody>
      </p:sp>
    </p:spTree>
    <p:extLst>
      <p:ext uri="{BB962C8B-B14F-4D97-AF65-F5344CB8AC3E}">
        <p14:creationId xmlns:p14="http://schemas.microsoft.com/office/powerpoint/2010/main" val="2434983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9333599-DF73-1C49-B1E2-DAE95A1521E0}" type="slidenum">
              <a:rPr lang="en-US" smtClean="0"/>
              <a:t>2</a:t>
            </a:fld>
            <a:endParaRPr lang="en-US"/>
          </a:p>
        </p:txBody>
      </p:sp>
    </p:spTree>
    <p:extLst>
      <p:ext uri="{BB962C8B-B14F-4D97-AF65-F5344CB8AC3E}">
        <p14:creationId xmlns:p14="http://schemas.microsoft.com/office/powerpoint/2010/main" val="778540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This is a hidden slide to warn the presenter that the two following slides are alternates.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9333599-DF73-1C49-B1E2-DAE95A1521E0}" type="slidenum">
              <a:rPr lang="en-US" smtClean="0"/>
              <a:t>20</a:t>
            </a:fld>
            <a:endParaRPr lang="en-US"/>
          </a:p>
        </p:txBody>
      </p:sp>
    </p:spTree>
    <p:extLst>
      <p:ext uri="{BB962C8B-B14F-4D97-AF65-F5344CB8AC3E}">
        <p14:creationId xmlns:p14="http://schemas.microsoft.com/office/powerpoint/2010/main" val="35174977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The slide is self explanatory and it may be useful to add further illustrations of the example payment methods and their benefits and risks.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9333599-DF73-1C49-B1E2-DAE95A1521E0}" type="slidenum">
              <a:rPr lang="en-US" smtClean="0"/>
              <a:t>21</a:t>
            </a:fld>
            <a:endParaRPr lang="en-US"/>
          </a:p>
        </p:txBody>
      </p:sp>
    </p:spTree>
    <p:extLst>
      <p:ext uri="{BB962C8B-B14F-4D97-AF65-F5344CB8AC3E}">
        <p14:creationId xmlns:p14="http://schemas.microsoft.com/office/powerpoint/2010/main" val="15639322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The slide is self explanatory and it may be useful to add further illustrations of the example payment methods and their benefits and risks.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9333599-DF73-1C49-B1E2-DAE95A1521E0}" type="slidenum">
              <a:rPr lang="en-US" smtClean="0"/>
              <a:t>22</a:t>
            </a:fld>
            <a:endParaRPr lang="en-US"/>
          </a:p>
        </p:txBody>
      </p:sp>
    </p:spTree>
    <p:extLst>
      <p:ext uri="{BB962C8B-B14F-4D97-AF65-F5344CB8AC3E}">
        <p14:creationId xmlns:p14="http://schemas.microsoft.com/office/powerpoint/2010/main" val="20251592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The slide is self explanatory and it may be useful to add further illustrations of the example payment methods and their benefits and risks.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9333599-DF73-1C49-B1E2-DAE95A1521E0}" type="slidenum">
              <a:rPr lang="en-US" smtClean="0"/>
              <a:t>23</a:t>
            </a:fld>
            <a:endParaRPr lang="en-US"/>
          </a:p>
        </p:txBody>
      </p:sp>
    </p:spTree>
    <p:extLst>
      <p:ext uri="{BB962C8B-B14F-4D97-AF65-F5344CB8AC3E}">
        <p14:creationId xmlns:p14="http://schemas.microsoft.com/office/powerpoint/2010/main" val="51334583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200" dirty="0">
                <a:solidFill>
                  <a:schemeClr val="tx1"/>
                </a:solidFill>
                <a:effectLst/>
                <a:latin typeface="+mn-lt"/>
                <a:ea typeface="+mn-ea"/>
                <a:cs typeface="+mn-cs"/>
              </a:rPr>
              <a:t>The scene involves analysing the payment methods of two jobs. The difference between them is that Job 1 offers a basic salary. Both jobs provide hourly rates of pay. The hourly rate is provided to show that there would be a variable level of earnings depending on how many hours are worked. However, while Job 1 has a minimum earnings level of £57.50, Job 2 has a minimum of £zero. There is no safety net with Job 2.</a:t>
            </a:r>
            <a:endParaRPr lang="en-US" sz="1200" b="0" kern="1200" dirty="0">
              <a:solidFill>
                <a:schemeClr val="tx1"/>
              </a:solidFill>
              <a:effectLst/>
              <a:latin typeface="+mn-lt"/>
              <a:ea typeface="+mn-ea"/>
              <a:cs typeface="+mn-cs"/>
            </a:endParaRPr>
          </a:p>
          <a:p>
            <a:endParaRPr lang="en-GB" i="1" dirty="0"/>
          </a:p>
        </p:txBody>
      </p:sp>
      <p:sp>
        <p:nvSpPr>
          <p:cNvPr id="4" name="Slide Number Placeholder 3"/>
          <p:cNvSpPr>
            <a:spLocks noGrp="1"/>
          </p:cNvSpPr>
          <p:nvPr>
            <p:ph type="sldNum" sz="quarter" idx="5"/>
          </p:nvPr>
        </p:nvSpPr>
        <p:spPr/>
        <p:txBody>
          <a:bodyPr/>
          <a:lstStyle/>
          <a:p>
            <a:fld id="{C9333599-DF73-1C49-B1E2-DAE95A1521E0}" type="slidenum">
              <a:rPr lang="en-US" smtClean="0"/>
              <a:t>24</a:t>
            </a:fld>
            <a:endParaRPr lang="en-US"/>
          </a:p>
        </p:txBody>
      </p:sp>
    </p:spTree>
    <p:extLst>
      <p:ext uri="{BB962C8B-B14F-4D97-AF65-F5344CB8AC3E}">
        <p14:creationId xmlns:p14="http://schemas.microsoft.com/office/powerpoint/2010/main" val="289451400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kern="1200" dirty="0">
                <a:solidFill>
                  <a:schemeClr val="tx1"/>
                </a:solidFill>
                <a:effectLst/>
                <a:latin typeface="+mn-lt"/>
                <a:ea typeface="+mn-ea"/>
                <a:cs typeface="+mn-cs"/>
              </a:rPr>
              <a:t>There are quite a few tasks in Task 2 although, in reality, the steps have been broken down so that there should be a clear sense of direction for pupils.</a:t>
            </a:r>
            <a:endParaRPr lang="en-US" sz="1200" b="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 </a:t>
            </a:r>
            <a:endParaRPr lang="en-US" sz="1200" b="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It is left up to the teacher to indicate if the pupils should pause after completing a set number of tasks before proceeding with the final set. The following dialogue reflects this:</a:t>
            </a:r>
            <a:endParaRPr lang="en-US" sz="1200" b="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GB" sz="1200" i="0" u="sng" kern="1200" dirty="0">
                <a:solidFill>
                  <a:schemeClr val="tx1"/>
                </a:solidFill>
                <a:effectLst/>
                <a:latin typeface="+mn-lt"/>
                <a:ea typeface="+mn-ea"/>
                <a:cs typeface="+mn-cs"/>
              </a:rPr>
              <a:t>Option 1</a:t>
            </a:r>
            <a:endParaRPr lang="en-US" sz="1200" i="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Have a go at these tasks. Work in your pairs. Use the graph paper provided.</a:t>
            </a:r>
            <a:endParaRPr lang="en-US" sz="1200" i="1" kern="1200" dirty="0">
              <a:solidFill>
                <a:schemeClr val="tx1"/>
              </a:solidFill>
              <a:effectLst/>
              <a:latin typeface="+mn-lt"/>
              <a:ea typeface="+mn-ea"/>
              <a:cs typeface="+mn-cs"/>
            </a:endParaRPr>
          </a:p>
          <a:p>
            <a:r>
              <a:rPr lang="en-GB" sz="1200" i="0" kern="1200" dirty="0">
                <a:solidFill>
                  <a:schemeClr val="tx1"/>
                </a:solidFill>
                <a:effectLst/>
                <a:latin typeface="+mn-lt"/>
                <a:ea typeface="+mn-ea"/>
                <a:cs typeface="+mn-cs"/>
              </a:rPr>
              <a:t> </a:t>
            </a:r>
            <a:endParaRPr lang="en-US" sz="1200" i="0" kern="1200" dirty="0">
              <a:solidFill>
                <a:schemeClr val="tx1"/>
              </a:solidFill>
              <a:effectLst/>
              <a:latin typeface="+mn-lt"/>
              <a:ea typeface="+mn-ea"/>
              <a:cs typeface="+mn-cs"/>
            </a:endParaRPr>
          </a:p>
          <a:p>
            <a:r>
              <a:rPr lang="en-GB" sz="1200" i="0" u="sng" kern="1200" dirty="0">
                <a:solidFill>
                  <a:schemeClr val="tx1"/>
                </a:solidFill>
                <a:effectLst/>
                <a:latin typeface="+mn-lt"/>
                <a:ea typeface="+mn-ea"/>
                <a:cs typeface="+mn-cs"/>
              </a:rPr>
              <a:t>Option 2</a:t>
            </a:r>
            <a:endParaRPr lang="en-US" sz="1200" i="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Have a go at questions 1 and 2 and we will then look at the answers. Work in your pairs. Use the graph paper provided.</a:t>
            </a:r>
            <a:endParaRPr lang="en-US" sz="1200" i="1"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 </a:t>
            </a:r>
            <a:endParaRPr lang="en-US" sz="1200" i="1"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Now have a go at questions 3 to 8 and then we will look at the answers.</a:t>
            </a:r>
            <a:endParaRPr lang="en-US" sz="1200" i="1"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 </a:t>
            </a:r>
            <a:endParaRPr lang="en-US" sz="1200" i="1"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Now have a go at question 9. In question 9 think broadly about the non-financial factors that might influence which job you would prefer.</a:t>
            </a:r>
            <a:endParaRPr lang="en-US" sz="1200" i="1" kern="1200" dirty="0">
              <a:solidFill>
                <a:schemeClr val="tx1"/>
              </a:solidFill>
              <a:effectLst/>
              <a:latin typeface="+mn-lt"/>
              <a:ea typeface="+mn-ea"/>
              <a:cs typeface="+mn-cs"/>
            </a:endParaRPr>
          </a:p>
          <a:p>
            <a:endParaRPr lang="en-US" i="0" dirty="0"/>
          </a:p>
        </p:txBody>
      </p:sp>
      <p:sp>
        <p:nvSpPr>
          <p:cNvPr id="4" name="Slide Number Placeholder 3"/>
          <p:cNvSpPr>
            <a:spLocks noGrp="1"/>
          </p:cNvSpPr>
          <p:nvPr>
            <p:ph type="sldNum" sz="quarter" idx="5"/>
          </p:nvPr>
        </p:nvSpPr>
        <p:spPr/>
        <p:txBody>
          <a:bodyPr/>
          <a:lstStyle/>
          <a:p>
            <a:fld id="{C9333599-DF73-1C49-B1E2-DAE95A1521E0}" type="slidenum">
              <a:rPr lang="en-US" smtClean="0"/>
              <a:t>25</a:t>
            </a:fld>
            <a:endParaRPr lang="en-US"/>
          </a:p>
        </p:txBody>
      </p:sp>
    </p:spTree>
    <p:extLst>
      <p:ext uri="{BB962C8B-B14F-4D97-AF65-F5344CB8AC3E}">
        <p14:creationId xmlns:p14="http://schemas.microsoft.com/office/powerpoint/2010/main" val="390956283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kern="1200" dirty="0">
                <a:solidFill>
                  <a:schemeClr val="tx1"/>
                </a:solidFill>
                <a:effectLst/>
                <a:latin typeface="+mn-lt"/>
                <a:ea typeface="+mn-ea"/>
                <a:cs typeface="+mn-cs"/>
              </a:rPr>
              <a:t>There are quite a few tasks in Task 2 although, in reality, the steps have been broken down so that there should be a clear sense of direction for pupils.</a:t>
            </a:r>
            <a:endParaRPr lang="en-US" sz="1200" b="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 </a:t>
            </a:r>
            <a:endParaRPr lang="en-US" sz="1200" b="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It is left up to the teacher to indicate if the pupils should pause after completing a set number of tasks before proceeding with the final set. The following dialogue reflects this:</a:t>
            </a:r>
            <a:endParaRPr lang="en-US" sz="1200" b="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GB" sz="1200" i="0" u="sng" kern="1200" dirty="0">
                <a:solidFill>
                  <a:schemeClr val="tx1"/>
                </a:solidFill>
                <a:effectLst/>
                <a:latin typeface="+mn-lt"/>
                <a:ea typeface="+mn-ea"/>
                <a:cs typeface="+mn-cs"/>
              </a:rPr>
              <a:t>Option 1</a:t>
            </a:r>
            <a:endParaRPr lang="en-US" sz="1200" i="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Have a go at these tasks. Work in your pairs. Use the graph paper provided.</a:t>
            </a:r>
            <a:endParaRPr lang="en-US" sz="1200" i="1" kern="1200" dirty="0">
              <a:solidFill>
                <a:schemeClr val="tx1"/>
              </a:solidFill>
              <a:effectLst/>
              <a:latin typeface="+mn-lt"/>
              <a:ea typeface="+mn-ea"/>
              <a:cs typeface="+mn-cs"/>
            </a:endParaRPr>
          </a:p>
          <a:p>
            <a:r>
              <a:rPr lang="en-GB" sz="1200" i="0" kern="1200" dirty="0">
                <a:solidFill>
                  <a:schemeClr val="tx1"/>
                </a:solidFill>
                <a:effectLst/>
                <a:latin typeface="+mn-lt"/>
                <a:ea typeface="+mn-ea"/>
                <a:cs typeface="+mn-cs"/>
              </a:rPr>
              <a:t> </a:t>
            </a:r>
            <a:endParaRPr lang="en-US" sz="1200" i="0" kern="1200" dirty="0">
              <a:solidFill>
                <a:schemeClr val="tx1"/>
              </a:solidFill>
              <a:effectLst/>
              <a:latin typeface="+mn-lt"/>
              <a:ea typeface="+mn-ea"/>
              <a:cs typeface="+mn-cs"/>
            </a:endParaRPr>
          </a:p>
          <a:p>
            <a:r>
              <a:rPr lang="en-GB" sz="1200" i="0" u="sng" kern="1200" dirty="0">
                <a:solidFill>
                  <a:schemeClr val="tx1"/>
                </a:solidFill>
                <a:effectLst/>
                <a:latin typeface="+mn-lt"/>
                <a:ea typeface="+mn-ea"/>
                <a:cs typeface="+mn-cs"/>
              </a:rPr>
              <a:t>Option 2</a:t>
            </a:r>
            <a:endParaRPr lang="en-US" sz="1200" i="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Have a go at questions 1 and 2 and we will then look at the answers. Work in your pairs. Use the graph paper provided.</a:t>
            </a:r>
            <a:endParaRPr lang="en-US" sz="1200" i="1"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 </a:t>
            </a:r>
            <a:endParaRPr lang="en-US" sz="1200" i="1"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Now have a go at questions 3 to 8 and then we will look at the answers.</a:t>
            </a:r>
            <a:endParaRPr lang="en-US" sz="1200" i="1"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 </a:t>
            </a:r>
            <a:endParaRPr lang="en-US" sz="1200" i="1"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Now have a go at question 9. In question 9 think broadly about the non-financial factors that might influence which job you would prefer.</a:t>
            </a:r>
            <a:endParaRPr lang="en-US" sz="1200" i="1" kern="1200" dirty="0">
              <a:solidFill>
                <a:schemeClr val="tx1"/>
              </a:solidFill>
              <a:effectLst/>
              <a:latin typeface="+mn-lt"/>
              <a:ea typeface="+mn-ea"/>
              <a:cs typeface="+mn-cs"/>
            </a:endParaRPr>
          </a:p>
          <a:p>
            <a:endParaRPr lang="en-US" i="0" dirty="0"/>
          </a:p>
        </p:txBody>
      </p:sp>
      <p:sp>
        <p:nvSpPr>
          <p:cNvPr id="4" name="Slide Number Placeholder 3"/>
          <p:cNvSpPr>
            <a:spLocks noGrp="1"/>
          </p:cNvSpPr>
          <p:nvPr>
            <p:ph type="sldNum" sz="quarter" idx="5"/>
          </p:nvPr>
        </p:nvSpPr>
        <p:spPr/>
        <p:txBody>
          <a:bodyPr/>
          <a:lstStyle/>
          <a:p>
            <a:fld id="{C9333599-DF73-1C49-B1E2-DAE95A1521E0}" type="slidenum">
              <a:rPr lang="en-US" smtClean="0"/>
              <a:t>26</a:t>
            </a:fld>
            <a:endParaRPr lang="en-US"/>
          </a:p>
        </p:txBody>
      </p:sp>
    </p:spTree>
    <p:extLst>
      <p:ext uri="{BB962C8B-B14F-4D97-AF65-F5344CB8AC3E}">
        <p14:creationId xmlns:p14="http://schemas.microsoft.com/office/powerpoint/2010/main" val="13771130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200" dirty="0">
                <a:solidFill>
                  <a:schemeClr val="tx1"/>
                </a:solidFill>
                <a:effectLst/>
                <a:latin typeface="+mn-lt"/>
                <a:ea typeface="+mn-ea"/>
                <a:cs typeface="+mn-cs"/>
              </a:rPr>
              <a:t>This should be straightforward for pupils to complete. Note that they may have different scales on the axes.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200" dirty="0">
                <a:solidFill>
                  <a:schemeClr val="tx1"/>
                </a:solidFill>
                <a:effectLst/>
                <a:latin typeface="+mn-lt"/>
                <a:ea typeface="+mn-ea"/>
                <a:cs typeface="+mn-cs"/>
              </a:rPr>
              <a:t>Note also that the line for Job 1 in the range 0-25 hours should not be interpreted that a person could work less than 25 hours and still be paid</a:t>
            </a:r>
            <a:r>
              <a:rPr lang="en-GB" sz="1200" b="0" kern="1200" baseline="0" dirty="0">
                <a:solidFill>
                  <a:schemeClr val="tx1"/>
                </a:solidFill>
                <a:effectLst/>
                <a:latin typeface="+mn-lt"/>
                <a:ea typeface="+mn-ea"/>
                <a:cs typeface="+mn-cs"/>
              </a:rPr>
              <a:t> the same amount</a:t>
            </a:r>
            <a:r>
              <a:rPr lang="en-GB" sz="1200" b="0" kern="1200" dirty="0">
                <a:solidFill>
                  <a:schemeClr val="tx1"/>
                </a:solidFill>
                <a:effectLst/>
                <a:latin typeface="+mn-lt"/>
                <a:ea typeface="+mn-ea"/>
                <a:cs typeface="+mn-cs"/>
              </a:rPr>
              <a:t>. It simply</a:t>
            </a:r>
            <a:r>
              <a:rPr lang="en-GB" sz="1200" b="0" kern="1200" baseline="0" dirty="0">
                <a:solidFill>
                  <a:schemeClr val="tx1"/>
                </a:solidFill>
                <a:effectLst/>
                <a:latin typeface="+mn-lt"/>
                <a:ea typeface="+mn-ea"/>
                <a:cs typeface="+mn-cs"/>
              </a:rPr>
              <a:t> records the fact that wages are the same over the 0-25 hour range and that the related line is flat over that range. It starts increasing after 25 hours have been worked.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kern="1200" baseline="0" dirty="0">
              <a:solidFill>
                <a:schemeClr val="tx1"/>
              </a:solidFill>
              <a:effectLst/>
              <a:latin typeface="+mn-lt"/>
              <a:ea typeface="+mn-ea"/>
              <a:cs typeface="+mn-cs"/>
            </a:endParaRPr>
          </a:p>
          <a:p>
            <a:endParaRPr lang="en-US" i="1" dirty="0"/>
          </a:p>
          <a:p>
            <a:endParaRPr lang="en-US" i="0" dirty="0"/>
          </a:p>
        </p:txBody>
      </p:sp>
      <p:sp>
        <p:nvSpPr>
          <p:cNvPr id="4" name="Slide Number Placeholder 3"/>
          <p:cNvSpPr>
            <a:spLocks noGrp="1"/>
          </p:cNvSpPr>
          <p:nvPr>
            <p:ph type="sldNum" sz="quarter" idx="5"/>
          </p:nvPr>
        </p:nvSpPr>
        <p:spPr/>
        <p:txBody>
          <a:bodyPr/>
          <a:lstStyle/>
          <a:p>
            <a:fld id="{C9333599-DF73-1C49-B1E2-DAE95A1521E0}" type="slidenum">
              <a:rPr lang="en-US" smtClean="0"/>
              <a:t>27</a:t>
            </a:fld>
            <a:endParaRPr lang="en-US"/>
          </a:p>
        </p:txBody>
      </p:sp>
    </p:spTree>
    <p:extLst>
      <p:ext uri="{BB962C8B-B14F-4D97-AF65-F5344CB8AC3E}">
        <p14:creationId xmlns:p14="http://schemas.microsoft.com/office/powerpoint/2010/main" val="173775853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9333599-DF73-1C49-B1E2-DAE95A1521E0}" type="slidenum">
              <a:rPr lang="en-US" smtClean="0"/>
              <a:t>28</a:t>
            </a:fld>
            <a:endParaRPr lang="en-US"/>
          </a:p>
        </p:txBody>
      </p:sp>
    </p:spTree>
    <p:extLst>
      <p:ext uri="{BB962C8B-B14F-4D97-AF65-F5344CB8AC3E}">
        <p14:creationId xmlns:p14="http://schemas.microsoft.com/office/powerpoint/2010/main" val="362516339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9333599-DF73-1C49-B1E2-DAE95A1521E0}" type="slidenum">
              <a:rPr lang="en-US" smtClean="0"/>
              <a:t>29</a:t>
            </a:fld>
            <a:endParaRPr lang="en-US"/>
          </a:p>
        </p:txBody>
      </p:sp>
    </p:spTree>
    <p:extLst>
      <p:ext uri="{BB962C8B-B14F-4D97-AF65-F5344CB8AC3E}">
        <p14:creationId xmlns:p14="http://schemas.microsoft.com/office/powerpoint/2010/main" val="17150399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From government specification content</a:t>
            </a:r>
            <a:r>
              <a:rPr lang="en-GB" baseline="0" dirty="0"/>
              <a:t> where:</a:t>
            </a:r>
          </a:p>
          <a:p>
            <a:endParaRPr lang="en-GB" baseline="0" dirty="0"/>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All students will develop confidence and competence with the content identified by standard type</a:t>
            </a:r>
            <a:endParaRPr lang="en-GB"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All students will be assessed on the content identified by the standard and the </a:t>
            </a:r>
            <a:r>
              <a:rPr lang="en-US" sz="1200" u="sng" kern="1200" dirty="0">
                <a:solidFill>
                  <a:schemeClr val="tx1"/>
                </a:solidFill>
                <a:effectLst/>
                <a:latin typeface="+mn-lt"/>
                <a:ea typeface="+mn-ea"/>
                <a:cs typeface="+mn-cs"/>
              </a:rPr>
              <a:t>underlined </a:t>
            </a:r>
            <a:r>
              <a:rPr lang="en-US" sz="1200" kern="1200" dirty="0">
                <a:solidFill>
                  <a:schemeClr val="tx1"/>
                </a:solidFill>
                <a:effectLst/>
                <a:latin typeface="+mn-lt"/>
                <a:ea typeface="+mn-ea"/>
                <a:cs typeface="+mn-cs"/>
              </a:rPr>
              <a:t>type; more highly attaining students will develop confidence and competence with all of this content</a:t>
            </a:r>
            <a:endParaRPr lang="en-GB"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Only the more highly attaining students will be assessed on the content identified by </a:t>
            </a:r>
            <a:r>
              <a:rPr lang="en-US" sz="1200" b="1" kern="1200" dirty="0">
                <a:solidFill>
                  <a:schemeClr val="tx1"/>
                </a:solidFill>
                <a:effectLst/>
                <a:latin typeface="+mn-lt"/>
                <a:ea typeface="+mn-ea"/>
                <a:cs typeface="+mn-cs"/>
              </a:rPr>
              <a:t>bold </a:t>
            </a:r>
            <a:r>
              <a:rPr lang="en-US" sz="1200" kern="1200" dirty="0">
                <a:solidFill>
                  <a:schemeClr val="tx1"/>
                </a:solidFill>
                <a:effectLst/>
                <a:latin typeface="+mn-lt"/>
                <a:ea typeface="+mn-ea"/>
                <a:cs typeface="+mn-cs"/>
              </a:rPr>
              <a:t>type. The highest attaining students will develop</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confidence and competence with the </a:t>
            </a:r>
            <a:r>
              <a:rPr lang="en-US" sz="1200" b="1" kern="1200" dirty="0">
                <a:solidFill>
                  <a:schemeClr val="tx1"/>
                </a:solidFill>
                <a:effectLst/>
                <a:latin typeface="+mn-lt"/>
                <a:ea typeface="+mn-ea"/>
                <a:cs typeface="+mn-cs"/>
              </a:rPr>
              <a:t>bold </a:t>
            </a:r>
            <a:r>
              <a:rPr lang="en-US" sz="1200" kern="1200" dirty="0">
                <a:solidFill>
                  <a:schemeClr val="tx1"/>
                </a:solidFill>
                <a:effectLst/>
                <a:latin typeface="+mn-lt"/>
                <a:ea typeface="+mn-ea"/>
                <a:cs typeface="+mn-cs"/>
              </a:rPr>
              <a:t>content.</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5"/>
          </p:nvPr>
        </p:nvSpPr>
        <p:spPr/>
        <p:txBody>
          <a:bodyPr/>
          <a:lstStyle/>
          <a:p>
            <a:fld id="{C9333599-DF73-1C49-B1E2-DAE95A1521E0}" type="slidenum">
              <a:rPr lang="en-US" smtClean="0"/>
              <a:t>3</a:t>
            </a:fld>
            <a:endParaRPr lang="en-US"/>
          </a:p>
        </p:txBody>
      </p:sp>
    </p:spTree>
    <p:extLst>
      <p:ext uri="{BB962C8B-B14F-4D97-AF65-F5344CB8AC3E}">
        <p14:creationId xmlns:p14="http://schemas.microsoft.com/office/powerpoint/2010/main" val="17457322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9333599-DF73-1C49-B1E2-DAE95A1521E0}" type="slidenum">
              <a:rPr lang="en-US" smtClean="0"/>
              <a:t>30</a:t>
            </a:fld>
            <a:endParaRPr lang="en-US"/>
          </a:p>
        </p:txBody>
      </p:sp>
    </p:spTree>
    <p:extLst>
      <p:ext uri="{BB962C8B-B14F-4D97-AF65-F5344CB8AC3E}">
        <p14:creationId xmlns:p14="http://schemas.microsoft.com/office/powerpoint/2010/main" val="62059664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9333599-DF73-1C49-B1E2-DAE95A1521E0}" type="slidenum">
              <a:rPr lang="en-US" smtClean="0"/>
              <a:t>31</a:t>
            </a:fld>
            <a:endParaRPr lang="en-US"/>
          </a:p>
        </p:txBody>
      </p:sp>
    </p:spTree>
    <p:extLst>
      <p:ext uri="{BB962C8B-B14F-4D97-AF65-F5344CB8AC3E}">
        <p14:creationId xmlns:p14="http://schemas.microsoft.com/office/powerpoint/2010/main" val="359202996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This</a:t>
            </a:r>
            <a:r>
              <a:rPr lang="en-GB" baseline="0" dirty="0"/>
              <a:t> slide is for information only. It would be interesting to see if it causes any discussion about the level of pay that some people earn.</a:t>
            </a:r>
            <a:endParaRPr lang="en-US" dirty="0"/>
          </a:p>
          <a:p>
            <a:endParaRPr lang="en-GB" dirty="0"/>
          </a:p>
        </p:txBody>
      </p:sp>
      <p:sp>
        <p:nvSpPr>
          <p:cNvPr id="4" name="Slide Number Placeholder 3"/>
          <p:cNvSpPr>
            <a:spLocks noGrp="1"/>
          </p:cNvSpPr>
          <p:nvPr>
            <p:ph type="sldNum" sz="quarter" idx="5"/>
          </p:nvPr>
        </p:nvSpPr>
        <p:spPr/>
        <p:txBody>
          <a:bodyPr/>
          <a:lstStyle/>
          <a:p>
            <a:fld id="{C9333599-DF73-1C49-B1E2-DAE95A1521E0}" type="slidenum">
              <a:rPr lang="en-US" smtClean="0"/>
              <a:t>32</a:t>
            </a:fld>
            <a:endParaRPr lang="en-US"/>
          </a:p>
        </p:txBody>
      </p:sp>
    </p:spTree>
    <p:extLst>
      <p:ext uri="{BB962C8B-B14F-4D97-AF65-F5344CB8AC3E}">
        <p14:creationId xmlns:p14="http://schemas.microsoft.com/office/powerpoint/2010/main" val="267833285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i="1" dirty="0"/>
          </a:p>
        </p:txBody>
      </p:sp>
      <p:sp>
        <p:nvSpPr>
          <p:cNvPr id="4" name="Slide Number Placeholder 3"/>
          <p:cNvSpPr>
            <a:spLocks noGrp="1"/>
          </p:cNvSpPr>
          <p:nvPr>
            <p:ph type="sldNum" sz="quarter" idx="5"/>
          </p:nvPr>
        </p:nvSpPr>
        <p:spPr/>
        <p:txBody>
          <a:bodyPr/>
          <a:lstStyle/>
          <a:p>
            <a:fld id="{C9333599-DF73-1C49-B1E2-DAE95A1521E0}" type="slidenum">
              <a:rPr lang="en-US" smtClean="0"/>
              <a:t>33</a:t>
            </a:fld>
            <a:endParaRPr lang="en-US"/>
          </a:p>
        </p:txBody>
      </p:sp>
    </p:spTree>
    <p:extLst>
      <p:ext uri="{BB962C8B-B14F-4D97-AF65-F5344CB8AC3E}">
        <p14:creationId xmlns:p14="http://schemas.microsoft.com/office/powerpoint/2010/main" val="130263615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i="1" dirty="0"/>
          </a:p>
        </p:txBody>
      </p:sp>
      <p:sp>
        <p:nvSpPr>
          <p:cNvPr id="4" name="Slide Number Placeholder 3"/>
          <p:cNvSpPr>
            <a:spLocks noGrp="1"/>
          </p:cNvSpPr>
          <p:nvPr>
            <p:ph type="sldNum" sz="quarter" idx="5"/>
          </p:nvPr>
        </p:nvSpPr>
        <p:spPr/>
        <p:txBody>
          <a:bodyPr/>
          <a:lstStyle/>
          <a:p>
            <a:fld id="{C9333599-DF73-1C49-B1E2-DAE95A1521E0}" type="slidenum">
              <a:rPr lang="en-US" smtClean="0"/>
              <a:t>35</a:t>
            </a:fld>
            <a:endParaRPr lang="en-US"/>
          </a:p>
        </p:txBody>
      </p:sp>
    </p:spTree>
    <p:extLst>
      <p:ext uri="{BB962C8B-B14F-4D97-AF65-F5344CB8AC3E}">
        <p14:creationId xmlns:p14="http://schemas.microsoft.com/office/powerpoint/2010/main" val="60669952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dirty="0"/>
              <a:t>An ‘Elementary’ occupation is: </a:t>
            </a:r>
          </a:p>
          <a:p>
            <a:pPr marL="0" indent="0">
              <a:buNone/>
            </a:pPr>
            <a:r>
              <a:rPr lang="en-GB" dirty="0"/>
              <a:t>One which will</a:t>
            </a:r>
            <a:r>
              <a:rPr lang="en-GB" baseline="0" dirty="0"/>
              <a:t> </a:t>
            </a:r>
            <a:r>
              <a:rPr lang="en-GB" dirty="0"/>
              <a:t>usually require a minimum general level of education (</a:t>
            </a:r>
            <a:r>
              <a:rPr lang="en-GB" dirty="0" err="1"/>
              <a:t>ie</a:t>
            </a:r>
            <a:r>
              <a:rPr lang="en-GB" dirty="0"/>
              <a:t>, that which is acquired by the end of the period of compulsory education). Some occupations at this level will also have short periods of work-related training in areas such as health and safety, food hygiene, and customer service requirements.</a:t>
            </a:r>
          </a:p>
          <a:p>
            <a:pPr marL="0" indent="0">
              <a:buNone/>
            </a:pPr>
            <a:r>
              <a:rPr lang="en-GB" dirty="0"/>
              <a:t>ONS Standard Occupational Classification 2010 volume 1 Structure and description of unit groups.</a:t>
            </a:r>
          </a:p>
          <a:p>
            <a:pPr marL="0" indent="0">
              <a:buNone/>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 answer to Question 2 might act as a discussion point. The key point is for pupils to undertake comparisons, using the graph of other groups paying below the minimum wage. For example, there are few below-minimum wage earners in professional occupations. </a:t>
            </a:r>
          </a:p>
          <a:p>
            <a:pPr marL="0" indent="0">
              <a:buNone/>
            </a:pPr>
            <a:r>
              <a:rPr lang="en-GB" dirty="0"/>
              <a:t>The answer provided is likely to be true but there will also certainly be other factors.</a:t>
            </a:r>
          </a:p>
        </p:txBody>
      </p:sp>
      <p:sp>
        <p:nvSpPr>
          <p:cNvPr id="4" name="Slide Number Placeholder 3"/>
          <p:cNvSpPr>
            <a:spLocks noGrp="1"/>
          </p:cNvSpPr>
          <p:nvPr>
            <p:ph type="sldNum" sz="quarter" idx="5"/>
          </p:nvPr>
        </p:nvSpPr>
        <p:spPr/>
        <p:txBody>
          <a:bodyPr/>
          <a:lstStyle/>
          <a:p>
            <a:fld id="{C9333599-DF73-1C49-B1E2-DAE95A1521E0}" type="slidenum">
              <a:rPr lang="en-US" smtClean="0"/>
              <a:t>36</a:t>
            </a:fld>
            <a:endParaRPr lang="en-US"/>
          </a:p>
        </p:txBody>
      </p:sp>
    </p:spTree>
    <p:extLst>
      <p:ext uri="{BB962C8B-B14F-4D97-AF65-F5344CB8AC3E}">
        <p14:creationId xmlns:p14="http://schemas.microsoft.com/office/powerpoint/2010/main" val="181615817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On the farm, three grades of strawberries are grown and they are sold at different prices to the supermarkets depending on their quality. Which strawberries are grown depends on the condition of the soil in the field and what methods of </a:t>
            </a:r>
            <a:r>
              <a:rPr lang="en-US" sz="1200" i="1" kern="1200" dirty="0" err="1">
                <a:solidFill>
                  <a:schemeClr val="tx1"/>
                </a:solidFill>
                <a:effectLst/>
                <a:latin typeface="+mn-lt"/>
                <a:ea typeface="+mn-ea"/>
                <a:cs typeface="+mn-cs"/>
              </a:rPr>
              <a:t>fertilisation</a:t>
            </a:r>
            <a:r>
              <a:rPr lang="en-US" sz="1200" i="1" kern="1200" dirty="0">
                <a:solidFill>
                  <a:schemeClr val="tx1"/>
                </a:solidFill>
                <a:effectLst/>
                <a:latin typeface="+mn-lt"/>
                <a:ea typeface="+mn-ea"/>
                <a:cs typeface="+mn-cs"/>
              </a:rPr>
              <a:t> are used.</a:t>
            </a:r>
            <a:endParaRPr lang="en-US" i="1" dirty="0"/>
          </a:p>
        </p:txBody>
      </p:sp>
      <p:sp>
        <p:nvSpPr>
          <p:cNvPr id="4" name="Slide Number Placeholder 3"/>
          <p:cNvSpPr>
            <a:spLocks noGrp="1"/>
          </p:cNvSpPr>
          <p:nvPr>
            <p:ph type="sldNum" sz="quarter" idx="5"/>
          </p:nvPr>
        </p:nvSpPr>
        <p:spPr/>
        <p:txBody>
          <a:bodyPr/>
          <a:lstStyle/>
          <a:p>
            <a:fld id="{C9333599-DF73-1C49-B1E2-DAE95A1521E0}" type="slidenum">
              <a:rPr lang="en-US" smtClean="0"/>
              <a:t>37</a:t>
            </a:fld>
            <a:endParaRPr lang="en-US"/>
          </a:p>
        </p:txBody>
      </p:sp>
    </p:spTree>
    <p:extLst>
      <p:ext uri="{BB962C8B-B14F-4D97-AF65-F5344CB8AC3E}">
        <p14:creationId xmlns:p14="http://schemas.microsoft.com/office/powerpoint/2010/main" val="412204498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i="0" dirty="0"/>
          </a:p>
        </p:txBody>
      </p:sp>
      <p:sp>
        <p:nvSpPr>
          <p:cNvPr id="4" name="Slide Number Placeholder 3"/>
          <p:cNvSpPr>
            <a:spLocks noGrp="1"/>
          </p:cNvSpPr>
          <p:nvPr>
            <p:ph type="sldNum" sz="quarter" idx="5"/>
          </p:nvPr>
        </p:nvSpPr>
        <p:spPr/>
        <p:txBody>
          <a:bodyPr/>
          <a:lstStyle/>
          <a:p>
            <a:fld id="{C9333599-DF73-1C49-B1E2-DAE95A1521E0}" type="slidenum">
              <a:rPr lang="en-US" smtClean="0"/>
              <a:t>38</a:t>
            </a:fld>
            <a:endParaRPr lang="en-US"/>
          </a:p>
        </p:txBody>
      </p:sp>
    </p:spTree>
    <p:extLst>
      <p:ext uri="{BB962C8B-B14F-4D97-AF65-F5344CB8AC3E}">
        <p14:creationId xmlns:p14="http://schemas.microsoft.com/office/powerpoint/2010/main" val="401837175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i="0" dirty="0"/>
          </a:p>
        </p:txBody>
      </p:sp>
      <p:sp>
        <p:nvSpPr>
          <p:cNvPr id="4" name="Slide Number Placeholder 3"/>
          <p:cNvSpPr>
            <a:spLocks noGrp="1"/>
          </p:cNvSpPr>
          <p:nvPr>
            <p:ph type="sldNum" sz="quarter" idx="5"/>
          </p:nvPr>
        </p:nvSpPr>
        <p:spPr/>
        <p:txBody>
          <a:bodyPr/>
          <a:lstStyle/>
          <a:p>
            <a:fld id="{C9333599-DF73-1C49-B1E2-DAE95A1521E0}" type="slidenum">
              <a:rPr lang="en-US" smtClean="0"/>
              <a:t>39</a:t>
            </a:fld>
            <a:endParaRPr lang="en-US"/>
          </a:p>
        </p:txBody>
      </p:sp>
    </p:spTree>
    <p:extLst>
      <p:ext uri="{BB962C8B-B14F-4D97-AF65-F5344CB8AC3E}">
        <p14:creationId xmlns:p14="http://schemas.microsoft.com/office/powerpoint/2010/main" val="395505240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Question 1: The tables are completed by setting one of the variables in turn to zero</a:t>
            </a:r>
            <a:r>
              <a:rPr lang="en-GB" baseline="0" dirty="0"/>
              <a:t> and then solving for the remaining unknowns. For example, in the table for field 1, when B is set to zero then the value of P can be found from the following sequence:</a:t>
            </a:r>
          </a:p>
          <a:p>
            <a:endParaRPr lang="en-GB" sz="1200" dirty="0"/>
          </a:p>
          <a:p>
            <a:r>
              <a:rPr lang="en-GB" sz="1200" dirty="0"/>
              <a:t>Field 1:  0.35B + 0.5P = £12.00 per hour. </a:t>
            </a:r>
          </a:p>
          <a:p>
            <a:r>
              <a:rPr lang="en-GB" sz="1200" dirty="0"/>
              <a:t>Set B to zero</a:t>
            </a:r>
            <a:r>
              <a:rPr lang="en-GB" sz="1200" baseline="0" dirty="0"/>
              <a:t> gives </a:t>
            </a:r>
            <a:r>
              <a:rPr lang="en-GB" sz="1200" dirty="0"/>
              <a:t>0.35</a:t>
            </a:r>
            <a:r>
              <a:rPr lang="en-GB" sz="1200" baseline="0" dirty="0"/>
              <a:t> x 0 + </a:t>
            </a:r>
            <a:r>
              <a:rPr lang="en-GB" sz="1200" dirty="0"/>
              <a:t>0.5P = £12.00 per hour. </a:t>
            </a:r>
          </a:p>
          <a:p>
            <a:r>
              <a:rPr lang="en-GB" sz="1200" dirty="0"/>
              <a:t>P is then clearly equal to 12/0.5</a:t>
            </a:r>
            <a:r>
              <a:rPr lang="en-GB" sz="1200" baseline="0" dirty="0"/>
              <a:t> = 24.</a:t>
            </a:r>
          </a:p>
          <a:p>
            <a:r>
              <a:rPr lang="en-GB" sz="1200" baseline="0" dirty="0"/>
              <a:t>It might be worth completing this example with the class to get them started on the problem.</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i="0" dirty="0"/>
          </a:p>
        </p:txBody>
      </p:sp>
      <p:sp>
        <p:nvSpPr>
          <p:cNvPr id="4" name="Slide Number Placeholder 3"/>
          <p:cNvSpPr>
            <a:spLocks noGrp="1"/>
          </p:cNvSpPr>
          <p:nvPr>
            <p:ph type="sldNum" sz="quarter" idx="5"/>
          </p:nvPr>
        </p:nvSpPr>
        <p:spPr/>
        <p:txBody>
          <a:bodyPr/>
          <a:lstStyle/>
          <a:p>
            <a:fld id="{C9333599-DF73-1C49-B1E2-DAE95A1521E0}" type="slidenum">
              <a:rPr lang="en-US" smtClean="0"/>
              <a:t>40</a:t>
            </a:fld>
            <a:endParaRPr lang="en-US"/>
          </a:p>
        </p:txBody>
      </p:sp>
    </p:spTree>
    <p:extLst>
      <p:ext uri="{BB962C8B-B14F-4D97-AF65-F5344CB8AC3E}">
        <p14:creationId xmlns:p14="http://schemas.microsoft.com/office/powerpoint/2010/main" val="5236620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two sets of homework – this is the first – will draw attention to websites from the Office for National Statistics (ONS) and, specifically, to their diagrammatic presentation of various investigations relating to pay in the UK. The essential idea is to get pupils used to reading and interpreting diagrams along with using and developing them in the following lessons. The first homework should be set a few days before the lesson begins. Clearly, it is assumed that the pupils have access to the internet either at home or at school.</a:t>
            </a:r>
          </a:p>
          <a:p>
            <a:endParaRPr lang="en-GB" dirty="0"/>
          </a:p>
          <a:p>
            <a:r>
              <a:rPr lang="en-GB" dirty="0"/>
              <a:t>The questions may look challenging but the answers are obvious once the diagrams are studied. </a:t>
            </a:r>
          </a:p>
        </p:txBody>
      </p:sp>
      <p:sp>
        <p:nvSpPr>
          <p:cNvPr id="4" name="Slide Number Placeholder 3"/>
          <p:cNvSpPr>
            <a:spLocks noGrp="1"/>
          </p:cNvSpPr>
          <p:nvPr>
            <p:ph type="sldNum" sz="quarter" idx="5"/>
          </p:nvPr>
        </p:nvSpPr>
        <p:spPr/>
        <p:txBody>
          <a:bodyPr/>
          <a:lstStyle/>
          <a:p>
            <a:fld id="{C9333599-DF73-1C49-B1E2-DAE95A1521E0}" type="slidenum">
              <a:rPr lang="en-US" smtClean="0"/>
              <a:t>4</a:t>
            </a:fld>
            <a:endParaRPr lang="en-US"/>
          </a:p>
        </p:txBody>
      </p:sp>
    </p:spTree>
    <p:extLst>
      <p:ext uri="{BB962C8B-B14F-4D97-AF65-F5344CB8AC3E}">
        <p14:creationId xmlns:p14="http://schemas.microsoft.com/office/powerpoint/2010/main" val="120890985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answers are derived as follows:</a:t>
            </a:r>
          </a:p>
          <a:p>
            <a:r>
              <a:rPr lang="en-GB" sz="1200" dirty="0"/>
              <a:t>Field 1:    0.35B + 0.5P = £12.00 per hour. Set B to zero</a:t>
            </a:r>
            <a:r>
              <a:rPr lang="en-GB" sz="1200" baseline="0" dirty="0"/>
              <a:t> gives </a:t>
            </a:r>
            <a:r>
              <a:rPr lang="en-GB" sz="1200" dirty="0"/>
              <a:t>0.35</a:t>
            </a:r>
            <a:r>
              <a:rPr lang="en-GB" sz="1200" baseline="0" dirty="0"/>
              <a:t> x 0 + </a:t>
            </a:r>
            <a:r>
              <a:rPr lang="en-GB" sz="1200" dirty="0"/>
              <a:t>0.5P = £12.00 per hour. P is then clearly equal to 12/0.5</a:t>
            </a:r>
            <a:r>
              <a:rPr lang="en-GB" sz="1200" baseline="0" dirty="0"/>
              <a:t> = 24.</a:t>
            </a:r>
          </a:p>
          <a:p>
            <a:r>
              <a:rPr lang="en-GB" sz="1200" dirty="0"/>
              <a:t>Field 1:    0.35B + 0.5P = £12.00 per hour. Set P to zero</a:t>
            </a:r>
            <a:r>
              <a:rPr lang="en-GB" sz="1200" baseline="0" dirty="0"/>
              <a:t> gives </a:t>
            </a:r>
            <a:r>
              <a:rPr lang="en-GB" sz="1200" dirty="0"/>
              <a:t>0.35B</a:t>
            </a:r>
            <a:r>
              <a:rPr lang="en-GB" sz="1200" baseline="0" dirty="0"/>
              <a:t> + </a:t>
            </a:r>
            <a:r>
              <a:rPr lang="en-GB" sz="1200" dirty="0"/>
              <a:t>0.5</a:t>
            </a:r>
            <a:r>
              <a:rPr lang="en-GB" sz="1200" baseline="0" dirty="0"/>
              <a:t> x 0</a:t>
            </a:r>
            <a:r>
              <a:rPr lang="en-GB" sz="1200" dirty="0"/>
              <a:t> = £12.00 per hour. B is then clearly equal to 12/0.35</a:t>
            </a:r>
            <a:r>
              <a:rPr lang="en-GB" sz="1200" baseline="0" dirty="0"/>
              <a:t> = 34.28.</a:t>
            </a:r>
          </a:p>
          <a:p>
            <a:r>
              <a:rPr lang="en-GB" sz="1200" dirty="0"/>
              <a:t>Field 2:    0.35B + 0.65F = £11.10 per hour. Set</a:t>
            </a:r>
            <a:r>
              <a:rPr lang="en-GB" sz="1200" baseline="0" dirty="0"/>
              <a:t> B to zero gives </a:t>
            </a:r>
            <a:r>
              <a:rPr lang="en-GB" sz="1200" dirty="0"/>
              <a:t>0.35</a:t>
            </a:r>
            <a:r>
              <a:rPr lang="en-GB" sz="1200" baseline="0" dirty="0"/>
              <a:t> x 0 </a:t>
            </a:r>
            <a:r>
              <a:rPr lang="en-GB" sz="1200" dirty="0"/>
              <a:t>+ 0.65P = £11.10 per hour. F is then clearly equal to 11.1/0.65</a:t>
            </a:r>
            <a:r>
              <a:rPr lang="en-GB" sz="1200" baseline="0" dirty="0"/>
              <a:t> = 17.08.</a:t>
            </a:r>
          </a:p>
          <a:p>
            <a:r>
              <a:rPr lang="en-GB" sz="1200" dirty="0"/>
              <a:t>Field 2:    0.35B + 0.65F = £11.10 per hour. Set</a:t>
            </a:r>
            <a:r>
              <a:rPr lang="en-GB" sz="1200" baseline="0" dirty="0"/>
              <a:t> F to zero gives </a:t>
            </a:r>
            <a:r>
              <a:rPr lang="en-GB" sz="1200" dirty="0"/>
              <a:t>0.35</a:t>
            </a:r>
            <a:r>
              <a:rPr lang="en-GB" sz="1200" baseline="0" dirty="0"/>
              <a:t>B </a:t>
            </a:r>
            <a:r>
              <a:rPr lang="en-GB" sz="1200" dirty="0"/>
              <a:t>+ 0.65</a:t>
            </a:r>
            <a:r>
              <a:rPr lang="en-GB" sz="1200" baseline="0" dirty="0"/>
              <a:t> x 0</a:t>
            </a:r>
            <a:r>
              <a:rPr lang="en-GB" sz="1200" dirty="0"/>
              <a:t> = £11.10 per hour. B is then clearly equal to 11.1/0.35</a:t>
            </a:r>
            <a:r>
              <a:rPr lang="en-GB" sz="1200" baseline="0" dirty="0"/>
              <a:t> = 31.72.</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a:p>
          <a:p>
            <a:endParaRPr lang="en-US" dirty="0"/>
          </a:p>
        </p:txBody>
      </p:sp>
      <p:sp>
        <p:nvSpPr>
          <p:cNvPr id="4" name="Slide Number Placeholder 3"/>
          <p:cNvSpPr>
            <a:spLocks noGrp="1"/>
          </p:cNvSpPr>
          <p:nvPr>
            <p:ph type="sldNum" sz="quarter" idx="5"/>
          </p:nvPr>
        </p:nvSpPr>
        <p:spPr/>
        <p:txBody>
          <a:bodyPr/>
          <a:lstStyle/>
          <a:p>
            <a:fld id="{C9333599-DF73-1C49-B1E2-DAE95A1521E0}" type="slidenum">
              <a:rPr lang="en-US" smtClean="0"/>
              <a:t>41</a:t>
            </a:fld>
            <a:endParaRPr lang="en-US"/>
          </a:p>
        </p:txBody>
      </p:sp>
    </p:spTree>
    <p:extLst>
      <p:ext uri="{BB962C8B-B14F-4D97-AF65-F5344CB8AC3E}">
        <p14:creationId xmlns:p14="http://schemas.microsoft.com/office/powerpoint/2010/main" val="24173344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diagram uses the data from the previous</a:t>
            </a:r>
            <a:r>
              <a:rPr lang="en-GB" baseline="0" dirty="0"/>
              <a:t> table to find the coordinates on the axes and to plot a straight line between them.</a:t>
            </a:r>
            <a:endParaRPr lang="en-US" dirty="0"/>
          </a:p>
        </p:txBody>
      </p:sp>
      <p:sp>
        <p:nvSpPr>
          <p:cNvPr id="4" name="Slide Number Placeholder 3"/>
          <p:cNvSpPr>
            <a:spLocks noGrp="1"/>
          </p:cNvSpPr>
          <p:nvPr>
            <p:ph type="sldNum" sz="quarter" idx="5"/>
          </p:nvPr>
        </p:nvSpPr>
        <p:spPr/>
        <p:txBody>
          <a:bodyPr/>
          <a:lstStyle/>
          <a:p>
            <a:fld id="{C9333599-DF73-1C49-B1E2-DAE95A1521E0}" type="slidenum">
              <a:rPr lang="en-US" smtClean="0"/>
              <a:t>42</a:t>
            </a:fld>
            <a:endParaRPr lang="en-US"/>
          </a:p>
        </p:txBody>
      </p:sp>
    </p:spTree>
    <p:extLst>
      <p:ext uri="{BB962C8B-B14F-4D97-AF65-F5344CB8AC3E}">
        <p14:creationId xmlns:p14="http://schemas.microsoft.com/office/powerpoint/2010/main" val="296057617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diagram uses the data from the previous</a:t>
            </a:r>
            <a:r>
              <a:rPr lang="en-GB" baseline="0" dirty="0"/>
              <a:t> table to find the coordinates on the axes and to plot a straight line between them.</a:t>
            </a:r>
            <a:endParaRPr lang="en-US" dirty="0"/>
          </a:p>
        </p:txBody>
      </p:sp>
      <p:sp>
        <p:nvSpPr>
          <p:cNvPr id="4" name="Slide Number Placeholder 3"/>
          <p:cNvSpPr>
            <a:spLocks noGrp="1"/>
          </p:cNvSpPr>
          <p:nvPr>
            <p:ph type="sldNum" sz="quarter" idx="5"/>
          </p:nvPr>
        </p:nvSpPr>
        <p:spPr/>
        <p:txBody>
          <a:bodyPr/>
          <a:lstStyle/>
          <a:p>
            <a:fld id="{C9333599-DF73-1C49-B1E2-DAE95A1521E0}" type="slidenum">
              <a:rPr lang="en-US" smtClean="0"/>
              <a:t>43</a:t>
            </a:fld>
            <a:endParaRPr lang="en-US"/>
          </a:p>
        </p:txBody>
      </p:sp>
    </p:spTree>
    <p:extLst>
      <p:ext uri="{BB962C8B-B14F-4D97-AF65-F5344CB8AC3E}">
        <p14:creationId xmlns:p14="http://schemas.microsoft.com/office/powerpoint/2010/main" val="157874495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This can be answered by plotting the coordinates on the graph or by seeing if the values that Mollie proposes, when inserted into the equation for field 1, actually add up to 12. As can be seen, they don’t.</a:t>
            </a:r>
          </a:p>
          <a:p>
            <a:endParaRPr lang="en-GB" dirty="0"/>
          </a:p>
        </p:txBody>
      </p:sp>
      <p:sp>
        <p:nvSpPr>
          <p:cNvPr id="4" name="Slide Number Placeholder 3"/>
          <p:cNvSpPr>
            <a:spLocks noGrp="1"/>
          </p:cNvSpPr>
          <p:nvPr>
            <p:ph type="sldNum" sz="quarter" idx="5"/>
          </p:nvPr>
        </p:nvSpPr>
        <p:spPr/>
        <p:txBody>
          <a:bodyPr/>
          <a:lstStyle/>
          <a:p>
            <a:fld id="{C9333599-DF73-1C49-B1E2-DAE95A1521E0}" type="slidenum">
              <a:rPr lang="en-US" smtClean="0"/>
              <a:t>44</a:t>
            </a:fld>
            <a:endParaRPr lang="en-US"/>
          </a:p>
        </p:txBody>
      </p:sp>
    </p:spTree>
    <p:extLst>
      <p:ext uri="{BB962C8B-B14F-4D97-AF65-F5344CB8AC3E}">
        <p14:creationId xmlns:p14="http://schemas.microsoft.com/office/powerpoint/2010/main" val="330030039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Teacher to go</a:t>
            </a:r>
            <a:r>
              <a:rPr lang="en-GB" baseline="0" dirty="0"/>
              <a:t> through this. The instruction will depend on how the pupils have been taught to find gradients.</a:t>
            </a:r>
          </a:p>
          <a:p>
            <a:endParaRPr lang="en-GB" baseline="0" dirty="0"/>
          </a:p>
          <a:p>
            <a:r>
              <a:rPr lang="en-GB" i="0" baseline="0" dirty="0"/>
              <a:t>Note that the gradient is negative which means it is sloping downwards. The diagram drawn for field 1 is sloping downwards and so our answer makes sense!</a:t>
            </a:r>
            <a:endParaRPr lang="en-US" i="0" dirty="0"/>
          </a:p>
        </p:txBody>
      </p:sp>
      <p:sp>
        <p:nvSpPr>
          <p:cNvPr id="4" name="Slide Number Placeholder 3"/>
          <p:cNvSpPr>
            <a:spLocks noGrp="1"/>
          </p:cNvSpPr>
          <p:nvPr>
            <p:ph type="sldNum" sz="quarter" idx="5"/>
          </p:nvPr>
        </p:nvSpPr>
        <p:spPr/>
        <p:txBody>
          <a:bodyPr/>
          <a:lstStyle/>
          <a:p>
            <a:fld id="{C9333599-DF73-1C49-B1E2-DAE95A1521E0}" type="slidenum">
              <a:rPr lang="en-US" smtClean="0"/>
              <a:t>45</a:t>
            </a:fld>
            <a:endParaRPr lang="en-US"/>
          </a:p>
        </p:txBody>
      </p:sp>
    </p:spTree>
    <p:extLst>
      <p:ext uri="{BB962C8B-B14F-4D97-AF65-F5344CB8AC3E}">
        <p14:creationId xmlns:p14="http://schemas.microsoft.com/office/powerpoint/2010/main" val="392880350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5"/>
          </p:nvPr>
        </p:nvSpPr>
        <p:spPr/>
        <p:txBody>
          <a:bodyPr/>
          <a:lstStyle/>
          <a:p>
            <a:fld id="{C9333599-DF73-1C49-B1E2-DAE95A1521E0}" type="slidenum">
              <a:rPr lang="en-US" smtClean="0"/>
              <a:t>46</a:t>
            </a:fld>
            <a:endParaRPr lang="en-US"/>
          </a:p>
        </p:txBody>
      </p:sp>
    </p:spTree>
    <p:extLst>
      <p:ext uri="{BB962C8B-B14F-4D97-AF65-F5344CB8AC3E}">
        <p14:creationId xmlns:p14="http://schemas.microsoft.com/office/powerpoint/2010/main" val="125061176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0" kern="1200" dirty="0">
                <a:solidFill>
                  <a:schemeClr val="tx1"/>
                </a:solidFill>
                <a:effectLst/>
                <a:latin typeface="+mn-lt"/>
                <a:ea typeface="+mn-ea"/>
                <a:cs typeface="+mn-cs"/>
              </a:rPr>
              <a:t>What happens in practice</a:t>
            </a:r>
          </a:p>
          <a:p>
            <a:r>
              <a:rPr lang="en-US" sz="1200" kern="1200" dirty="0">
                <a:solidFill>
                  <a:schemeClr val="tx1"/>
                </a:solidFill>
                <a:effectLst/>
                <a:latin typeface="+mn-lt"/>
                <a:ea typeface="+mn-ea"/>
                <a:cs typeface="+mn-cs"/>
              </a:rPr>
              <a:t>Most employees under such contracts have fairly regular hours (but, remember, not guaranteed) and so can expect a regular income. But there will inevitably be some employees who will face a very irregular working life.</a:t>
            </a:r>
          </a:p>
          <a:p>
            <a:r>
              <a:rPr lang="en-US" sz="1200"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r>
              <a:rPr lang="en-US" sz="1200" i="0" kern="1200" dirty="0">
                <a:solidFill>
                  <a:schemeClr val="tx1"/>
                </a:solidFill>
                <a:effectLst/>
                <a:latin typeface="+mn-lt"/>
                <a:ea typeface="+mn-ea"/>
                <a:cs typeface="+mn-cs"/>
              </a:rPr>
              <a:t>Why would an employer offer zero hours?</a:t>
            </a:r>
          </a:p>
          <a:p>
            <a:r>
              <a:rPr lang="en-US" sz="1200" kern="1200" dirty="0">
                <a:solidFill>
                  <a:schemeClr val="tx1"/>
                </a:solidFill>
                <a:effectLst/>
                <a:latin typeface="+mn-lt"/>
                <a:ea typeface="+mn-ea"/>
                <a:cs typeface="+mn-cs"/>
              </a:rPr>
              <a:t>Generally, it allows the employer to reduce </a:t>
            </a:r>
            <a:r>
              <a:rPr lang="en-US" sz="1200" kern="1200" dirty="0" err="1">
                <a:solidFill>
                  <a:schemeClr val="tx1"/>
                </a:solidFill>
                <a:effectLst/>
                <a:latin typeface="+mn-lt"/>
                <a:ea typeface="+mn-ea"/>
                <a:cs typeface="+mn-cs"/>
              </a:rPr>
              <a:t>labour</a:t>
            </a:r>
            <a:r>
              <a:rPr lang="en-US" sz="1200" kern="1200" dirty="0">
                <a:solidFill>
                  <a:schemeClr val="tx1"/>
                </a:solidFill>
                <a:effectLst/>
                <a:latin typeface="+mn-lt"/>
                <a:ea typeface="+mn-ea"/>
                <a:cs typeface="+mn-cs"/>
              </a:rPr>
              <a:t> costs to a minimum level and avoid the situation where an employer is paying a worker – on a regular-hour contract – when they are idle (which can sometimes happen when business activity fluctuates). This reduction in paying for ‘idle time’, in effect, transfers the risk of being idle to the employee from the employer: this is because when there is no work to do the worker under a zero-hour contract is not paid.</a:t>
            </a:r>
          </a:p>
          <a:p>
            <a:r>
              <a:rPr lang="en-US" sz="1200" kern="1200" dirty="0">
                <a:solidFill>
                  <a:schemeClr val="tx1"/>
                </a:solidFill>
                <a:effectLst/>
                <a:latin typeface="+mn-lt"/>
                <a:ea typeface="+mn-ea"/>
                <a:cs typeface="+mn-cs"/>
              </a:rPr>
              <a:t> </a:t>
            </a:r>
          </a:p>
          <a:p>
            <a:endParaRPr lang="en-US" i="0" dirty="0"/>
          </a:p>
        </p:txBody>
      </p:sp>
      <p:sp>
        <p:nvSpPr>
          <p:cNvPr id="4" name="Slide Number Placeholder 3"/>
          <p:cNvSpPr>
            <a:spLocks noGrp="1"/>
          </p:cNvSpPr>
          <p:nvPr>
            <p:ph type="sldNum" sz="quarter" idx="5"/>
          </p:nvPr>
        </p:nvSpPr>
        <p:spPr/>
        <p:txBody>
          <a:bodyPr/>
          <a:lstStyle/>
          <a:p>
            <a:fld id="{C9333599-DF73-1C49-B1E2-DAE95A1521E0}" type="slidenum">
              <a:rPr lang="en-US" smtClean="0"/>
              <a:t>47</a:t>
            </a:fld>
            <a:endParaRPr lang="en-US"/>
          </a:p>
        </p:txBody>
      </p:sp>
    </p:spTree>
    <p:extLst>
      <p:ext uri="{BB962C8B-B14F-4D97-AF65-F5344CB8AC3E}">
        <p14:creationId xmlns:p14="http://schemas.microsoft.com/office/powerpoint/2010/main" val="284750622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5"/>
          </p:nvPr>
        </p:nvSpPr>
        <p:spPr/>
        <p:txBody>
          <a:bodyPr/>
          <a:lstStyle/>
          <a:p>
            <a:fld id="{C9333599-DF73-1C49-B1E2-DAE95A1521E0}" type="slidenum">
              <a:rPr lang="en-US" smtClean="0"/>
              <a:t>48</a:t>
            </a:fld>
            <a:endParaRPr lang="en-US"/>
          </a:p>
        </p:txBody>
      </p:sp>
    </p:spTree>
    <p:extLst>
      <p:ext uri="{BB962C8B-B14F-4D97-AF65-F5344CB8AC3E}">
        <p14:creationId xmlns:p14="http://schemas.microsoft.com/office/powerpoint/2010/main" val="279779009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9333599-DF73-1C49-B1E2-DAE95A1521E0}" type="slidenum">
              <a:rPr lang="en-US" smtClean="0"/>
              <a:t>49</a:t>
            </a:fld>
            <a:endParaRPr lang="en-US"/>
          </a:p>
        </p:txBody>
      </p:sp>
    </p:spTree>
    <p:extLst>
      <p:ext uri="{BB962C8B-B14F-4D97-AF65-F5344CB8AC3E}">
        <p14:creationId xmlns:p14="http://schemas.microsoft.com/office/powerpoint/2010/main" val="17198394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 questions may look challenging but the answers to 1 to 3 are obvious once the diagrams are looked</a:t>
            </a:r>
            <a:r>
              <a:rPr lang="en-GB" baseline="0" dirty="0"/>
              <a:t> </a:t>
            </a:r>
            <a:r>
              <a:rPr lang="en-GB" dirty="0"/>
              <a:t>at. </a:t>
            </a:r>
          </a:p>
          <a:p>
            <a:endParaRPr lang="en-GB" dirty="0"/>
          </a:p>
        </p:txBody>
      </p:sp>
      <p:sp>
        <p:nvSpPr>
          <p:cNvPr id="4" name="Slide Number Placeholder 3"/>
          <p:cNvSpPr>
            <a:spLocks noGrp="1"/>
          </p:cNvSpPr>
          <p:nvPr>
            <p:ph type="sldNum" sz="quarter" idx="5"/>
          </p:nvPr>
        </p:nvSpPr>
        <p:spPr/>
        <p:txBody>
          <a:bodyPr/>
          <a:lstStyle/>
          <a:p>
            <a:fld id="{C9333599-DF73-1C49-B1E2-DAE95A1521E0}" type="slidenum">
              <a:rPr lang="en-US" smtClean="0"/>
              <a:t>5</a:t>
            </a:fld>
            <a:endParaRPr lang="en-US"/>
          </a:p>
        </p:txBody>
      </p:sp>
    </p:spTree>
    <p:extLst>
      <p:ext uri="{BB962C8B-B14F-4D97-AF65-F5344CB8AC3E}">
        <p14:creationId xmlns:p14="http://schemas.microsoft.com/office/powerpoint/2010/main" val="19679778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If possible, it would be helpful if the teacher shows the website during class to point out the answers to the homework. The last question is a discussion question: the website does not really offer clear links and that will be a teaching point about how far we can stretch the interpretation of diagrams presented to us.</a:t>
            </a:r>
          </a:p>
        </p:txBody>
      </p:sp>
      <p:sp>
        <p:nvSpPr>
          <p:cNvPr id="4" name="Slide Number Placeholder 3"/>
          <p:cNvSpPr>
            <a:spLocks noGrp="1"/>
          </p:cNvSpPr>
          <p:nvPr>
            <p:ph type="sldNum" sz="quarter" idx="5"/>
          </p:nvPr>
        </p:nvSpPr>
        <p:spPr/>
        <p:txBody>
          <a:bodyPr/>
          <a:lstStyle/>
          <a:p>
            <a:fld id="{C9333599-DF73-1C49-B1E2-DAE95A1521E0}" type="slidenum">
              <a:rPr lang="en-US" smtClean="0"/>
              <a:t>6</a:t>
            </a:fld>
            <a:endParaRPr lang="en-US"/>
          </a:p>
        </p:txBody>
      </p:sp>
    </p:spTree>
    <p:extLst>
      <p:ext uri="{BB962C8B-B14F-4D97-AF65-F5344CB8AC3E}">
        <p14:creationId xmlns:p14="http://schemas.microsoft.com/office/powerpoint/2010/main" val="24359919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9333599-DF73-1C49-B1E2-DAE95A1521E0}" type="slidenum">
              <a:rPr lang="en-US" smtClean="0"/>
              <a:t>7</a:t>
            </a:fld>
            <a:endParaRPr lang="en-US"/>
          </a:p>
        </p:txBody>
      </p:sp>
    </p:spTree>
    <p:extLst>
      <p:ext uri="{BB962C8B-B14F-4D97-AF65-F5344CB8AC3E}">
        <p14:creationId xmlns:p14="http://schemas.microsoft.com/office/powerpoint/2010/main" val="11312668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9333599-DF73-1C49-B1E2-DAE95A1521E0}" type="slidenum">
              <a:rPr lang="en-US" smtClean="0"/>
              <a:t>8</a:t>
            </a:fld>
            <a:endParaRPr lang="en-US"/>
          </a:p>
        </p:txBody>
      </p:sp>
    </p:spTree>
    <p:extLst>
      <p:ext uri="{BB962C8B-B14F-4D97-AF65-F5344CB8AC3E}">
        <p14:creationId xmlns:p14="http://schemas.microsoft.com/office/powerpoint/2010/main" val="42642125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If possible, it would help if the teacher shows the website during class to point out the answers to the homework. The last question is a discussion question: the website does not really offer clear links between occupation and gender and that will be a teaching point about how far we can stretch the interpretation of diagrams presented to us.</a:t>
            </a:r>
          </a:p>
        </p:txBody>
      </p:sp>
      <p:sp>
        <p:nvSpPr>
          <p:cNvPr id="4" name="Slide Number Placeholder 3"/>
          <p:cNvSpPr>
            <a:spLocks noGrp="1"/>
          </p:cNvSpPr>
          <p:nvPr>
            <p:ph type="sldNum" sz="quarter" idx="5"/>
          </p:nvPr>
        </p:nvSpPr>
        <p:spPr/>
        <p:txBody>
          <a:bodyPr/>
          <a:lstStyle/>
          <a:p>
            <a:fld id="{C9333599-DF73-1C49-B1E2-DAE95A1521E0}" type="slidenum">
              <a:rPr lang="en-US" smtClean="0"/>
              <a:t>9</a:t>
            </a:fld>
            <a:endParaRPr lang="en-US"/>
          </a:p>
        </p:txBody>
      </p:sp>
    </p:spTree>
    <p:extLst>
      <p:ext uri="{BB962C8B-B14F-4D97-AF65-F5344CB8AC3E}">
        <p14:creationId xmlns:p14="http://schemas.microsoft.com/office/powerpoint/2010/main" val="25041375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5_Title Slide">
    <p:bg>
      <p:bgPr>
        <a:solidFill>
          <a:srgbClr val="B5BB3B"/>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normAutofit/>
          </a:bodyPr>
          <a:lstStyle>
            <a:lvl1pPr algn="l">
              <a:defRPr sz="5400" b="1" i="1">
                <a:latin typeface="Times New Roman" charset="0"/>
                <a:ea typeface="Times New Roman" charset="0"/>
                <a:cs typeface="Times New Roman" charset="0"/>
              </a:defRPr>
            </a:lvl1pPr>
          </a:lstStyle>
          <a:p>
            <a:r>
              <a:rPr lang="en-US" dirty="0"/>
              <a:t>Click to edit Master title style</a:t>
            </a:r>
          </a:p>
        </p:txBody>
      </p:sp>
      <p:sp>
        <p:nvSpPr>
          <p:cNvPr id="3" name="Subtitle 2"/>
          <p:cNvSpPr>
            <a:spLocks noGrp="1"/>
          </p:cNvSpPr>
          <p:nvPr>
            <p:ph type="subTitle" idx="1" hasCustomPrompt="1"/>
          </p:nvPr>
        </p:nvSpPr>
        <p:spPr>
          <a:xfrm>
            <a:off x="1524000" y="3602038"/>
            <a:ext cx="9144000" cy="1655762"/>
          </a:xfrm>
        </p:spPr>
        <p:txBody>
          <a:bodyPr>
            <a:normAutofit/>
          </a:bodyPr>
          <a:lstStyle>
            <a:lvl1pPr marL="0" indent="0" algn="l">
              <a:buNone/>
              <a:defRPr sz="2400">
                <a:solidFill>
                  <a:srgbClr val="5E5E5E"/>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6" name="Slide Number Placeholder 5"/>
          <p:cNvSpPr>
            <a:spLocks noGrp="1"/>
          </p:cNvSpPr>
          <p:nvPr>
            <p:ph type="sldNum" sz="quarter" idx="12"/>
          </p:nvPr>
        </p:nvSpPr>
        <p:spPr>
          <a:xfrm>
            <a:off x="11372426" y="6356350"/>
            <a:ext cx="667173" cy="365125"/>
          </a:xfrm>
        </p:spPr>
        <p:txBody>
          <a:bodyPr/>
          <a:lstStyle>
            <a:lvl1pPr>
              <a:defRPr sz="1100">
                <a:solidFill>
                  <a:srgbClr val="5E5E5E"/>
                </a:solidFill>
                <a:latin typeface="Arial" charset="0"/>
                <a:ea typeface="Arial" charset="0"/>
                <a:cs typeface="Arial" charset="0"/>
              </a:defRPr>
            </a:lvl1pPr>
          </a:lstStyle>
          <a:p>
            <a:fld id="{2DE4F0BE-F87B-274A-8392-2D4B2D0832C6}" type="slidenum">
              <a:rPr lang="en-US" smtClean="0"/>
              <a:pPr/>
              <a:t>‹#›</a:t>
            </a:fld>
            <a:endParaRPr lang="en-US" dirty="0"/>
          </a:p>
        </p:txBody>
      </p:sp>
      <p:sp>
        <p:nvSpPr>
          <p:cNvPr id="8" name="Footer Placeholder 4"/>
          <p:cNvSpPr>
            <a:spLocks noGrp="1"/>
          </p:cNvSpPr>
          <p:nvPr>
            <p:ph type="ftr" sz="quarter" idx="11"/>
          </p:nvPr>
        </p:nvSpPr>
        <p:spPr>
          <a:xfrm>
            <a:off x="838200" y="6356350"/>
            <a:ext cx="4114800" cy="365125"/>
          </a:xfrm>
        </p:spPr>
        <p:txBody>
          <a:bodyPr/>
          <a:lstStyle>
            <a:lvl1pPr algn="l">
              <a:defRPr sz="1000">
                <a:solidFill>
                  <a:srgbClr val="5E5E5E"/>
                </a:solidFill>
              </a:defRPr>
            </a:lvl1pPr>
          </a:lstStyle>
          <a:p>
            <a:r>
              <a:rPr lang="de-DE" dirty="0"/>
              <a:t>© ICAEW 2018</a:t>
            </a:r>
            <a:endParaRPr lang="en-US" dirty="0"/>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7_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7210696" y="1200724"/>
            <a:ext cx="4236209" cy="2430733"/>
          </a:xfrm>
        </p:spPr>
        <p:txBody>
          <a:bodyPr anchor="b">
            <a:normAutofit/>
          </a:bodyPr>
          <a:lstStyle>
            <a:lvl1pPr algn="l">
              <a:lnSpc>
                <a:spcPct val="80000"/>
              </a:lnSpc>
              <a:defRPr sz="4000" b="1" i="1">
                <a:latin typeface="Times New Roman" charset="0"/>
                <a:ea typeface="Times New Roman" charset="0"/>
                <a:cs typeface="Times New Roman" charset="0"/>
              </a:defRPr>
            </a:lvl1pPr>
          </a:lstStyle>
          <a:p>
            <a:r>
              <a:rPr lang="en-US" dirty="0"/>
              <a:t>Click to edit Master title style</a:t>
            </a:r>
          </a:p>
        </p:txBody>
      </p:sp>
      <p:sp>
        <p:nvSpPr>
          <p:cNvPr id="3" name="Subtitle 2"/>
          <p:cNvSpPr>
            <a:spLocks noGrp="1"/>
          </p:cNvSpPr>
          <p:nvPr>
            <p:ph type="subTitle" idx="1" hasCustomPrompt="1"/>
          </p:nvPr>
        </p:nvSpPr>
        <p:spPr>
          <a:xfrm>
            <a:off x="7210696" y="3680400"/>
            <a:ext cx="4236209" cy="1685674"/>
          </a:xfrm>
        </p:spPr>
        <p:txBody>
          <a:bodyPr>
            <a:normAutofit/>
          </a:bodyPr>
          <a:lstStyle>
            <a:lvl1pPr marL="0" indent="0" algn="l">
              <a:buNone/>
              <a:defRPr sz="1600">
                <a:solidFill>
                  <a:srgbClr val="5E5E5E"/>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6" name="Slide Number Placeholder 5"/>
          <p:cNvSpPr>
            <a:spLocks noGrp="1"/>
          </p:cNvSpPr>
          <p:nvPr>
            <p:ph type="sldNum" sz="quarter" idx="12"/>
          </p:nvPr>
        </p:nvSpPr>
        <p:spPr>
          <a:xfrm>
            <a:off x="11372426" y="6356350"/>
            <a:ext cx="667173" cy="365125"/>
          </a:xfrm>
        </p:spPr>
        <p:txBody>
          <a:bodyPr/>
          <a:lstStyle>
            <a:lvl1pPr>
              <a:defRPr sz="1100">
                <a:solidFill>
                  <a:srgbClr val="5E5E5E"/>
                </a:solidFill>
                <a:latin typeface="Arial" charset="0"/>
                <a:ea typeface="Arial" charset="0"/>
                <a:cs typeface="Arial" charset="0"/>
              </a:defRPr>
            </a:lvl1pPr>
          </a:lstStyle>
          <a:p>
            <a:fld id="{2DE4F0BE-F87B-274A-8392-2D4B2D0832C6}" type="slidenum">
              <a:rPr lang="en-US" smtClean="0"/>
              <a:pPr/>
              <a:t>‹#›</a:t>
            </a:fld>
            <a:endParaRPr lang="en-US" dirty="0"/>
          </a:p>
        </p:txBody>
      </p:sp>
      <p:sp>
        <p:nvSpPr>
          <p:cNvPr id="8" name="Footer Placeholder 4"/>
          <p:cNvSpPr>
            <a:spLocks noGrp="1"/>
          </p:cNvSpPr>
          <p:nvPr>
            <p:ph type="ftr" sz="quarter" idx="11"/>
          </p:nvPr>
        </p:nvSpPr>
        <p:spPr>
          <a:xfrm>
            <a:off x="838200" y="6356350"/>
            <a:ext cx="4114800" cy="365125"/>
          </a:xfrm>
        </p:spPr>
        <p:txBody>
          <a:bodyPr/>
          <a:lstStyle>
            <a:lvl1pPr algn="l">
              <a:defRPr sz="1000">
                <a:solidFill>
                  <a:srgbClr val="5E5E5E"/>
                </a:solidFill>
              </a:defRPr>
            </a:lvl1pPr>
          </a:lstStyle>
          <a:p>
            <a:r>
              <a:rPr lang="de-DE" dirty="0"/>
              <a:t>© ICAEW 2018</a:t>
            </a:r>
            <a:endParaRPr lang="en-US" dirty="0"/>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pic>
        <p:nvPicPr>
          <p:cNvPr id="11" name="Picture 10"/>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240383" y="1654909"/>
            <a:ext cx="1701505" cy="3815033"/>
          </a:xfrm>
          <a:prstGeom prst="rect">
            <a:avLst/>
          </a:prstGeom>
        </p:spPr>
      </p:pic>
      <p:sp>
        <p:nvSpPr>
          <p:cNvPr id="12" name="Content Placeholder 2"/>
          <p:cNvSpPr>
            <a:spLocks noGrp="1"/>
          </p:cNvSpPr>
          <p:nvPr>
            <p:ph idx="13"/>
          </p:nvPr>
        </p:nvSpPr>
        <p:spPr>
          <a:xfrm>
            <a:off x="838200" y="1654908"/>
            <a:ext cx="4402184" cy="3815033"/>
          </a:xfrm>
        </p:spPr>
        <p:txBody>
          <a:bodyPr>
            <a:normAutofit/>
          </a:bodyPr>
          <a:lstStyle>
            <a:lvl1pPr marL="0" indent="0">
              <a:buNone/>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935789" cy="1325563"/>
          </a:xfrm>
        </p:spPr>
        <p:txBody>
          <a:bodyPr>
            <a:normAutofit/>
          </a:bodyPr>
          <a:lstStyle>
            <a:lvl1pPr>
              <a:defRPr sz="4000" b="1" i="1">
                <a:latin typeface="Times New Roman" charset="0"/>
                <a:ea typeface="Times New Roman" charset="0"/>
                <a:cs typeface="Times New Roman" charset="0"/>
              </a:defRPr>
            </a:lvl1pPr>
          </a:lstStyle>
          <a:p>
            <a:r>
              <a:rPr lang="en-US" dirty="0"/>
              <a:t>Click to edit Master title style</a:t>
            </a:r>
          </a:p>
        </p:txBody>
      </p:sp>
      <p:sp>
        <p:nvSpPr>
          <p:cNvPr id="3" name="Content Placeholder 2"/>
          <p:cNvSpPr>
            <a:spLocks noGrp="1"/>
          </p:cNvSpPr>
          <p:nvPr>
            <p:ph idx="1"/>
          </p:nvPr>
        </p:nvSpPr>
        <p:spPr>
          <a:xfrm>
            <a:off x="838199" y="1825625"/>
            <a:ext cx="10935789" cy="4351338"/>
          </a:xfrm>
        </p:spPr>
        <p:txBody>
          <a:bodyPr>
            <a:normAutofit/>
          </a:bodyPr>
          <a:lstStyle>
            <a:lvl1pPr>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p:cNvSpPr txBox="1">
            <a:spLocks/>
          </p:cNvSpPr>
          <p:nvPr userDrawn="1"/>
        </p:nvSpPr>
        <p:spPr>
          <a:xfrm>
            <a:off x="11215664" y="6356350"/>
            <a:ext cx="667173"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rgbClr val="5E5E5E"/>
                </a:solidFill>
                <a:latin typeface="Arial" charset="0"/>
                <a:ea typeface="Arial" charset="0"/>
                <a:cs typeface="Arial"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FB06E52-0356-254C-A983-2E69DBD951B9}" type="slidenum">
              <a:rPr lang="en-US" smtClean="0"/>
              <a:t>‹#›</a:t>
            </a:fld>
            <a:endParaRPr lang="en-US" dirty="0"/>
          </a:p>
        </p:txBody>
      </p:sp>
      <p:sp>
        <p:nvSpPr>
          <p:cNvPr id="5" name="Footer Placeholder 4"/>
          <p:cNvSpPr>
            <a:spLocks noGrp="1"/>
          </p:cNvSpPr>
          <p:nvPr>
            <p:ph type="ftr" sz="quarter" idx="11"/>
          </p:nvPr>
        </p:nvSpPr>
        <p:spPr>
          <a:xfrm>
            <a:off x="838200" y="6356350"/>
            <a:ext cx="4114800" cy="365125"/>
          </a:xfrm>
        </p:spPr>
        <p:txBody>
          <a:bodyPr/>
          <a:lstStyle>
            <a:lvl1pPr algn="l">
              <a:defRPr sz="1000">
                <a:solidFill>
                  <a:srgbClr val="5E5E5E"/>
                </a:solidFill>
              </a:defRPr>
            </a:lvl1pPr>
          </a:lstStyle>
          <a:p>
            <a:r>
              <a:rPr lang="de-DE" dirty="0"/>
              <a:t>© ICAEW 2018</a:t>
            </a:r>
            <a:endParaRPr lang="en-US" dirty="0"/>
          </a:p>
        </p:txBody>
      </p:sp>
    </p:spTree>
    <p:extLst>
      <p:ext uri="{BB962C8B-B14F-4D97-AF65-F5344CB8AC3E}">
        <p14:creationId xmlns:p14="http://schemas.microsoft.com/office/powerpoint/2010/main" val="11529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1"/>
          <p:cNvSpPr>
            <a:spLocks noGrp="1"/>
          </p:cNvSpPr>
          <p:nvPr>
            <p:ph type="title"/>
          </p:nvPr>
        </p:nvSpPr>
        <p:spPr>
          <a:xfrm>
            <a:off x="838199" y="365125"/>
            <a:ext cx="10935789" cy="1325563"/>
          </a:xfrm>
        </p:spPr>
        <p:txBody>
          <a:bodyPr>
            <a:normAutofit/>
          </a:bodyPr>
          <a:lstStyle>
            <a:lvl1pPr>
              <a:defRPr sz="4000" b="1" i="1">
                <a:latin typeface="Times New Roman" charset="0"/>
                <a:ea typeface="Times New Roman" charset="0"/>
                <a:cs typeface="Times New Roman" charset="0"/>
              </a:defRPr>
            </a:lvl1pPr>
          </a:lstStyle>
          <a:p>
            <a:r>
              <a:rPr lang="en-US" dirty="0"/>
              <a:t>Click to edit Master title style</a:t>
            </a:r>
          </a:p>
        </p:txBody>
      </p:sp>
      <p:sp>
        <p:nvSpPr>
          <p:cNvPr id="9" name="Content Placeholder 2"/>
          <p:cNvSpPr>
            <a:spLocks noGrp="1"/>
          </p:cNvSpPr>
          <p:nvPr>
            <p:ph idx="1"/>
          </p:nvPr>
        </p:nvSpPr>
        <p:spPr>
          <a:xfrm>
            <a:off x="6418217" y="1825625"/>
            <a:ext cx="5355771" cy="4351338"/>
          </a:xfrm>
        </p:spPr>
        <p:txBody>
          <a:bodyPr>
            <a:normAutofit/>
          </a:bodyPr>
          <a:lstStyle>
            <a:lvl1pPr>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5"/>
          <p:cNvSpPr txBox="1">
            <a:spLocks/>
          </p:cNvSpPr>
          <p:nvPr userDrawn="1"/>
        </p:nvSpPr>
        <p:spPr>
          <a:xfrm>
            <a:off x="11215664" y="6356350"/>
            <a:ext cx="667173"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rgbClr val="5E5E5E"/>
                </a:solidFill>
                <a:latin typeface="Arial" charset="0"/>
                <a:ea typeface="Arial" charset="0"/>
                <a:cs typeface="Arial"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FB06E52-0356-254C-A983-2E69DBD951B9}" type="slidenum">
              <a:rPr lang="en-US" sz="1000" smtClean="0"/>
              <a:t>‹#›</a:t>
            </a:fld>
            <a:endParaRPr lang="en-US" sz="1000" dirty="0"/>
          </a:p>
        </p:txBody>
      </p:sp>
      <p:sp>
        <p:nvSpPr>
          <p:cNvPr id="11" name="Footer Placeholder 4"/>
          <p:cNvSpPr>
            <a:spLocks noGrp="1"/>
          </p:cNvSpPr>
          <p:nvPr>
            <p:ph type="ftr" sz="quarter" idx="11"/>
          </p:nvPr>
        </p:nvSpPr>
        <p:spPr>
          <a:xfrm>
            <a:off x="838200" y="6356350"/>
            <a:ext cx="4114800" cy="365125"/>
          </a:xfrm>
        </p:spPr>
        <p:txBody>
          <a:bodyPr/>
          <a:lstStyle>
            <a:lvl1pPr algn="l">
              <a:defRPr sz="1000">
                <a:solidFill>
                  <a:srgbClr val="5E5E5E"/>
                </a:solidFill>
              </a:defRPr>
            </a:lvl1pPr>
          </a:lstStyle>
          <a:p>
            <a:r>
              <a:rPr lang="de-DE" dirty="0"/>
              <a:t>© ICAEW 2018</a:t>
            </a:r>
            <a:endParaRPr lang="en-US" dirty="0"/>
          </a:p>
        </p:txBody>
      </p:sp>
      <p:sp>
        <p:nvSpPr>
          <p:cNvPr id="12" name="Content Placeholder 2"/>
          <p:cNvSpPr>
            <a:spLocks noGrp="1"/>
          </p:cNvSpPr>
          <p:nvPr>
            <p:ph idx="12"/>
          </p:nvPr>
        </p:nvSpPr>
        <p:spPr>
          <a:xfrm>
            <a:off x="836024" y="1825625"/>
            <a:ext cx="5207726" cy="4351338"/>
          </a:xfrm>
        </p:spPr>
        <p:txBody>
          <a:bodyPr>
            <a:normAutofit/>
          </a:bodyPr>
          <a:lstStyle>
            <a:lvl1pPr>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09344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cSld name="End Slide 5">
    <p:bg>
      <p:bgPr>
        <a:solidFill>
          <a:srgbClr val="B5BB3B"/>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r>
              <a:rPr lang="en-GB"/>
              <a:t>© ICAEW 2018</a:t>
            </a:r>
          </a:p>
        </p:txBody>
      </p:sp>
    </p:spTree>
    <p:extLst>
      <p:ext uri="{BB962C8B-B14F-4D97-AF65-F5344CB8AC3E}">
        <p14:creationId xmlns:p14="http://schemas.microsoft.com/office/powerpoint/2010/main" val="33609312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a:t>© ICAEW 2018</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E4F0BE-F87B-274A-8392-2D4B2D0832C6}" type="slidenum">
              <a:rPr lang="en-US" smtClean="0"/>
              <a:t>‹#›</a:t>
            </a:fld>
            <a:endParaRPr lang="en-US"/>
          </a:p>
        </p:txBody>
      </p:sp>
    </p:spTree>
    <p:extLst>
      <p:ext uri="{BB962C8B-B14F-4D97-AF65-F5344CB8AC3E}">
        <p14:creationId xmlns:p14="http://schemas.microsoft.com/office/powerpoint/2010/main" val="1602680796"/>
      </p:ext>
    </p:extLst>
  </p:cSld>
  <p:clrMap bg1="lt1" tx1="dk1" bg2="lt2" tx2="dk2" accent1="accent1" accent2="accent2" accent3="accent3" accent4="accent4" accent5="accent5" accent6="accent6" hlink="hlink" folHlink="folHlink"/>
  <p:sldLayoutIdLst>
    <p:sldLayoutId id="2147483664" r:id="rId1"/>
    <p:sldLayoutId id="2147483666" r:id="rId2"/>
    <p:sldLayoutId id="2147483650" r:id="rId3"/>
    <p:sldLayoutId id="2147483652" r:id="rId4"/>
    <p:sldLayoutId id="2147483667" r:id="rId5"/>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getintoteaching.education.gov.uk/funding-and-salary/teacher-salaries"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7.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hyperlink" Target="https://www.ons.gov.uk/employmentandlabourmarket/peopleinwork/earningsandworkinghours/bulletins/lowpay/apr2016#low-pay-by-occupation" TargetMode="External"/><Relationship Id="rId2" Type="http://schemas.openxmlformats.org/officeDocument/2006/relationships/notesSlide" Target="../notesSlides/notesSlide33.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hyperlink" Target="https://www.ons.gov.uk/employmentandlabourmarket/peopleinwork/earningsandworkinghours/bulletins/lowpay/apr2016#low-pay-by-occupation" TargetMode="External"/><Relationship Id="rId2" Type="http://schemas.openxmlformats.org/officeDocument/2006/relationships/notesSlide" Target="../notesSlides/notesSlide34.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visual.ons.gov.uk/the-gender-pay-gap-what-is-it-and-what-affects-it/"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4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1.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43.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42.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4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7.xml"/><Relationship Id="rId1" Type="http://schemas.openxmlformats.org/officeDocument/2006/relationships/slideLayout" Target="../slideLayouts/slideLayout3.xml"/><Relationship Id="rId4" Type="http://schemas.openxmlformats.org/officeDocument/2006/relationships/comments" Target="../comments/commen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479215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A71D84-71B6-9347-9467-D4149A07E145}"/>
              </a:ext>
            </a:extLst>
          </p:cNvPr>
          <p:cNvSpPr>
            <a:spLocks noGrp="1"/>
          </p:cNvSpPr>
          <p:nvPr>
            <p:ph type="title"/>
          </p:nvPr>
        </p:nvSpPr>
        <p:spPr/>
        <p:txBody>
          <a:bodyPr/>
          <a:lstStyle/>
          <a:p>
            <a:r>
              <a:rPr lang="en-GB" dirty="0"/>
              <a:t>Working – wages, salaries, bonuses and more!</a:t>
            </a:r>
          </a:p>
        </p:txBody>
      </p:sp>
      <p:sp>
        <p:nvSpPr>
          <p:cNvPr id="7" name="Content Placeholder 6">
            <a:extLst>
              <a:ext uri="{FF2B5EF4-FFF2-40B4-BE49-F238E27FC236}">
                <a16:creationId xmlns:a16="http://schemas.microsoft.com/office/drawing/2014/main" xmlns="" id="{7FD49C51-0555-F74D-BD85-0A66F01C95CA}"/>
              </a:ext>
            </a:extLst>
          </p:cNvPr>
          <p:cNvSpPr>
            <a:spLocks noGrp="1"/>
          </p:cNvSpPr>
          <p:nvPr>
            <p:ph idx="1"/>
          </p:nvPr>
        </p:nvSpPr>
        <p:spPr>
          <a:xfrm>
            <a:off x="838200" y="1825625"/>
            <a:ext cx="9343146" cy="4351338"/>
          </a:xfrm>
        </p:spPr>
        <p:txBody>
          <a:bodyPr/>
          <a:lstStyle/>
          <a:p>
            <a:pPr marL="457200" indent="-457200">
              <a:buFont typeface="+mj-lt"/>
              <a:buAutoNum type="arabicPeriod"/>
            </a:pPr>
            <a:r>
              <a:rPr lang="en-GB" dirty="0"/>
              <a:t>Jordan, Mollie and Niamh are looking for their first jobs. They have all left school and are searching for summer work to fill the time before they all depart to some work abroad in October.</a:t>
            </a:r>
          </a:p>
          <a:p>
            <a:pPr marL="457200" indent="-457200">
              <a:buFont typeface="+mj-lt"/>
              <a:buAutoNum type="arabicPeriod"/>
            </a:pPr>
            <a:endParaRPr lang="en-GB" dirty="0"/>
          </a:p>
          <a:p>
            <a:pPr marL="457200" indent="-457200">
              <a:buFont typeface="+mj-lt"/>
              <a:buAutoNum type="arabicPeriod"/>
            </a:pPr>
            <a:r>
              <a:rPr lang="en-GB" dirty="0"/>
              <a:t>We are going to use linear graphs to understand some of the relationships between work and payment. But first, let’s see how working and payment might work.</a:t>
            </a:r>
          </a:p>
        </p:txBody>
      </p:sp>
    </p:spTree>
    <p:extLst>
      <p:ext uri="{BB962C8B-B14F-4D97-AF65-F5344CB8AC3E}">
        <p14:creationId xmlns:p14="http://schemas.microsoft.com/office/powerpoint/2010/main" val="16964716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A71D84-71B6-9347-9467-D4149A07E145}"/>
              </a:ext>
            </a:extLst>
          </p:cNvPr>
          <p:cNvSpPr>
            <a:spLocks noGrp="1"/>
          </p:cNvSpPr>
          <p:nvPr>
            <p:ph type="title"/>
          </p:nvPr>
        </p:nvSpPr>
        <p:spPr/>
        <p:txBody>
          <a:bodyPr/>
          <a:lstStyle/>
          <a:p>
            <a:r>
              <a:rPr lang="en-GB" dirty="0"/>
              <a:t>Payment bases and payments</a:t>
            </a:r>
          </a:p>
        </p:txBody>
      </p:sp>
      <p:sp>
        <p:nvSpPr>
          <p:cNvPr id="7" name="Content Placeholder 6">
            <a:extLst>
              <a:ext uri="{FF2B5EF4-FFF2-40B4-BE49-F238E27FC236}">
                <a16:creationId xmlns:a16="http://schemas.microsoft.com/office/drawing/2014/main" xmlns="" id="{7FD49C51-0555-F74D-BD85-0A66F01C95CA}"/>
              </a:ext>
            </a:extLst>
          </p:cNvPr>
          <p:cNvSpPr>
            <a:spLocks noGrp="1"/>
          </p:cNvSpPr>
          <p:nvPr>
            <p:ph idx="1"/>
          </p:nvPr>
        </p:nvSpPr>
        <p:spPr>
          <a:xfrm>
            <a:off x="838201" y="1825625"/>
            <a:ext cx="8351904" cy="4351338"/>
          </a:xfrm>
        </p:spPr>
        <p:txBody>
          <a:bodyPr/>
          <a:lstStyle/>
          <a:p>
            <a:pPr marL="457200" indent="-457200">
              <a:buFont typeface="+mj-lt"/>
              <a:buAutoNum type="arabicPeriod"/>
            </a:pPr>
            <a:r>
              <a:rPr lang="en-GB" dirty="0"/>
              <a:t>There are different ways that ‘wages’ may be earned. The payment base will depend on the job you are in. </a:t>
            </a:r>
          </a:p>
          <a:p>
            <a:pPr marL="457200" indent="-457200">
              <a:buFont typeface="+mj-lt"/>
              <a:buAutoNum type="arabicPeriod"/>
            </a:pPr>
            <a:endParaRPr lang="en-GB" dirty="0"/>
          </a:p>
          <a:p>
            <a:pPr marL="457200" indent="-457200">
              <a:buFont typeface="+mj-lt"/>
              <a:buAutoNum type="arabicPeriod"/>
            </a:pPr>
            <a:r>
              <a:rPr lang="en-GB" dirty="0"/>
              <a:t>Examples of payment bases are time, the amount produced, and profits.</a:t>
            </a:r>
          </a:p>
          <a:p>
            <a:pPr marL="457200" indent="-457200">
              <a:buFont typeface="+mj-lt"/>
              <a:buAutoNum type="arabicPeriod"/>
            </a:pPr>
            <a:endParaRPr lang="en-GB" dirty="0"/>
          </a:p>
          <a:p>
            <a:pPr marL="457200" indent="-457200">
              <a:buFont typeface="+mj-lt"/>
              <a:buAutoNum type="arabicPeriod"/>
            </a:pPr>
            <a:r>
              <a:rPr lang="en-GB" dirty="0"/>
              <a:t>Examples of payments are wages, salaries, commission, bonuses, and profit shares. </a:t>
            </a:r>
          </a:p>
        </p:txBody>
      </p:sp>
    </p:spTree>
    <p:extLst>
      <p:ext uri="{BB962C8B-B14F-4D97-AF65-F5344CB8AC3E}">
        <p14:creationId xmlns:p14="http://schemas.microsoft.com/office/powerpoint/2010/main" val="13498088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A71D84-71B6-9347-9467-D4149A07E145}"/>
              </a:ext>
            </a:extLst>
          </p:cNvPr>
          <p:cNvSpPr>
            <a:spLocks noGrp="1"/>
          </p:cNvSpPr>
          <p:nvPr>
            <p:ph type="title"/>
          </p:nvPr>
        </p:nvSpPr>
        <p:spPr/>
        <p:txBody>
          <a:bodyPr/>
          <a:lstStyle/>
          <a:p>
            <a:r>
              <a:rPr lang="en-GB" dirty="0"/>
              <a:t>The basic graphical relationship</a:t>
            </a:r>
          </a:p>
        </p:txBody>
      </p:sp>
      <p:graphicFrame>
        <p:nvGraphicFramePr>
          <p:cNvPr id="8" name="Content Placeholder 3">
            <a:extLst>
              <a:ext uri="{FF2B5EF4-FFF2-40B4-BE49-F238E27FC236}">
                <a16:creationId xmlns:a16="http://schemas.microsoft.com/office/drawing/2014/main" xmlns="" id="{575DA43E-F3F3-834D-83DA-A346956DC2D0}"/>
              </a:ext>
            </a:extLst>
          </p:cNvPr>
          <p:cNvGraphicFramePr>
            <a:graphicFrameLocks noGrp="1"/>
          </p:cNvGraphicFramePr>
          <p:nvPr>
            <p:ph idx="1"/>
            <p:extLst>
              <p:ext uri="{D42A27DB-BD31-4B8C-83A1-F6EECF244321}">
                <p14:modId xmlns:p14="http://schemas.microsoft.com/office/powerpoint/2010/main" val="1351815105"/>
              </p:ext>
            </p:extLst>
          </p:nvPr>
        </p:nvGraphicFramePr>
        <p:xfrm>
          <a:off x="1478604" y="1552375"/>
          <a:ext cx="9338553" cy="439167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082069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A71D84-71B6-9347-9467-D4149A07E145}"/>
              </a:ext>
            </a:extLst>
          </p:cNvPr>
          <p:cNvSpPr>
            <a:spLocks noGrp="1"/>
          </p:cNvSpPr>
          <p:nvPr>
            <p:ph type="title"/>
          </p:nvPr>
        </p:nvSpPr>
        <p:spPr/>
        <p:txBody>
          <a:bodyPr/>
          <a:lstStyle/>
          <a:p>
            <a:r>
              <a:rPr lang="en-GB" dirty="0"/>
              <a:t>Payment bases and payment in practice:</a:t>
            </a:r>
            <a:br>
              <a:rPr lang="en-GB" dirty="0"/>
            </a:br>
            <a:r>
              <a:rPr lang="en-GB" dirty="0"/>
              <a:t>time in the workplace (paid by the hour)</a:t>
            </a:r>
          </a:p>
        </p:txBody>
      </p:sp>
      <p:sp>
        <p:nvSpPr>
          <p:cNvPr id="7" name="Content Placeholder 6">
            <a:extLst>
              <a:ext uri="{FF2B5EF4-FFF2-40B4-BE49-F238E27FC236}">
                <a16:creationId xmlns:a16="http://schemas.microsoft.com/office/drawing/2014/main" xmlns="" id="{7FD49C51-0555-F74D-BD85-0A66F01C95CA}"/>
              </a:ext>
            </a:extLst>
          </p:cNvPr>
          <p:cNvSpPr>
            <a:spLocks noGrp="1"/>
          </p:cNvSpPr>
          <p:nvPr>
            <p:ph idx="1"/>
          </p:nvPr>
        </p:nvSpPr>
        <p:spPr>
          <a:xfrm>
            <a:off x="838201" y="1825625"/>
            <a:ext cx="8582424" cy="4351338"/>
          </a:xfrm>
        </p:spPr>
        <p:txBody>
          <a:bodyPr>
            <a:normAutofit/>
          </a:bodyPr>
          <a:lstStyle/>
          <a:p>
            <a:pPr marL="0" indent="0">
              <a:buNone/>
            </a:pPr>
            <a:r>
              <a:rPr lang="en-GB" sz="1800" dirty="0"/>
              <a:t>Time in the workplace. The payment base is ‘time’ and can be paid as different rates:</a:t>
            </a:r>
          </a:p>
          <a:p>
            <a:pPr lvl="1"/>
            <a:r>
              <a:rPr lang="en-GB" sz="1800" dirty="0"/>
              <a:t>Basic</a:t>
            </a:r>
          </a:p>
          <a:p>
            <a:pPr lvl="1"/>
            <a:r>
              <a:rPr lang="en-GB" sz="1800" dirty="0"/>
              <a:t>Overtime</a:t>
            </a:r>
          </a:p>
          <a:p>
            <a:pPr marL="0" indent="0">
              <a:buNone/>
            </a:pPr>
            <a:endParaRPr lang="en-GB" sz="1800" dirty="0"/>
          </a:p>
          <a:p>
            <a:pPr marL="0" indent="0">
              <a:buNone/>
            </a:pPr>
            <a:r>
              <a:rPr lang="en-GB" sz="1800" dirty="0"/>
              <a:t>Example: Jo has agreed to work 35 hours each week where she is paid a basic rate of pay of £7.50 per hour. Any hours over that are paid at an overtime rate at £10 per hour. Jo works 40 hours one week and will be paid: </a:t>
            </a:r>
          </a:p>
          <a:p>
            <a:pPr marL="0" indent="0">
              <a:buNone/>
            </a:pPr>
            <a:r>
              <a:rPr lang="en-GB" sz="1800" dirty="0"/>
              <a:t>35 x £7.50 + 5 x £10 = £312.50.</a:t>
            </a:r>
          </a:p>
          <a:p>
            <a:pPr marL="0" indent="0">
              <a:buNone/>
            </a:pPr>
            <a:endParaRPr lang="en-GB" sz="1800" dirty="0"/>
          </a:p>
          <a:p>
            <a:pPr marL="0" indent="0">
              <a:buNone/>
            </a:pPr>
            <a:r>
              <a:rPr lang="en-GB" sz="1800" dirty="0"/>
              <a:t>However, if Jo only works eight hours she will only be paid: </a:t>
            </a:r>
          </a:p>
          <a:p>
            <a:pPr marL="0" indent="0">
              <a:buNone/>
            </a:pPr>
            <a:r>
              <a:rPr lang="en-GB" sz="1800" dirty="0"/>
              <a:t>8 x £7.50 = £60.</a:t>
            </a:r>
          </a:p>
          <a:p>
            <a:pPr marL="0" indent="0">
              <a:buNone/>
            </a:pPr>
            <a:endParaRPr lang="en-GB" sz="1800" dirty="0"/>
          </a:p>
        </p:txBody>
      </p:sp>
    </p:spTree>
    <p:extLst>
      <p:ext uri="{BB962C8B-B14F-4D97-AF65-F5344CB8AC3E}">
        <p14:creationId xmlns:p14="http://schemas.microsoft.com/office/powerpoint/2010/main" val="31206797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A71D84-71B6-9347-9467-D4149A07E145}"/>
              </a:ext>
            </a:extLst>
          </p:cNvPr>
          <p:cNvSpPr>
            <a:spLocks noGrp="1"/>
          </p:cNvSpPr>
          <p:nvPr>
            <p:ph type="title"/>
          </p:nvPr>
        </p:nvSpPr>
        <p:spPr/>
        <p:txBody>
          <a:bodyPr/>
          <a:lstStyle/>
          <a:p>
            <a:r>
              <a:rPr lang="en-GB" dirty="0"/>
              <a:t>Productivity or piecework</a:t>
            </a:r>
          </a:p>
        </p:txBody>
      </p:sp>
      <p:sp>
        <p:nvSpPr>
          <p:cNvPr id="7" name="Content Placeholder 6">
            <a:extLst>
              <a:ext uri="{FF2B5EF4-FFF2-40B4-BE49-F238E27FC236}">
                <a16:creationId xmlns:a16="http://schemas.microsoft.com/office/drawing/2014/main" xmlns="" id="{7FD49C51-0555-F74D-BD85-0A66F01C95CA}"/>
              </a:ext>
            </a:extLst>
          </p:cNvPr>
          <p:cNvSpPr>
            <a:spLocks noGrp="1"/>
          </p:cNvSpPr>
          <p:nvPr>
            <p:ph idx="1"/>
          </p:nvPr>
        </p:nvSpPr>
        <p:spPr>
          <a:xfrm>
            <a:off x="838201" y="1825625"/>
            <a:ext cx="8582424" cy="4351338"/>
          </a:xfrm>
        </p:spPr>
        <p:txBody>
          <a:bodyPr>
            <a:normAutofit/>
          </a:bodyPr>
          <a:lstStyle/>
          <a:p>
            <a:r>
              <a:rPr lang="en-GB" sz="1800" dirty="0"/>
              <a:t>Productivity is measured by job activity and can be measured by how much a person produces, delivers, etc. This is often referred to as a piece rate. Let’s see how the payment base can affect earnings.</a:t>
            </a:r>
          </a:p>
          <a:p>
            <a:endParaRPr lang="en-GB" sz="1800" dirty="0"/>
          </a:p>
          <a:p>
            <a:r>
              <a:rPr lang="en-GB" sz="1800" dirty="0"/>
              <a:t>Suppose that £0.50 is paid by the pizza company for each delivery made. Assume, on average, that a tip of £1 is received for each delivery. On this basis, it might be expected that £1.50 is earned for each delivery. How much might be earned for a 40-hour week when five deliveries are made each hour? The answer is as follows:</a:t>
            </a:r>
            <a:br>
              <a:rPr lang="en-GB" sz="1800" dirty="0"/>
            </a:br>
            <a:r>
              <a:rPr lang="en-GB" sz="1800" dirty="0"/>
              <a:t/>
            </a:r>
            <a:br>
              <a:rPr lang="en-GB" sz="1800" dirty="0"/>
            </a:br>
            <a:r>
              <a:rPr lang="en-GB" sz="1800" dirty="0"/>
              <a:t>£1.50 x 40 x 5 deliveries = £300. </a:t>
            </a:r>
          </a:p>
          <a:p>
            <a:pPr marL="0" indent="0">
              <a:buNone/>
            </a:pPr>
            <a:endParaRPr lang="en-GB" sz="1800" dirty="0"/>
          </a:p>
        </p:txBody>
      </p:sp>
    </p:spTree>
    <p:extLst>
      <p:ext uri="{BB962C8B-B14F-4D97-AF65-F5344CB8AC3E}">
        <p14:creationId xmlns:p14="http://schemas.microsoft.com/office/powerpoint/2010/main" val="10067266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A71D84-71B6-9347-9467-D4149A07E145}"/>
              </a:ext>
            </a:extLst>
          </p:cNvPr>
          <p:cNvSpPr>
            <a:spLocks noGrp="1"/>
          </p:cNvSpPr>
          <p:nvPr>
            <p:ph type="title"/>
          </p:nvPr>
        </p:nvSpPr>
        <p:spPr/>
        <p:txBody>
          <a:bodyPr/>
          <a:lstStyle/>
          <a:p>
            <a:r>
              <a:rPr lang="en-GB" dirty="0"/>
              <a:t>Salary</a:t>
            </a:r>
          </a:p>
        </p:txBody>
      </p:sp>
      <p:sp>
        <p:nvSpPr>
          <p:cNvPr id="7" name="Content Placeholder 6">
            <a:extLst>
              <a:ext uri="{FF2B5EF4-FFF2-40B4-BE49-F238E27FC236}">
                <a16:creationId xmlns:a16="http://schemas.microsoft.com/office/drawing/2014/main" xmlns="" id="{7FD49C51-0555-F74D-BD85-0A66F01C95CA}"/>
              </a:ext>
            </a:extLst>
          </p:cNvPr>
          <p:cNvSpPr>
            <a:spLocks noGrp="1"/>
          </p:cNvSpPr>
          <p:nvPr>
            <p:ph idx="1"/>
          </p:nvPr>
        </p:nvSpPr>
        <p:spPr>
          <a:xfrm>
            <a:off x="838201" y="1825625"/>
            <a:ext cx="8582424" cy="4351338"/>
          </a:xfrm>
        </p:spPr>
        <p:txBody>
          <a:bodyPr>
            <a:normAutofit/>
          </a:bodyPr>
          <a:lstStyle/>
          <a:p>
            <a:r>
              <a:rPr lang="en-GB" sz="1800" dirty="0"/>
              <a:t>Salary. This is, typically, a monthly amount. It might not be related to a specific base but there will be an expectation that work-based tasks are fulfilled. Salaries are often used when the outcome of tasks is hard to measure. </a:t>
            </a:r>
          </a:p>
          <a:p>
            <a:endParaRPr lang="en-GB" sz="1800" dirty="0"/>
          </a:p>
          <a:p>
            <a:r>
              <a:rPr lang="en-GB" sz="1800" dirty="0"/>
              <a:t>Example: salaries vary a great deal depending on the job you do. The starting salary for a newly qualified teacher will be at least £22,467, or £28,098 in inner London.</a:t>
            </a:r>
            <a:br>
              <a:rPr lang="en-GB" sz="1800" dirty="0"/>
            </a:br>
            <a:r>
              <a:rPr lang="en-GB" sz="1800" dirty="0"/>
              <a:t/>
            </a:r>
            <a:br>
              <a:rPr lang="en-GB" sz="1800" dirty="0"/>
            </a:br>
            <a:r>
              <a:rPr lang="en-GB" sz="1800" dirty="0">
                <a:hlinkClick r:id="rId3">
                  <a:extLst>
                    <a:ext uri="{A12FA001-AC4F-418D-AE19-62706E023703}">
                      <ahyp:hlinkClr xmlns:ahyp="http://schemas.microsoft.com/office/drawing/2018/hyperlinkcolor" xmlns="" val="tx"/>
                    </a:ext>
                  </a:extLst>
                </a:hlinkClick>
              </a:rPr>
              <a:t>https://getintoteaching.education.gov.uk/funding-and-salary/teacher-salaries</a:t>
            </a:r>
            <a:endParaRPr lang="en-GB" sz="1800" dirty="0"/>
          </a:p>
          <a:p>
            <a:endParaRPr lang="en-GB" sz="1800" dirty="0"/>
          </a:p>
          <a:p>
            <a:endParaRPr lang="en-GB" sz="1800" dirty="0"/>
          </a:p>
          <a:p>
            <a:endParaRPr lang="en-GB" sz="1800" dirty="0"/>
          </a:p>
          <a:p>
            <a:endParaRPr lang="en-GB" sz="1800" dirty="0"/>
          </a:p>
          <a:p>
            <a:endParaRPr lang="en-GB" sz="1800" dirty="0"/>
          </a:p>
        </p:txBody>
      </p:sp>
    </p:spTree>
    <p:extLst>
      <p:ext uri="{BB962C8B-B14F-4D97-AF65-F5344CB8AC3E}">
        <p14:creationId xmlns:p14="http://schemas.microsoft.com/office/powerpoint/2010/main" val="8478902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A71D84-71B6-9347-9467-D4149A07E145}"/>
              </a:ext>
            </a:extLst>
          </p:cNvPr>
          <p:cNvSpPr>
            <a:spLocks noGrp="1"/>
          </p:cNvSpPr>
          <p:nvPr>
            <p:ph type="title"/>
          </p:nvPr>
        </p:nvSpPr>
        <p:spPr/>
        <p:txBody>
          <a:bodyPr/>
          <a:lstStyle/>
          <a:p>
            <a:r>
              <a:rPr lang="en-GB" dirty="0"/>
              <a:t>Commission</a:t>
            </a:r>
          </a:p>
        </p:txBody>
      </p:sp>
      <p:sp>
        <p:nvSpPr>
          <p:cNvPr id="7" name="Content Placeholder 6">
            <a:extLst>
              <a:ext uri="{FF2B5EF4-FFF2-40B4-BE49-F238E27FC236}">
                <a16:creationId xmlns:a16="http://schemas.microsoft.com/office/drawing/2014/main" xmlns="" id="{7FD49C51-0555-F74D-BD85-0A66F01C95CA}"/>
              </a:ext>
            </a:extLst>
          </p:cNvPr>
          <p:cNvSpPr>
            <a:spLocks noGrp="1"/>
          </p:cNvSpPr>
          <p:nvPr>
            <p:ph idx="1"/>
          </p:nvPr>
        </p:nvSpPr>
        <p:spPr>
          <a:xfrm>
            <a:off x="838201" y="1825625"/>
            <a:ext cx="8582424" cy="4351338"/>
          </a:xfrm>
        </p:spPr>
        <p:txBody>
          <a:bodyPr>
            <a:normAutofit/>
          </a:bodyPr>
          <a:lstStyle/>
          <a:p>
            <a:r>
              <a:rPr lang="en-GB" sz="1800" dirty="0"/>
              <a:t>How much a person sells. This is called ‘commission’ and it is paid in relation to sales. Commission is often paid on top of a basic salary. The payment base is sales. This can be calculated in a number of ways: for example, as an amount per unit sold or as a proportion of sales.</a:t>
            </a:r>
          </a:p>
          <a:p>
            <a:endParaRPr lang="en-GB" sz="1800" dirty="0"/>
          </a:p>
          <a:p>
            <a:r>
              <a:rPr lang="en-GB" sz="1800" dirty="0"/>
              <a:t>Example: a person selling confectionery to local shops may earn a basic salary of £15,000 a year. In addition, they may be paid an additional 2% of the value of the sales made. A person selling £25,000 of confectionery a year would then have earnings of:</a:t>
            </a:r>
            <a:br>
              <a:rPr lang="en-GB" sz="1800" dirty="0"/>
            </a:br>
            <a:r>
              <a:rPr lang="en-GB" sz="1800" dirty="0"/>
              <a:t/>
            </a:r>
            <a:br>
              <a:rPr lang="en-GB" sz="1800" dirty="0"/>
            </a:br>
            <a:r>
              <a:rPr lang="en-GB" sz="1800" dirty="0"/>
              <a:t>£15,000 + (2/100) x £25,000 = £15,500.</a:t>
            </a:r>
          </a:p>
          <a:p>
            <a:endParaRPr lang="en-GB" sz="1800" dirty="0"/>
          </a:p>
          <a:p>
            <a:endParaRPr lang="en-GB" sz="1800" dirty="0"/>
          </a:p>
          <a:p>
            <a:endParaRPr lang="en-GB" sz="1800" dirty="0"/>
          </a:p>
        </p:txBody>
      </p:sp>
    </p:spTree>
    <p:extLst>
      <p:ext uri="{BB962C8B-B14F-4D97-AF65-F5344CB8AC3E}">
        <p14:creationId xmlns:p14="http://schemas.microsoft.com/office/powerpoint/2010/main" val="60641295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A71D84-71B6-9347-9467-D4149A07E145}"/>
              </a:ext>
            </a:extLst>
          </p:cNvPr>
          <p:cNvSpPr>
            <a:spLocks noGrp="1"/>
          </p:cNvSpPr>
          <p:nvPr>
            <p:ph type="title"/>
          </p:nvPr>
        </p:nvSpPr>
        <p:spPr/>
        <p:txBody>
          <a:bodyPr/>
          <a:lstStyle/>
          <a:p>
            <a:r>
              <a:rPr lang="en-GB" dirty="0"/>
              <a:t>Bonuses and performance-related pay</a:t>
            </a:r>
          </a:p>
        </p:txBody>
      </p:sp>
      <p:sp>
        <p:nvSpPr>
          <p:cNvPr id="7" name="Content Placeholder 6">
            <a:extLst>
              <a:ext uri="{FF2B5EF4-FFF2-40B4-BE49-F238E27FC236}">
                <a16:creationId xmlns:a16="http://schemas.microsoft.com/office/drawing/2014/main" xmlns="" id="{7FD49C51-0555-F74D-BD85-0A66F01C95CA}"/>
              </a:ext>
            </a:extLst>
          </p:cNvPr>
          <p:cNvSpPr>
            <a:spLocks noGrp="1"/>
          </p:cNvSpPr>
          <p:nvPr>
            <p:ph idx="1"/>
          </p:nvPr>
        </p:nvSpPr>
        <p:spPr>
          <a:xfrm>
            <a:off x="838201" y="1825625"/>
            <a:ext cx="8582424" cy="4351338"/>
          </a:xfrm>
        </p:spPr>
        <p:txBody>
          <a:bodyPr>
            <a:normAutofit/>
          </a:bodyPr>
          <a:lstStyle/>
          <a:p>
            <a:r>
              <a:rPr lang="en-GB" sz="1800" dirty="0"/>
              <a:t>Here, wages vary directly with a defined work-based criterion. The payment base is a pre-set performance criterion and is paid on top of a basic salary. It can be used to motivate staff to work harder. </a:t>
            </a:r>
          </a:p>
          <a:p>
            <a:endParaRPr lang="en-GB" sz="1800" dirty="0"/>
          </a:p>
          <a:p>
            <a:r>
              <a:rPr lang="en-GB" sz="1800" dirty="0"/>
              <a:t>Example: a production worker has a basic salary of £25,000 and is paid a performance-related bonus if she produces 8,000 metal castings a month. The bonus is £100 for each month she meets her target. If her production target is met in 8 months out of 12 then her annual earnings would be:</a:t>
            </a:r>
            <a:br>
              <a:rPr lang="en-GB" sz="1800" dirty="0"/>
            </a:br>
            <a:r>
              <a:rPr lang="en-GB" sz="1800" dirty="0"/>
              <a:t/>
            </a:r>
            <a:br>
              <a:rPr lang="en-GB" sz="1800" dirty="0"/>
            </a:br>
            <a:r>
              <a:rPr lang="en-GB" sz="1800" dirty="0"/>
              <a:t>£25,000 + 8 x £100 = £25,800.</a:t>
            </a:r>
          </a:p>
          <a:p>
            <a:endParaRPr lang="en-GB" sz="1800" dirty="0"/>
          </a:p>
        </p:txBody>
      </p:sp>
    </p:spTree>
    <p:extLst>
      <p:ext uri="{BB962C8B-B14F-4D97-AF65-F5344CB8AC3E}">
        <p14:creationId xmlns:p14="http://schemas.microsoft.com/office/powerpoint/2010/main" val="358552798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A71D84-71B6-9347-9467-D4149A07E145}"/>
              </a:ext>
            </a:extLst>
          </p:cNvPr>
          <p:cNvSpPr>
            <a:spLocks noGrp="1"/>
          </p:cNvSpPr>
          <p:nvPr>
            <p:ph type="title"/>
          </p:nvPr>
        </p:nvSpPr>
        <p:spPr/>
        <p:txBody>
          <a:bodyPr/>
          <a:lstStyle/>
          <a:p>
            <a:r>
              <a:rPr lang="en-GB" dirty="0"/>
              <a:t>Profit share</a:t>
            </a:r>
          </a:p>
        </p:txBody>
      </p:sp>
      <p:sp>
        <p:nvSpPr>
          <p:cNvPr id="7" name="Content Placeholder 6">
            <a:extLst>
              <a:ext uri="{FF2B5EF4-FFF2-40B4-BE49-F238E27FC236}">
                <a16:creationId xmlns:a16="http://schemas.microsoft.com/office/drawing/2014/main" xmlns="" id="{7FD49C51-0555-F74D-BD85-0A66F01C95CA}"/>
              </a:ext>
            </a:extLst>
          </p:cNvPr>
          <p:cNvSpPr>
            <a:spLocks noGrp="1"/>
          </p:cNvSpPr>
          <p:nvPr>
            <p:ph idx="1"/>
          </p:nvPr>
        </p:nvSpPr>
        <p:spPr>
          <a:xfrm>
            <a:off x="838201" y="1825625"/>
            <a:ext cx="8582424" cy="4351338"/>
          </a:xfrm>
        </p:spPr>
        <p:txBody>
          <a:bodyPr>
            <a:normAutofit/>
          </a:bodyPr>
          <a:lstStyle/>
          <a:p>
            <a:r>
              <a:rPr lang="en-GB" sz="1800" dirty="0"/>
              <a:t>This is like performance-related pay but it is not based on a specific criterion that can be specifically related to the individual. It reflects a general, team-based reward for working profitably. John Lewis department store has a well-known profit share scheme in which all staff take part.</a:t>
            </a:r>
          </a:p>
          <a:p>
            <a:endParaRPr lang="en-GB" sz="1800" dirty="0"/>
          </a:p>
          <a:p>
            <a:r>
              <a:rPr lang="en-GB" sz="1800" dirty="0"/>
              <a:t>Example: a senior executive may have a salary of £50,000 and be paid an additional 0.5% of the profits earned by the business she works for. If the business makes a profit of £1.2m then her earnings for the year would be:</a:t>
            </a:r>
            <a:br>
              <a:rPr lang="en-GB" sz="1800" dirty="0"/>
            </a:br>
            <a:r>
              <a:rPr lang="en-GB" sz="1800" dirty="0"/>
              <a:t/>
            </a:r>
            <a:br>
              <a:rPr lang="en-GB" sz="1800" dirty="0"/>
            </a:br>
            <a:r>
              <a:rPr lang="en-GB" sz="1800" dirty="0"/>
              <a:t>£50,000 + (0.5/100) x £1,200,000 = £56,000.</a:t>
            </a:r>
          </a:p>
          <a:p>
            <a:endParaRPr lang="en-GB" sz="1800" dirty="0"/>
          </a:p>
        </p:txBody>
      </p:sp>
    </p:spTree>
    <p:extLst>
      <p:ext uri="{BB962C8B-B14F-4D97-AF65-F5344CB8AC3E}">
        <p14:creationId xmlns:p14="http://schemas.microsoft.com/office/powerpoint/2010/main" val="131075444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xmlns="" id="{FE69119B-C1C7-CB4F-8B5C-C93D97D00051}"/>
              </a:ext>
            </a:extLst>
          </p:cNvPr>
          <p:cNvPicPr>
            <a:picLocks noChangeAspect="1"/>
          </p:cNvPicPr>
          <p:nvPr/>
        </p:nvPicPr>
        <p:blipFill>
          <a:blip r:embed="rId3"/>
          <a:stretch>
            <a:fillRect/>
          </a:stretch>
        </p:blipFill>
        <p:spPr>
          <a:xfrm>
            <a:off x="10123715" y="-138947"/>
            <a:ext cx="2024743" cy="2024743"/>
          </a:xfrm>
          <a:prstGeom prst="rect">
            <a:avLst/>
          </a:prstGeom>
        </p:spPr>
      </p:pic>
      <p:sp>
        <p:nvSpPr>
          <p:cNvPr id="2" name="Title 1">
            <a:extLst>
              <a:ext uri="{FF2B5EF4-FFF2-40B4-BE49-F238E27FC236}">
                <a16:creationId xmlns:a16="http://schemas.microsoft.com/office/drawing/2014/main" xmlns="" id="{51631AC9-0075-B241-AC1D-4F9EB247DD9E}"/>
              </a:ext>
            </a:extLst>
          </p:cNvPr>
          <p:cNvSpPr>
            <a:spLocks noGrp="1"/>
          </p:cNvSpPr>
          <p:nvPr>
            <p:ph type="title"/>
          </p:nvPr>
        </p:nvSpPr>
        <p:spPr/>
        <p:txBody>
          <a:bodyPr/>
          <a:lstStyle/>
          <a:p>
            <a:r>
              <a:rPr lang="en-GB" dirty="0"/>
              <a:t>Task 1: payment methods</a:t>
            </a:r>
          </a:p>
        </p:txBody>
      </p:sp>
      <p:sp>
        <p:nvSpPr>
          <p:cNvPr id="3" name="Content Placeholder 2">
            <a:extLst>
              <a:ext uri="{FF2B5EF4-FFF2-40B4-BE49-F238E27FC236}">
                <a16:creationId xmlns:a16="http://schemas.microsoft.com/office/drawing/2014/main" xmlns="" id="{B2821F28-2B87-3E47-BD5A-BCC51813EC57}"/>
              </a:ext>
            </a:extLst>
          </p:cNvPr>
          <p:cNvSpPr>
            <a:spLocks noGrp="1"/>
          </p:cNvSpPr>
          <p:nvPr>
            <p:ph idx="1"/>
          </p:nvPr>
        </p:nvSpPr>
        <p:spPr>
          <a:xfrm>
            <a:off x="838199" y="1825625"/>
            <a:ext cx="8405693" cy="4351338"/>
          </a:xfrm>
        </p:spPr>
        <p:txBody>
          <a:bodyPr/>
          <a:lstStyle/>
          <a:p>
            <a:pPr marL="0" indent="0">
              <a:lnSpc>
                <a:spcPct val="100000"/>
              </a:lnSpc>
              <a:buNone/>
            </a:pPr>
            <a:r>
              <a:rPr lang="en-GB" dirty="0"/>
              <a:t>If you had a choice when starting a job, which payment method would you prefer and why? Identify the benefits and risks of your chosen method.</a:t>
            </a:r>
          </a:p>
          <a:p>
            <a:pPr marL="0" indent="0">
              <a:lnSpc>
                <a:spcPct val="100000"/>
              </a:lnSpc>
              <a:buNone/>
            </a:pPr>
            <a:endParaRPr lang="en-GB" dirty="0"/>
          </a:p>
          <a:p>
            <a:pPr marL="0" indent="0">
              <a:lnSpc>
                <a:spcPct val="100000"/>
              </a:lnSpc>
              <a:buNone/>
            </a:pPr>
            <a:endParaRPr lang="en-GB" dirty="0"/>
          </a:p>
          <a:p>
            <a:pPr marL="0" indent="0">
              <a:lnSpc>
                <a:spcPct val="100000"/>
              </a:lnSpc>
              <a:buNone/>
            </a:pPr>
            <a:endParaRPr lang="en-GB" dirty="0"/>
          </a:p>
        </p:txBody>
      </p:sp>
    </p:spTree>
    <p:extLst>
      <p:ext uri="{BB962C8B-B14F-4D97-AF65-F5344CB8AC3E}">
        <p14:creationId xmlns:p14="http://schemas.microsoft.com/office/powerpoint/2010/main" val="432597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66417" y="1813513"/>
            <a:ext cx="8135566" cy="2387600"/>
          </a:xfrm>
        </p:spPr>
        <p:txBody>
          <a:bodyPr>
            <a:normAutofit/>
          </a:bodyPr>
          <a:lstStyle/>
          <a:p>
            <a:r>
              <a:rPr lang="en-GB" sz="4800" dirty="0"/>
              <a:t>Wages and working, part 1</a:t>
            </a:r>
            <a:endParaRPr lang="en-US" sz="4800" dirty="0"/>
          </a:p>
        </p:txBody>
      </p:sp>
      <p:sp>
        <p:nvSpPr>
          <p:cNvPr id="3" name="Subtitle 2"/>
          <p:cNvSpPr>
            <a:spLocks noGrp="1"/>
          </p:cNvSpPr>
          <p:nvPr>
            <p:ph type="subTitle" idx="1"/>
          </p:nvPr>
        </p:nvSpPr>
        <p:spPr>
          <a:xfrm>
            <a:off x="2866417" y="4400196"/>
            <a:ext cx="9144000" cy="1655762"/>
          </a:xfrm>
        </p:spPr>
        <p:txBody>
          <a:bodyPr>
            <a:normAutofit/>
          </a:bodyPr>
          <a:lstStyle/>
          <a:p>
            <a:r>
              <a:rPr lang="en-GB" sz="2000" dirty="0">
                <a:solidFill>
                  <a:schemeClr val="bg1"/>
                </a:solidFill>
              </a:rPr>
              <a:t>LINEAR GRAPHS – KEY STAGE 4</a:t>
            </a:r>
          </a:p>
        </p:txBody>
      </p:sp>
      <p:pic>
        <p:nvPicPr>
          <p:cNvPr id="5" name="Picture 4">
            <a:extLst>
              <a:ext uri="{FF2B5EF4-FFF2-40B4-BE49-F238E27FC236}">
                <a16:creationId xmlns:a16="http://schemas.microsoft.com/office/drawing/2014/main" xmlns="" id="{84DE3C30-FEEA-9342-A20A-BDF49250C50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95402" y="2350414"/>
            <a:ext cx="1283438" cy="2877663"/>
          </a:xfrm>
          <a:prstGeom prst="rect">
            <a:avLst/>
          </a:prstGeom>
        </p:spPr>
      </p:pic>
    </p:spTree>
    <p:extLst>
      <p:ext uri="{BB962C8B-B14F-4D97-AF65-F5344CB8AC3E}">
        <p14:creationId xmlns:p14="http://schemas.microsoft.com/office/powerpoint/2010/main" val="13304775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9D07A4-7527-FC4E-8897-83B200053271}"/>
              </a:ext>
            </a:extLst>
          </p:cNvPr>
          <p:cNvSpPr>
            <a:spLocks noGrp="1"/>
          </p:cNvSpPr>
          <p:nvPr>
            <p:ph type="title"/>
          </p:nvPr>
        </p:nvSpPr>
        <p:spPr/>
        <p:txBody>
          <a:bodyPr/>
          <a:lstStyle/>
          <a:p>
            <a:r>
              <a:rPr lang="en-GB" dirty="0"/>
              <a:t>The following slides offer alternates – use only one</a:t>
            </a:r>
          </a:p>
        </p:txBody>
      </p:sp>
      <p:sp>
        <p:nvSpPr>
          <p:cNvPr id="3" name="Content Placeholder 2">
            <a:extLst>
              <a:ext uri="{FF2B5EF4-FFF2-40B4-BE49-F238E27FC236}">
                <a16:creationId xmlns:a16="http://schemas.microsoft.com/office/drawing/2014/main" xmlns="" id="{4735AA61-DC3F-FC45-93A2-338BCFBDB90D}"/>
              </a:ext>
            </a:extLst>
          </p:cNvPr>
          <p:cNvSpPr>
            <a:spLocks noGrp="1"/>
          </p:cNvSpPr>
          <p:nvPr>
            <p:ph idx="1"/>
          </p:nvPr>
        </p:nvSpPr>
        <p:spPr/>
        <p:txBody>
          <a:bodyPr/>
          <a:lstStyle/>
          <a:p>
            <a:pPr>
              <a:lnSpc>
                <a:spcPct val="100000"/>
              </a:lnSpc>
            </a:pPr>
            <a:r>
              <a:rPr lang="en-GB" dirty="0"/>
              <a:t>The next slides offer alternatives to one another depending on whether you have chosen to use all of the payment methods in the previous slides as part of this lesson.</a:t>
            </a:r>
          </a:p>
          <a:p>
            <a:pPr>
              <a:lnSpc>
                <a:spcPct val="100000"/>
              </a:lnSpc>
            </a:pPr>
            <a:endParaRPr lang="en-GB" dirty="0"/>
          </a:p>
          <a:p>
            <a:pPr>
              <a:lnSpc>
                <a:spcPct val="100000"/>
              </a:lnSpc>
            </a:pPr>
            <a:endParaRPr lang="en-GB" dirty="0"/>
          </a:p>
          <a:p>
            <a:pPr>
              <a:lnSpc>
                <a:spcPct val="100000"/>
              </a:lnSpc>
            </a:pPr>
            <a:endParaRPr lang="en-GB" dirty="0"/>
          </a:p>
        </p:txBody>
      </p:sp>
    </p:spTree>
    <p:extLst>
      <p:ext uri="{BB962C8B-B14F-4D97-AF65-F5344CB8AC3E}">
        <p14:creationId xmlns:p14="http://schemas.microsoft.com/office/powerpoint/2010/main" val="36621731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631AC9-0075-B241-AC1D-4F9EB247DD9E}"/>
              </a:ext>
            </a:extLst>
          </p:cNvPr>
          <p:cNvSpPr>
            <a:spLocks noGrp="1"/>
          </p:cNvSpPr>
          <p:nvPr>
            <p:ph type="title"/>
          </p:nvPr>
        </p:nvSpPr>
        <p:spPr/>
        <p:txBody>
          <a:bodyPr>
            <a:normAutofit fontScale="90000"/>
          </a:bodyPr>
          <a:lstStyle/>
          <a:p>
            <a:r>
              <a:rPr lang="en-GB" dirty="0"/>
              <a:t>Task 1: payment methods: </a:t>
            </a:r>
            <a:br>
              <a:rPr lang="en-GB" dirty="0"/>
            </a:br>
            <a:r>
              <a:rPr lang="en-GB" dirty="0"/>
              <a:t/>
            </a:r>
            <a:br>
              <a:rPr lang="en-GB" dirty="0"/>
            </a:br>
            <a:r>
              <a:rPr lang="en-GB" sz="2400" i="0" cap="all" dirty="0">
                <a:solidFill>
                  <a:srgbClr val="5E5E5E"/>
                </a:solidFill>
                <a:latin typeface="Arial" panose="020B0604020202020204" pitchFamily="34" charset="0"/>
                <a:cs typeface="Arial" panose="020B0604020202020204" pitchFamily="34" charset="0"/>
              </a:rPr>
              <a:t>Some answers</a:t>
            </a:r>
          </a:p>
        </p:txBody>
      </p:sp>
      <p:graphicFrame>
        <p:nvGraphicFramePr>
          <p:cNvPr id="8" name="Table 7">
            <a:extLst>
              <a:ext uri="{FF2B5EF4-FFF2-40B4-BE49-F238E27FC236}">
                <a16:creationId xmlns:a16="http://schemas.microsoft.com/office/drawing/2014/main" xmlns="" id="{08CC425F-5426-234E-B2DC-364DAEE4DF11}"/>
              </a:ext>
            </a:extLst>
          </p:cNvPr>
          <p:cNvGraphicFramePr>
            <a:graphicFrameLocks noGrp="1"/>
          </p:cNvGraphicFramePr>
          <p:nvPr>
            <p:extLst>
              <p:ext uri="{D42A27DB-BD31-4B8C-83A1-F6EECF244321}">
                <p14:modId xmlns:p14="http://schemas.microsoft.com/office/powerpoint/2010/main" val="578401136"/>
              </p:ext>
            </p:extLst>
          </p:nvPr>
        </p:nvGraphicFramePr>
        <p:xfrm>
          <a:off x="1583099" y="1859715"/>
          <a:ext cx="8890238" cy="3755993"/>
        </p:xfrm>
        <a:graphic>
          <a:graphicData uri="http://schemas.openxmlformats.org/drawingml/2006/table">
            <a:tbl>
              <a:tblPr firstRow="1" firstCol="1" bandRow="1">
                <a:tableStyleId>{284E427A-3D55-4303-BF80-6455036E1DE7}</a:tableStyleId>
              </a:tblPr>
              <a:tblGrid>
                <a:gridCol w="2963084">
                  <a:extLst>
                    <a:ext uri="{9D8B030D-6E8A-4147-A177-3AD203B41FA5}">
                      <a16:colId xmlns:a16="http://schemas.microsoft.com/office/drawing/2014/main" xmlns="" val="2946805157"/>
                    </a:ext>
                  </a:extLst>
                </a:gridCol>
                <a:gridCol w="2963084">
                  <a:extLst>
                    <a:ext uri="{9D8B030D-6E8A-4147-A177-3AD203B41FA5}">
                      <a16:colId xmlns:a16="http://schemas.microsoft.com/office/drawing/2014/main" xmlns="" val="2568782745"/>
                    </a:ext>
                  </a:extLst>
                </a:gridCol>
                <a:gridCol w="2964070">
                  <a:extLst>
                    <a:ext uri="{9D8B030D-6E8A-4147-A177-3AD203B41FA5}">
                      <a16:colId xmlns:a16="http://schemas.microsoft.com/office/drawing/2014/main" xmlns="" val="314572376"/>
                    </a:ext>
                  </a:extLst>
                </a:gridCol>
              </a:tblGrid>
              <a:tr h="467776">
                <a:tc>
                  <a:txBody>
                    <a:bodyPr/>
                    <a:lstStyle/>
                    <a:p>
                      <a:pPr>
                        <a:lnSpc>
                          <a:spcPct val="100000"/>
                        </a:lnSpc>
                        <a:spcAft>
                          <a:spcPts val="0"/>
                        </a:spcAft>
                      </a:pPr>
                      <a:r>
                        <a:rPr lang="en-GB" sz="1800" dirty="0">
                          <a:effectLst/>
                        </a:rPr>
                        <a:t>Payment method</a:t>
                      </a:r>
                      <a:endParaRPr lang="en-GB" sz="1800" dirty="0">
                        <a:effectLst/>
                        <a:latin typeface="+mn-lt"/>
                        <a:ea typeface="Calibri" panose="020F0502020204030204" pitchFamily="34" charset="0"/>
                        <a:cs typeface="Times New Roman" panose="02020603050405020304" pitchFamily="18" charset="0"/>
                      </a:endParaRPr>
                    </a:p>
                  </a:txBody>
                  <a:tcPr marL="58496" marR="58496"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spcAft>
                          <a:spcPts val="0"/>
                        </a:spcAft>
                      </a:pPr>
                      <a:r>
                        <a:rPr lang="en-GB" sz="1800">
                          <a:effectLst/>
                        </a:rPr>
                        <a:t>Benefit</a:t>
                      </a:r>
                      <a:endParaRPr lang="en-GB" sz="1800">
                        <a:effectLst/>
                        <a:latin typeface="+mn-lt"/>
                        <a:ea typeface="Calibri" panose="020F0502020204030204" pitchFamily="34" charset="0"/>
                        <a:cs typeface="Times New Roman" panose="02020603050405020304" pitchFamily="18" charset="0"/>
                      </a:endParaRPr>
                    </a:p>
                  </a:txBody>
                  <a:tcPr marL="58496" marR="58496"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spcAft>
                          <a:spcPts val="0"/>
                        </a:spcAft>
                      </a:pPr>
                      <a:r>
                        <a:rPr lang="en-GB" sz="1800" dirty="0">
                          <a:effectLst/>
                        </a:rPr>
                        <a:t>Risks</a:t>
                      </a:r>
                      <a:endParaRPr lang="en-GB" sz="1800" dirty="0">
                        <a:effectLst/>
                        <a:latin typeface="+mn-lt"/>
                        <a:ea typeface="Calibri" panose="020F0502020204030204" pitchFamily="34" charset="0"/>
                        <a:cs typeface="Times New Roman" panose="02020603050405020304" pitchFamily="18" charset="0"/>
                      </a:endParaRPr>
                    </a:p>
                  </a:txBody>
                  <a:tcPr marL="58496" marR="58496"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889949688"/>
                  </a:ext>
                </a:extLst>
              </a:tr>
              <a:tr h="685656">
                <a:tc>
                  <a:txBody>
                    <a:bodyPr/>
                    <a:lstStyle/>
                    <a:p>
                      <a:pPr>
                        <a:lnSpc>
                          <a:spcPct val="100000"/>
                        </a:lnSpc>
                        <a:spcAft>
                          <a:spcPts val="0"/>
                        </a:spcAft>
                      </a:pPr>
                      <a:r>
                        <a:rPr lang="en-GB" sz="1800" dirty="0">
                          <a:effectLst/>
                        </a:rPr>
                        <a:t>Time in the workplace</a:t>
                      </a:r>
                      <a:endParaRPr lang="en-GB" sz="1800" dirty="0">
                        <a:effectLst/>
                        <a:latin typeface="+mn-lt"/>
                        <a:ea typeface="Calibri" panose="020F0502020204030204" pitchFamily="34" charset="0"/>
                        <a:cs typeface="Times New Roman" panose="02020603050405020304" pitchFamily="18" charset="0"/>
                      </a:endParaRPr>
                    </a:p>
                  </a:txBody>
                  <a:tcPr marL="58496" marR="58496"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5C097">
                        <a:alpha val="20000"/>
                      </a:srgbClr>
                    </a:solidFill>
                  </a:tcPr>
                </a:tc>
                <a:tc>
                  <a:txBody>
                    <a:bodyPr/>
                    <a:lstStyle/>
                    <a:p>
                      <a:pPr>
                        <a:lnSpc>
                          <a:spcPct val="100000"/>
                        </a:lnSpc>
                        <a:spcAft>
                          <a:spcPts val="0"/>
                        </a:spcAft>
                      </a:pPr>
                      <a:r>
                        <a:rPr lang="en-GB" sz="1800">
                          <a:effectLst/>
                        </a:rPr>
                        <a:t>It is certain how much you will earn per hour</a:t>
                      </a:r>
                      <a:endParaRPr lang="en-GB" sz="1800">
                        <a:effectLst/>
                        <a:latin typeface="+mn-lt"/>
                        <a:ea typeface="Calibri" panose="020F0502020204030204" pitchFamily="34" charset="0"/>
                        <a:cs typeface="Times New Roman" panose="02020603050405020304" pitchFamily="18" charset="0"/>
                      </a:endParaRPr>
                    </a:p>
                  </a:txBody>
                  <a:tcPr marL="58496" marR="58496"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5C097">
                        <a:alpha val="20000"/>
                      </a:srgbClr>
                    </a:solidFill>
                  </a:tcPr>
                </a:tc>
                <a:tc>
                  <a:txBody>
                    <a:bodyPr/>
                    <a:lstStyle/>
                    <a:p>
                      <a:pPr>
                        <a:lnSpc>
                          <a:spcPct val="100000"/>
                        </a:lnSpc>
                        <a:spcAft>
                          <a:spcPts val="0"/>
                        </a:spcAft>
                      </a:pPr>
                      <a:r>
                        <a:rPr lang="en-GB" sz="1800">
                          <a:effectLst/>
                        </a:rPr>
                        <a:t>Not certain how many hours will be worked</a:t>
                      </a:r>
                      <a:endParaRPr lang="en-GB" sz="1800">
                        <a:effectLst/>
                        <a:latin typeface="+mn-lt"/>
                        <a:ea typeface="Calibri" panose="020F0502020204030204" pitchFamily="34" charset="0"/>
                        <a:cs typeface="Times New Roman" panose="02020603050405020304" pitchFamily="18" charset="0"/>
                      </a:endParaRPr>
                    </a:p>
                  </a:txBody>
                  <a:tcPr marL="58496" marR="58496"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5C097">
                        <a:alpha val="20000"/>
                      </a:srgbClr>
                    </a:solidFill>
                  </a:tcPr>
                </a:tc>
                <a:extLst>
                  <a:ext uri="{0D108BD9-81ED-4DB2-BD59-A6C34878D82A}">
                    <a16:rowId xmlns:a16="http://schemas.microsoft.com/office/drawing/2014/main" xmlns="" val="1618688161"/>
                  </a:ext>
                </a:extLst>
              </a:tr>
              <a:tr h="1205387">
                <a:tc>
                  <a:txBody>
                    <a:bodyPr/>
                    <a:lstStyle/>
                    <a:p>
                      <a:pPr>
                        <a:lnSpc>
                          <a:spcPct val="100000"/>
                        </a:lnSpc>
                        <a:spcAft>
                          <a:spcPts val="0"/>
                        </a:spcAft>
                      </a:pPr>
                      <a:r>
                        <a:rPr lang="en-GB" sz="1800">
                          <a:effectLst/>
                        </a:rPr>
                        <a:t>Piece rate</a:t>
                      </a:r>
                      <a:endParaRPr lang="en-GB" sz="1800">
                        <a:effectLst/>
                        <a:latin typeface="+mn-lt"/>
                        <a:ea typeface="Calibri" panose="020F0502020204030204" pitchFamily="34" charset="0"/>
                        <a:cs typeface="Times New Roman" panose="02020603050405020304" pitchFamily="18" charset="0"/>
                      </a:endParaRPr>
                    </a:p>
                  </a:txBody>
                  <a:tcPr marL="58496" marR="58496"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5C097">
                        <a:alpha val="20000"/>
                      </a:srgbClr>
                    </a:solidFill>
                  </a:tcPr>
                </a:tc>
                <a:tc>
                  <a:txBody>
                    <a:bodyPr/>
                    <a:lstStyle/>
                    <a:p>
                      <a:pPr>
                        <a:lnSpc>
                          <a:spcPct val="100000"/>
                        </a:lnSpc>
                        <a:spcAft>
                          <a:spcPts val="0"/>
                        </a:spcAft>
                      </a:pPr>
                      <a:r>
                        <a:rPr lang="en-GB" sz="1800" dirty="0">
                          <a:effectLst/>
                        </a:rPr>
                        <a:t>You decide how much you earn by how hard you work</a:t>
                      </a:r>
                      <a:endParaRPr lang="en-GB" sz="1800" dirty="0">
                        <a:effectLst/>
                        <a:latin typeface="+mn-lt"/>
                        <a:ea typeface="Calibri" panose="020F0502020204030204" pitchFamily="34" charset="0"/>
                        <a:cs typeface="Times New Roman" panose="02020603050405020304" pitchFamily="18" charset="0"/>
                      </a:endParaRPr>
                    </a:p>
                  </a:txBody>
                  <a:tcPr marL="58496" marR="58496"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5C097">
                        <a:alpha val="20000"/>
                      </a:srgbClr>
                    </a:solidFill>
                  </a:tcPr>
                </a:tc>
                <a:tc>
                  <a:txBody>
                    <a:bodyPr/>
                    <a:lstStyle/>
                    <a:p>
                      <a:pPr>
                        <a:lnSpc>
                          <a:spcPct val="100000"/>
                        </a:lnSpc>
                        <a:spcAft>
                          <a:spcPts val="0"/>
                        </a:spcAft>
                      </a:pPr>
                      <a:r>
                        <a:rPr lang="en-GB" sz="1800" dirty="0">
                          <a:effectLst/>
                        </a:rPr>
                        <a:t>The pay may be small and it may not be possible to earn a living wage however hard you work</a:t>
                      </a:r>
                      <a:endParaRPr lang="en-GB" sz="1800" dirty="0">
                        <a:effectLst/>
                        <a:latin typeface="+mn-lt"/>
                        <a:ea typeface="Calibri" panose="020F0502020204030204" pitchFamily="34" charset="0"/>
                        <a:cs typeface="Times New Roman" panose="02020603050405020304" pitchFamily="18" charset="0"/>
                      </a:endParaRPr>
                    </a:p>
                  </a:txBody>
                  <a:tcPr marL="58496" marR="58496"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5C097">
                        <a:alpha val="20000"/>
                      </a:srgbClr>
                    </a:solidFill>
                  </a:tcPr>
                </a:tc>
                <a:extLst>
                  <a:ext uri="{0D108BD9-81ED-4DB2-BD59-A6C34878D82A}">
                    <a16:rowId xmlns:a16="http://schemas.microsoft.com/office/drawing/2014/main" xmlns="" val="37403567"/>
                  </a:ext>
                </a:extLst>
              </a:tr>
              <a:tr h="1397174">
                <a:tc>
                  <a:txBody>
                    <a:bodyPr/>
                    <a:lstStyle/>
                    <a:p>
                      <a:pPr>
                        <a:lnSpc>
                          <a:spcPct val="100000"/>
                        </a:lnSpc>
                        <a:spcAft>
                          <a:spcPts val="0"/>
                        </a:spcAft>
                      </a:pPr>
                      <a:r>
                        <a:rPr lang="en-GB" sz="1800" dirty="0">
                          <a:effectLst/>
                        </a:rPr>
                        <a:t>Salary</a:t>
                      </a:r>
                      <a:endParaRPr lang="en-GB" sz="1800" dirty="0">
                        <a:effectLst/>
                        <a:latin typeface="+mn-lt"/>
                        <a:ea typeface="Calibri" panose="020F0502020204030204" pitchFamily="34" charset="0"/>
                        <a:cs typeface="Times New Roman" panose="02020603050405020304" pitchFamily="18" charset="0"/>
                      </a:endParaRPr>
                    </a:p>
                  </a:txBody>
                  <a:tcPr marL="58496" marR="58496"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5C097">
                        <a:alpha val="20000"/>
                      </a:srgbClr>
                    </a:solidFill>
                  </a:tcPr>
                </a:tc>
                <a:tc>
                  <a:txBody>
                    <a:bodyPr/>
                    <a:lstStyle/>
                    <a:p>
                      <a:pPr>
                        <a:lnSpc>
                          <a:spcPct val="100000"/>
                        </a:lnSpc>
                        <a:spcAft>
                          <a:spcPts val="0"/>
                        </a:spcAft>
                      </a:pPr>
                      <a:r>
                        <a:rPr lang="en-GB" sz="1800" dirty="0">
                          <a:effectLst/>
                        </a:rPr>
                        <a:t>Certain level of earnings each month</a:t>
                      </a:r>
                      <a:endParaRPr lang="en-GB" sz="1800" dirty="0">
                        <a:effectLst/>
                        <a:latin typeface="+mn-lt"/>
                        <a:ea typeface="Calibri" panose="020F0502020204030204" pitchFamily="34" charset="0"/>
                        <a:cs typeface="Times New Roman" panose="02020603050405020304" pitchFamily="18" charset="0"/>
                      </a:endParaRPr>
                    </a:p>
                  </a:txBody>
                  <a:tcPr marL="58496" marR="58496"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5C097">
                        <a:alpha val="20000"/>
                      </a:srgbClr>
                    </a:solidFill>
                  </a:tcPr>
                </a:tc>
                <a:tc>
                  <a:txBody>
                    <a:bodyPr/>
                    <a:lstStyle/>
                    <a:p>
                      <a:pPr>
                        <a:lnSpc>
                          <a:spcPct val="100000"/>
                        </a:lnSpc>
                        <a:spcAft>
                          <a:spcPts val="0"/>
                        </a:spcAft>
                      </a:pPr>
                      <a:r>
                        <a:rPr lang="en-GB" sz="1800" dirty="0">
                          <a:effectLst/>
                        </a:rPr>
                        <a:t>Not related to how hard you work and so you may not be paid for your contribution to the organisation</a:t>
                      </a:r>
                      <a:endParaRPr lang="en-GB" sz="1800" dirty="0">
                        <a:effectLst/>
                        <a:latin typeface="+mn-lt"/>
                        <a:ea typeface="Calibri" panose="020F0502020204030204" pitchFamily="34" charset="0"/>
                        <a:cs typeface="Times New Roman" panose="02020603050405020304" pitchFamily="18" charset="0"/>
                      </a:endParaRPr>
                    </a:p>
                  </a:txBody>
                  <a:tcPr marL="58496" marR="58496"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5C097">
                        <a:alpha val="20000"/>
                      </a:srgbClr>
                    </a:solidFill>
                  </a:tcPr>
                </a:tc>
                <a:extLst>
                  <a:ext uri="{0D108BD9-81ED-4DB2-BD59-A6C34878D82A}">
                    <a16:rowId xmlns:a16="http://schemas.microsoft.com/office/drawing/2014/main" xmlns="" val="1826841458"/>
                  </a:ext>
                </a:extLst>
              </a:tr>
            </a:tbl>
          </a:graphicData>
        </a:graphic>
      </p:graphicFrame>
      <p:pic>
        <p:nvPicPr>
          <p:cNvPr id="6" name="Picture 5">
            <a:extLst>
              <a:ext uri="{FF2B5EF4-FFF2-40B4-BE49-F238E27FC236}">
                <a16:creationId xmlns:a16="http://schemas.microsoft.com/office/drawing/2014/main" xmlns="" id="{8DB52665-9937-DA4A-A01D-6D1F866DA0C1}"/>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23519636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631AC9-0075-B241-AC1D-4F9EB247DD9E}"/>
              </a:ext>
            </a:extLst>
          </p:cNvPr>
          <p:cNvSpPr>
            <a:spLocks noGrp="1"/>
          </p:cNvSpPr>
          <p:nvPr>
            <p:ph type="title"/>
          </p:nvPr>
        </p:nvSpPr>
        <p:spPr>
          <a:xfrm>
            <a:off x="560323" y="387434"/>
            <a:ext cx="10935789" cy="1325563"/>
          </a:xfrm>
        </p:spPr>
        <p:txBody>
          <a:bodyPr>
            <a:normAutofit fontScale="90000"/>
          </a:bodyPr>
          <a:lstStyle/>
          <a:p>
            <a:r>
              <a:rPr lang="en-GB" dirty="0"/>
              <a:t>Task 1: payment methods, part a: </a:t>
            </a:r>
            <a:br>
              <a:rPr lang="en-GB" dirty="0"/>
            </a:br>
            <a:r>
              <a:rPr lang="en-GB" dirty="0"/>
              <a:t/>
            </a:r>
            <a:br>
              <a:rPr lang="en-GB" dirty="0"/>
            </a:br>
            <a:r>
              <a:rPr lang="en-GB" sz="2400" i="0" cap="all" dirty="0">
                <a:solidFill>
                  <a:srgbClr val="5E5E5E"/>
                </a:solidFill>
                <a:latin typeface="Arial" panose="020B0604020202020204" pitchFamily="34" charset="0"/>
                <a:cs typeface="Arial" panose="020B0604020202020204" pitchFamily="34" charset="0"/>
              </a:rPr>
              <a:t>Some answers</a:t>
            </a:r>
          </a:p>
        </p:txBody>
      </p:sp>
      <p:pic>
        <p:nvPicPr>
          <p:cNvPr id="5" name="Picture 4">
            <a:extLst>
              <a:ext uri="{FF2B5EF4-FFF2-40B4-BE49-F238E27FC236}">
                <a16:creationId xmlns:a16="http://schemas.microsoft.com/office/drawing/2014/main" xmlns="" id="{ED7C03DC-1581-A344-B60B-F9320EE5040B}"/>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335162" y="255163"/>
            <a:ext cx="1567691" cy="1254617"/>
          </a:xfrm>
          <a:prstGeom prst="rect">
            <a:avLst/>
          </a:prstGeom>
        </p:spPr>
      </p:pic>
      <p:graphicFrame>
        <p:nvGraphicFramePr>
          <p:cNvPr id="8" name="Table 7">
            <a:extLst>
              <a:ext uri="{FF2B5EF4-FFF2-40B4-BE49-F238E27FC236}">
                <a16:creationId xmlns:a16="http://schemas.microsoft.com/office/drawing/2014/main" xmlns="" id="{08CC425F-5426-234E-B2DC-364DAEE4DF11}"/>
              </a:ext>
            </a:extLst>
          </p:cNvPr>
          <p:cNvGraphicFramePr>
            <a:graphicFrameLocks noGrp="1"/>
          </p:cNvGraphicFramePr>
          <p:nvPr>
            <p:extLst>
              <p:ext uri="{D42A27DB-BD31-4B8C-83A1-F6EECF244321}">
                <p14:modId xmlns:p14="http://schemas.microsoft.com/office/powerpoint/2010/main" val="850891321"/>
              </p:ext>
            </p:extLst>
          </p:nvPr>
        </p:nvGraphicFramePr>
        <p:xfrm>
          <a:off x="1583099" y="1859715"/>
          <a:ext cx="8890238" cy="3755993"/>
        </p:xfrm>
        <a:graphic>
          <a:graphicData uri="http://schemas.openxmlformats.org/drawingml/2006/table">
            <a:tbl>
              <a:tblPr firstRow="1" firstCol="1" bandRow="1">
                <a:tableStyleId>{284E427A-3D55-4303-BF80-6455036E1DE7}</a:tableStyleId>
              </a:tblPr>
              <a:tblGrid>
                <a:gridCol w="2963084">
                  <a:extLst>
                    <a:ext uri="{9D8B030D-6E8A-4147-A177-3AD203B41FA5}">
                      <a16:colId xmlns:a16="http://schemas.microsoft.com/office/drawing/2014/main" xmlns="" val="2946805157"/>
                    </a:ext>
                  </a:extLst>
                </a:gridCol>
                <a:gridCol w="2963084">
                  <a:extLst>
                    <a:ext uri="{9D8B030D-6E8A-4147-A177-3AD203B41FA5}">
                      <a16:colId xmlns:a16="http://schemas.microsoft.com/office/drawing/2014/main" xmlns="" val="2568782745"/>
                    </a:ext>
                  </a:extLst>
                </a:gridCol>
                <a:gridCol w="2964070">
                  <a:extLst>
                    <a:ext uri="{9D8B030D-6E8A-4147-A177-3AD203B41FA5}">
                      <a16:colId xmlns:a16="http://schemas.microsoft.com/office/drawing/2014/main" xmlns="" val="314572376"/>
                    </a:ext>
                  </a:extLst>
                </a:gridCol>
              </a:tblGrid>
              <a:tr h="467776">
                <a:tc>
                  <a:txBody>
                    <a:bodyPr/>
                    <a:lstStyle/>
                    <a:p>
                      <a:pPr>
                        <a:lnSpc>
                          <a:spcPct val="100000"/>
                        </a:lnSpc>
                        <a:spcAft>
                          <a:spcPts val="0"/>
                        </a:spcAft>
                      </a:pPr>
                      <a:r>
                        <a:rPr lang="en-GB" sz="1800" dirty="0">
                          <a:effectLst/>
                        </a:rPr>
                        <a:t>Payment method</a:t>
                      </a:r>
                      <a:endParaRPr lang="en-GB" sz="1800" dirty="0">
                        <a:effectLst/>
                        <a:latin typeface="+mn-lt"/>
                        <a:ea typeface="Calibri" panose="020F0502020204030204" pitchFamily="34" charset="0"/>
                        <a:cs typeface="Times New Roman" panose="02020603050405020304" pitchFamily="18" charset="0"/>
                      </a:endParaRPr>
                    </a:p>
                  </a:txBody>
                  <a:tcPr marL="58496" marR="58496"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spcAft>
                          <a:spcPts val="0"/>
                        </a:spcAft>
                      </a:pPr>
                      <a:r>
                        <a:rPr lang="en-GB" sz="1800">
                          <a:effectLst/>
                        </a:rPr>
                        <a:t>Benefit</a:t>
                      </a:r>
                      <a:endParaRPr lang="en-GB" sz="1800">
                        <a:effectLst/>
                        <a:latin typeface="+mn-lt"/>
                        <a:ea typeface="Calibri" panose="020F0502020204030204" pitchFamily="34" charset="0"/>
                        <a:cs typeface="Times New Roman" panose="02020603050405020304" pitchFamily="18" charset="0"/>
                      </a:endParaRPr>
                    </a:p>
                  </a:txBody>
                  <a:tcPr marL="58496" marR="58496"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spcAft>
                          <a:spcPts val="0"/>
                        </a:spcAft>
                      </a:pPr>
                      <a:r>
                        <a:rPr lang="en-GB" sz="1800" dirty="0">
                          <a:effectLst/>
                        </a:rPr>
                        <a:t>Risks</a:t>
                      </a:r>
                      <a:endParaRPr lang="en-GB" sz="1800" dirty="0">
                        <a:effectLst/>
                        <a:latin typeface="+mn-lt"/>
                        <a:ea typeface="Calibri" panose="020F0502020204030204" pitchFamily="34" charset="0"/>
                        <a:cs typeface="Times New Roman" panose="02020603050405020304" pitchFamily="18" charset="0"/>
                      </a:endParaRPr>
                    </a:p>
                  </a:txBody>
                  <a:tcPr marL="58496" marR="58496"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889949688"/>
                  </a:ext>
                </a:extLst>
              </a:tr>
              <a:tr h="685656">
                <a:tc>
                  <a:txBody>
                    <a:bodyPr/>
                    <a:lstStyle/>
                    <a:p>
                      <a:pPr>
                        <a:lnSpc>
                          <a:spcPct val="107000"/>
                        </a:lnSpc>
                        <a:spcAft>
                          <a:spcPts val="0"/>
                        </a:spcAft>
                      </a:pPr>
                      <a:r>
                        <a:rPr lang="en-GB" sz="1800" b="1" dirty="0">
                          <a:effectLst/>
                          <a:latin typeface="+mn-lt"/>
                          <a:ea typeface="Calibri" panose="020F0502020204030204" pitchFamily="34" charset="0"/>
                          <a:cs typeface="Times New Roman" panose="02020603050405020304" pitchFamily="18" charset="0"/>
                        </a:rPr>
                        <a:t>Time in the workplace</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5C097">
                        <a:alpha val="20000"/>
                      </a:srgbClr>
                    </a:solidFill>
                  </a:tcPr>
                </a:tc>
                <a:tc>
                  <a:txBody>
                    <a:bodyPr/>
                    <a:lstStyle/>
                    <a:p>
                      <a:pPr>
                        <a:lnSpc>
                          <a:spcPct val="107000"/>
                        </a:lnSpc>
                        <a:spcAft>
                          <a:spcPts val="0"/>
                        </a:spcAft>
                      </a:pPr>
                      <a:r>
                        <a:rPr lang="en-GB" sz="1800">
                          <a:effectLst/>
                          <a:latin typeface="+mn-lt"/>
                          <a:ea typeface="Calibri" panose="020F0502020204030204" pitchFamily="34" charset="0"/>
                          <a:cs typeface="Times New Roman" panose="02020603050405020304" pitchFamily="18" charset="0"/>
                        </a:rPr>
                        <a:t>It is certain how much you will earn per hour</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5C097">
                        <a:alpha val="20000"/>
                      </a:srgbClr>
                    </a:solidFill>
                  </a:tcPr>
                </a:tc>
                <a:tc>
                  <a:txBody>
                    <a:bodyPr/>
                    <a:lstStyle/>
                    <a:p>
                      <a:pPr>
                        <a:lnSpc>
                          <a:spcPct val="107000"/>
                        </a:lnSpc>
                        <a:spcAft>
                          <a:spcPts val="0"/>
                        </a:spcAft>
                      </a:pPr>
                      <a:r>
                        <a:rPr lang="en-GB" sz="1800">
                          <a:effectLst/>
                          <a:latin typeface="+mn-lt"/>
                          <a:ea typeface="Calibri" panose="020F0502020204030204" pitchFamily="34" charset="0"/>
                          <a:cs typeface="Times New Roman" panose="02020603050405020304" pitchFamily="18" charset="0"/>
                        </a:rPr>
                        <a:t>Not certain how many hours will be worked</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5C097">
                        <a:alpha val="20000"/>
                      </a:srgbClr>
                    </a:solidFill>
                  </a:tcPr>
                </a:tc>
                <a:extLst>
                  <a:ext uri="{0D108BD9-81ED-4DB2-BD59-A6C34878D82A}">
                    <a16:rowId xmlns:a16="http://schemas.microsoft.com/office/drawing/2014/main" xmlns="" val="1618688161"/>
                  </a:ext>
                </a:extLst>
              </a:tr>
              <a:tr h="1205387">
                <a:tc>
                  <a:txBody>
                    <a:bodyPr/>
                    <a:lstStyle/>
                    <a:p>
                      <a:pPr>
                        <a:lnSpc>
                          <a:spcPct val="107000"/>
                        </a:lnSpc>
                        <a:spcAft>
                          <a:spcPts val="0"/>
                        </a:spcAft>
                      </a:pPr>
                      <a:r>
                        <a:rPr lang="en-GB" sz="1800" b="1" dirty="0">
                          <a:effectLst/>
                          <a:latin typeface="+mn-lt"/>
                          <a:ea typeface="Calibri" panose="020F0502020204030204" pitchFamily="34" charset="0"/>
                          <a:cs typeface="Times New Roman" panose="02020603050405020304" pitchFamily="18" charset="0"/>
                        </a:rPr>
                        <a:t>Piece rate</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5C097">
                        <a:alpha val="20000"/>
                      </a:srgbClr>
                    </a:solidFill>
                  </a:tcPr>
                </a:tc>
                <a:tc>
                  <a:txBody>
                    <a:bodyPr/>
                    <a:lstStyle/>
                    <a:p>
                      <a:pPr>
                        <a:lnSpc>
                          <a:spcPct val="107000"/>
                        </a:lnSpc>
                        <a:spcAft>
                          <a:spcPts val="0"/>
                        </a:spcAft>
                      </a:pPr>
                      <a:r>
                        <a:rPr lang="en-GB" sz="1800" dirty="0">
                          <a:effectLst/>
                          <a:latin typeface="+mn-lt"/>
                          <a:ea typeface="Calibri" panose="020F0502020204030204" pitchFamily="34" charset="0"/>
                          <a:cs typeface="Times New Roman" panose="02020603050405020304" pitchFamily="18" charset="0"/>
                        </a:rPr>
                        <a:t>You decide how much you earn by how hard you work</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5C097">
                        <a:alpha val="20000"/>
                      </a:srgbClr>
                    </a:solidFill>
                  </a:tcPr>
                </a:tc>
                <a:tc>
                  <a:txBody>
                    <a:bodyPr/>
                    <a:lstStyle/>
                    <a:p>
                      <a:pPr>
                        <a:lnSpc>
                          <a:spcPct val="107000"/>
                        </a:lnSpc>
                        <a:spcAft>
                          <a:spcPts val="0"/>
                        </a:spcAft>
                      </a:pPr>
                      <a:r>
                        <a:rPr lang="en-GB" sz="1800" dirty="0">
                          <a:effectLst/>
                          <a:latin typeface="+mn-lt"/>
                          <a:ea typeface="Calibri" panose="020F0502020204030204" pitchFamily="34" charset="0"/>
                          <a:cs typeface="Times New Roman" panose="02020603050405020304" pitchFamily="18" charset="0"/>
                        </a:rPr>
                        <a:t>The pay may be small and it may not be possible to earn a living wage however hard you work</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5C097">
                        <a:alpha val="20000"/>
                      </a:srgbClr>
                    </a:solidFill>
                  </a:tcPr>
                </a:tc>
                <a:extLst>
                  <a:ext uri="{0D108BD9-81ED-4DB2-BD59-A6C34878D82A}">
                    <a16:rowId xmlns:a16="http://schemas.microsoft.com/office/drawing/2014/main" xmlns="" val="37403567"/>
                  </a:ext>
                </a:extLst>
              </a:tr>
              <a:tr h="1397174">
                <a:tc>
                  <a:txBody>
                    <a:bodyPr/>
                    <a:lstStyle/>
                    <a:p>
                      <a:pPr>
                        <a:lnSpc>
                          <a:spcPct val="107000"/>
                        </a:lnSpc>
                        <a:spcAft>
                          <a:spcPts val="0"/>
                        </a:spcAft>
                      </a:pPr>
                      <a:r>
                        <a:rPr lang="en-GB" sz="1800" b="1">
                          <a:effectLst/>
                          <a:latin typeface="+mn-lt"/>
                          <a:ea typeface="Calibri" panose="020F0502020204030204" pitchFamily="34" charset="0"/>
                          <a:cs typeface="Times New Roman" panose="02020603050405020304" pitchFamily="18" charset="0"/>
                        </a:rPr>
                        <a:t>Commission</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5C097">
                        <a:alpha val="20000"/>
                      </a:srgbClr>
                    </a:solidFill>
                  </a:tcPr>
                </a:tc>
                <a:tc>
                  <a:txBody>
                    <a:bodyPr/>
                    <a:lstStyle/>
                    <a:p>
                      <a:pPr>
                        <a:lnSpc>
                          <a:spcPct val="107000"/>
                        </a:lnSpc>
                        <a:spcAft>
                          <a:spcPts val="0"/>
                        </a:spcAft>
                      </a:pPr>
                      <a:r>
                        <a:rPr lang="en-GB" sz="1800" dirty="0">
                          <a:effectLst/>
                          <a:latin typeface="+mn-lt"/>
                          <a:ea typeface="Calibri" panose="020F0502020204030204" pitchFamily="34" charset="0"/>
                          <a:cs typeface="Times New Roman" panose="02020603050405020304" pitchFamily="18" charset="0"/>
                        </a:rPr>
                        <a:t>You decide how much you earn by how successful you are against a sales target</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5C097">
                        <a:alpha val="20000"/>
                      </a:srgbClr>
                    </a:solidFill>
                  </a:tcPr>
                </a:tc>
                <a:tc>
                  <a:txBody>
                    <a:bodyPr/>
                    <a:lstStyle/>
                    <a:p>
                      <a:pPr>
                        <a:lnSpc>
                          <a:spcPct val="107000"/>
                        </a:lnSpc>
                        <a:spcAft>
                          <a:spcPts val="0"/>
                        </a:spcAft>
                      </a:pPr>
                      <a:r>
                        <a:rPr lang="en-GB" sz="1800" dirty="0">
                          <a:effectLst/>
                          <a:latin typeface="+mn-lt"/>
                          <a:ea typeface="Calibri" panose="020F0502020204030204" pitchFamily="34" charset="0"/>
                          <a:cs typeface="Times New Roman" panose="02020603050405020304" pitchFamily="18" charset="0"/>
                        </a:rPr>
                        <a:t>Earnings can vary widely if success is not consistent</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5C097">
                        <a:alpha val="20000"/>
                      </a:srgbClr>
                    </a:solidFill>
                  </a:tcPr>
                </a:tc>
                <a:extLst>
                  <a:ext uri="{0D108BD9-81ED-4DB2-BD59-A6C34878D82A}">
                    <a16:rowId xmlns:a16="http://schemas.microsoft.com/office/drawing/2014/main" xmlns="" val="1826841458"/>
                  </a:ext>
                </a:extLst>
              </a:tr>
            </a:tbl>
          </a:graphicData>
        </a:graphic>
      </p:graphicFrame>
    </p:spTree>
    <p:extLst>
      <p:ext uri="{BB962C8B-B14F-4D97-AF65-F5344CB8AC3E}">
        <p14:creationId xmlns:p14="http://schemas.microsoft.com/office/powerpoint/2010/main" val="110844420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631AC9-0075-B241-AC1D-4F9EB247DD9E}"/>
              </a:ext>
            </a:extLst>
          </p:cNvPr>
          <p:cNvSpPr>
            <a:spLocks noGrp="1"/>
          </p:cNvSpPr>
          <p:nvPr>
            <p:ph type="title"/>
          </p:nvPr>
        </p:nvSpPr>
        <p:spPr>
          <a:xfrm>
            <a:off x="545432" y="365125"/>
            <a:ext cx="11228556" cy="1325563"/>
          </a:xfrm>
        </p:spPr>
        <p:txBody>
          <a:bodyPr>
            <a:normAutofit fontScale="90000"/>
          </a:bodyPr>
          <a:lstStyle/>
          <a:p>
            <a:r>
              <a:rPr lang="en-GB" dirty="0"/>
              <a:t>Task 1: payment methods, part b: </a:t>
            </a:r>
            <a:br>
              <a:rPr lang="en-GB" dirty="0"/>
            </a:br>
            <a:r>
              <a:rPr lang="en-GB" dirty="0"/>
              <a:t/>
            </a:r>
            <a:br>
              <a:rPr lang="en-GB" dirty="0"/>
            </a:br>
            <a:r>
              <a:rPr lang="en-GB" sz="2400" i="0" cap="all" dirty="0">
                <a:solidFill>
                  <a:srgbClr val="5E5E5E"/>
                </a:solidFill>
                <a:latin typeface="Arial" panose="020B0604020202020204" pitchFamily="34" charset="0"/>
                <a:cs typeface="Arial" panose="020B0604020202020204" pitchFamily="34" charset="0"/>
              </a:rPr>
              <a:t>Some answers</a:t>
            </a:r>
          </a:p>
        </p:txBody>
      </p:sp>
      <p:pic>
        <p:nvPicPr>
          <p:cNvPr id="5" name="Picture 4">
            <a:extLst>
              <a:ext uri="{FF2B5EF4-FFF2-40B4-BE49-F238E27FC236}">
                <a16:creationId xmlns:a16="http://schemas.microsoft.com/office/drawing/2014/main" xmlns="" id="{ED7C03DC-1581-A344-B60B-F9320EE5040B}"/>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335162" y="255163"/>
            <a:ext cx="1567691" cy="1254617"/>
          </a:xfrm>
          <a:prstGeom prst="rect">
            <a:avLst/>
          </a:prstGeom>
        </p:spPr>
      </p:pic>
      <p:graphicFrame>
        <p:nvGraphicFramePr>
          <p:cNvPr id="8" name="Table 7">
            <a:extLst>
              <a:ext uri="{FF2B5EF4-FFF2-40B4-BE49-F238E27FC236}">
                <a16:creationId xmlns:a16="http://schemas.microsoft.com/office/drawing/2014/main" xmlns="" id="{08CC425F-5426-234E-B2DC-364DAEE4DF11}"/>
              </a:ext>
            </a:extLst>
          </p:cNvPr>
          <p:cNvGraphicFramePr>
            <a:graphicFrameLocks noGrp="1"/>
          </p:cNvGraphicFramePr>
          <p:nvPr>
            <p:extLst>
              <p:ext uri="{D42A27DB-BD31-4B8C-83A1-F6EECF244321}">
                <p14:modId xmlns:p14="http://schemas.microsoft.com/office/powerpoint/2010/main" val="270263596"/>
              </p:ext>
            </p:extLst>
          </p:nvPr>
        </p:nvGraphicFramePr>
        <p:xfrm>
          <a:off x="1583099" y="1859715"/>
          <a:ext cx="8890238" cy="4380935"/>
        </p:xfrm>
        <a:graphic>
          <a:graphicData uri="http://schemas.openxmlformats.org/drawingml/2006/table">
            <a:tbl>
              <a:tblPr firstRow="1" firstCol="1" bandRow="1">
                <a:tableStyleId>{284E427A-3D55-4303-BF80-6455036E1DE7}</a:tableStyleId>
              </a:tblPr>
              <a:tblGrid>
                <a:gridCol w="2963084">
                  <a:extLst>
                    <a:ext uri="{9D8B030D-6E8A-4147-A177-3AD203B41FA5}">
                      <a16:colId xmlns:a16="http://schemas.microsoft.com/office/drawing/2014/main" xmlns="" val="2946805157"/>
                    </a:ext>
                  </a:extLst>
                </a:gridCol>
                <a:gridCol w="2963084">
                  <a:extLst>
                    <a:ext uri="{9D8B030D-6E8A-4147-A177-3AD203B41FA5}">
                      <a16:colId xmlns:a16="http://schemas.microsoft.com/office/drawing/2014/main" xmlns="" val="2568782745"/>
                    </a:ext>
                  </a:extLst>
                </a:gridCol>
                <a:gridCol w="2964070">
                  <a:extLst>
                    <a:ext uri="{9D8B030D-6E8A-4147-A177-3AD203B41FA5}">
                      <a16:colId xmlns:a16="http://schemas.microsoft.com/office/drawing/2014/main" xmlns="" val="314572376"/>
                    </a:ext>
                  </a:extLst>
                </a:gridCol>
              </a:tblGrid>
              <a:tr h="415053">
                <a:tc>
                  <a:txBody>
                    <a:bodyPr/>
                    <a:lstStyle/>
                    <a:p>
                      <a:pPr>
                        <a:lnSpc>
                          <a:spcPct val="100000"/>
                        </a:lnSpc>
                        <a:spcAft>
                          <a:spcPts val="0"/>
                        </a:spcAft>
                      </a:pPr>
                      <a:r>
                        <a:rPr lang="en-GB" sz="1800" dirty="0">
                          <a:effectLst/>
                        </a:rPr>
                        <a:t>Payment method</a:t>
                      </a:r>
                      <a:endParaRPr lang="en-GB" sz="1800" dirty="0">
                        <a:effectLst/>
                        <a:latin typeface="+mn-lt"/>
                        <a:ea typeface="Calibri" panose="020F0502020204030204" pitchFamily="34" charset="0"/>
                        <a:cs typeface="Times New Roman" panose="02020603050405020304" pitchFamily="18" charset="0"/>
                      </a:endParaRPr>
                    </a:p>
                  </a:txBody>
                  <a:tcPr marL="58496" marR="58496"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spcAft>
                          <a:spcPts val="0"/>
                        </a:spcAft>
                      </a:pPr>
                      <a:r>
                        <a:rPr lang="en-GB" sz="1800">
                          <a:effectLst/>
                        </a:rPr>
                        <a:t>Benefit</a:t>
                      </a:r>
                      <a:endParaRPr lang="en-GB" sz="1800">
                        <a:effectLst/>
                        <a:latin typeface="+mn-lt"/>
                        <a:ea typeface="Calibri" panose="020F0502020204030204" pitchFamily="34" charset="0"/>
                        <a:cs typeface="Times New Roman" panose="02020603050405020304" pitchFamily="18" charset="0"/>
                      </a:endParaRPr>
                    </a:p>
                  </a:txBody>
                  <a:tcPr marL="58496" marR="58496"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spcAft>
                          <a:spcPts val="0"/>
                        </a:spcAft>
                      </a:pPr>
                      <a:r>
                        <a:rPr lang="en-GB" sz="1800" dirty="0">
                          <a:effectLst/>
                        </a:rPr>
                        <a:t>Risks</a:t>
                      </a:r>
                      <a:endParaRPr lang="en-GB" sz="1800" dirty="0">
                        <a:effectLst/>
                        <a:latin typeface="+mn-lt"/>
                        <a:ea typeface="Calibri" panose="020F0502020204030204" pitchFamily="34" charset="0"/>
                        <a:cs typeface="Times New Roman" panose="02020603050405020304" pitchFamily="18" charset="0"/>
                      </a:endParaRPr>
                    </a:p>
                  </a:txBody>
                  <a:tcPr marL="58496" marR="58496"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889949688"/>
                  </a:ext>
                </a:extLst>
              </a:tr>
              <a:tr h="1108780">
                <a:tc>
                  <a:txBody>
                    <a:bodyPr/>
                    <a:lstStyle/>
                    <a:p>
                      <a:pPr>
                        <a:lnSpc>
                          <a:spcPct val="107000"/>
                        </a:lnSpc>
                        <a:spcAft>
                          <a:spcPts val="0"/>
                        </a:spcAft>
                      </a:pPr>
                      <a:r>
                        <a:rPr lang="en-GB" sz="1800" b="1" dirty="0">
                          <a:solidFill>
                            <a:schemeClr val="tx1"/>
                          </a:solidFill>
                          <a:effectLst/>
                          <a:latin typeface="+mn-lt"/>
                          <a:ea typeface="Calibri" panose="020F0502020204030204" pitchFamily="34" charset="0"/>
                          <a:cs typeface="Times New Roman" panose="02020603050405020304" pitchFamily="18" charset="0"/>
                        </a:rPr>
                        <a:t>Performance-related pay</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5C097">
                        <a:alpha val="20000"/>
                      </a:srgbClr>
                    </a:solidFill>
                  </a:tcPr>
                </a:tc>
                <a:tc>
                  <a:txBody>
                    <a:bodyPr/>
                    <a:lstStyle/>
                    <a:p>
                      <a:pPr>
                        <a:lnSpc>
                          <a:spcPct val="107000"/>
                        </a:lnSpc>
                        <a:spcAft>
                          <a:spcPts val="0"/>
                        </a:spcAft>
                      </a:pPr>
                      <a:r>
                        <a:rPr lang="en-GB" sz="1800" b="0" dirty="0">
                          <a:solidFill>
                            <a:schemeClr val="tx1"/>
                          </a:solidFill>
                          <a:effectLst/>
                          <a:latin typeface="+mn-lt"/>
                          <a:ea typeface="Calibri" panose="020F0502020204030204" pitchFamily="34" charset="0"/>
                          <a:cs typeface="Times New Roman" panose="02020603050405020304" pitchFamily="18" charset="0"/>
                        </a:rPr>
                        <a:t>You decide how much you earn by how successful you are against a target set by your boss</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5C097">
                        <a:alpha val="20000"/>
                      </a:srgbClr>
                    </a:solidFill>
                  </a:tcPr>
                </a:tc>
                <a:tc>
                  <a:txBody>
                    <a:bodyPr/>
                    <a:lstStyle/>
                    <a:p>
                      <a:pPr>
                        <a:lnSpc>
                          <a:spcPct val="107000"/>
                        </a:lnSpc>
                        <a:spcAft>
                          <a:spcPts val="0"/>
                        </a:spcAft>
                      </a:pPr>
                      <a:r>
                        <a:rPr lang="en-GB" sz="1800" b="0" dirty="0">
                          <a:solidFill>
                            <a:schemeClr val="tx1"/>
                          </a:solidFill>
                          <a:effectLst/>
                          <a:latin typeface="+mn-lt"/>
                          <a:ea typeface="Calibri" panose="020F0502020204030204" pitchFamily="34" charset="0"/>
                          <a:cs typeface="Times New Roman" panose="02020603050405020304" pitchFamily="18" charset="0"/>
                        </a:rPr>
                        <a:t>Earnings can vary widely if the target is not met</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5C097">
                        <a:alpha val="20000"/>
                      </a:srgbClr>
                    </a:solidFill>
                  </a:tcPr>
                </a:tc>
                <a:extLst>
                  <a:ext uri="{0D108BD9-81ED-4DB2-BD59-A6C34878D82A}">
                    <a16:rowId xmlns:a16="http://schemas.microsoft.com/office/drawing/2014/main" xmlns="" val="1618688161"/>
                  </a:ext>
                </a:extLst>
              </a:tr>
              <a:tr h="1552196">
                <a:tc>
                  <a:txBody>
                    <a:bodyPr/>
                    <a:lstStyle/>
                    <a:p>
                      <a:pPr>
                        <a:lnSpc>
                          <a:spcPct val="107000"/>
                        </a:lnSpc>
                        <a:spcAft>
                          <a:spcPts val="0"/>
                        </a:spcAft>
                      </a:pPr>
                      <a:r>
                        <a:rPr lang="en-GB" sz="1800" b="1" dirty="0">
                          <a:effectLst/>
                          <a:latin typeface="+mn-lt"/>
                          <a:ea typeface="Calibri" panose="020F0502020204030204" pitchFamily="34" charset="0"/>
                          <a:cs typeface="Times New Roman" panose="02020603050405020304" pitchFamily="18" charset="0"/>
                        </a:rPr>
                        <a:t>Salary</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5C097">
                        <a:alpha val="20000"/>
                      </a:srgbClr>
                    </a:solidFill>
                  </a:tcPr>
                </a:tc>
                <a:tc>
                  <a:txBody>
                    <a:bodyPr/>
                    <a:lstStyle/>
                    <a:p>
                      <a:pPr>
                        <a:lnSpc>
                          <a:spcPct val="107000"/>
                        </a:lnSpc>
                        <a:spcAft>
                          <a:spcPts val="0"/>
                        </a:spcAft>
                      </a:pPr>
                      <a:r>
                        <a:rPr lang="en-GB" sz="1800" dirty="0">
                          <a:effectLst/>
                          <a:latin typeface="+mn-lt"/>
                          <a:ea typeface="Calibri" panose="020F0502020204030204" pitchFamily="34" charset="0"/>
                          <a:cs typeface="Times New Roman" panose="02020603050405020304" pitchFamily="18" charset="0"/>
                        </a:rPr>
                        <a:t>Certain level of earnings each month</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5C097">
                        <a:alpha val="20000"/>
                      </a:srgbClr>
                    </a:solidFill>
                  </a:tcPr>
                </a:tc>
                <a:tc>
                  <a:txBody>
                    <a:bodyPr/>
                    <a:lstStyle/>
                    <a:p>
                      <a:pPr>
                        <a:lnSpc>
                          <a:spcPct val="107000"/>
                        </a:lnSpc>
                        <a:spcAft>
                          <a:spcPts val="0"/>
                        </a:spcAft>
                      </a:pPr>
                      <a:r>
                        <a:rPr lang="en-GB" sz="1800">
                          <a:effectLst/>
                          <a:latin typeface="+mn-lt"/>
                          <a:ea typeface="Calibri" panose="020F0502020204030204" pitchFamily="34" charset="0"/>
                          <a:cs typeface="Times New Roman" panose="02020603050405020304" pitchFamily="18" charset="0"/>
                        </a:rPr>
                        <a:t>Not related to how hard you work and so you may not be paid for your contribution to the organisation</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5C097">
                        <a:alpha val="20000"/>
                      </a:srgbClr>
                    </a:solidFill>
                  </a:tcPr>
                </a:tc>
                <a:extLst>
                  <a:ext uri="{0D108BD9-81ED-4DB2-BD59-A6C34878D82A}">
                    <a16:rowId xmlns:a16="http://schemas.microsoft.com/office/drawing/2014/main" xmlns="" val="37403567"/>
                  </a:ext>
                </a:extLst>
              </a:tr>
              <a:tr h="1239698">
                <a:tc>
                  <a:txBody>
                    <a:bodyPr/>
                    <a:lstStyle/>
                    <a:p>
                      <a:pPr>
                        <a:lnSpc>
                          <a:spcPct val="107000"/>
                        </a:lnSpc>
                        <a:spcAft>
                          <a:spcPts val="0"/>
                        </a:spcAft>
                      </a:pPr>
                      <a:r>
                        <a:rPr lang="en-GB" sz="1800" b="1" dirty="0">
                          <a:effectLst/>
                          <a:latin typeface="+mn-lt"/>
                          <a:ea typeface="Calibri" panose="020F0502020204030204" pitchFamily="34" charset="0"/>
                          <a:cs typeface="Times New Roman" panose="02020603050405020304" pitchFamily="18" charset="0"/>
                        </a:rPr>
                        <a:t>Profit share</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5C097">
                        <a:alpha val="20000"/>
                      </a:srgbClr>
                    </a:solidFill>
                  </a:tcPr>
                </a:tc>
                <a:tc>
                  <a:txBody>
                    <a:bodyPr/>
                    <a:lstStyle/>
                    <a:p>
                      <a:pPr>
                        <a:lnSpc>
                          <a:spcPct val="107000"/>
                        </a:lnSpc>
                        <a:spcAft>
                          <a:spcPts val="0"/>
                        </a:spcAft>
                      </a:pPr>
                      <a:r>
                        <a:rPr lang="en-GB" sz="1800" dirty="0">
                          <a:effectLst/>
                          <a:latin typeface="+mn-lt"/>
                          <a:ea typeface="Calibri" panose="020F0502020204030204" pitchFamily="34" charset="0"/>
                          <a:cs typeface="Times New Roman" panose="02020603050405020304" pitchFamily="18" charset="0"/>
                        </a:rPr>
                        <a:t>Employees can benefit from profits of the business they helped to achieve</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5C097">
                        <a:alpha val="20000"/>
                      </a:srgbClr>
                    </a:solidFill>
                  </a:tcPr>
                </a:tc>
                <a:tc>
                  <a:txBody>
                    <a:bodyPr/>
                    <a:lstStyle/>
                    <a:p>
                      <a:pPr>
                        <a:lnSpc>
                          <a:spcPct val="107000"/>
                        </a:lnSpc>
                        <a:spcAft>
                          <a:spcPts val="0"/>
                        </a:spcAft>
                      </a:pPr>
                      <a:r>
                        <a:rPr lang="en-GB" sz="1800" dirty="0">
                          <a:effectLst/>
                          <a:latin typeface="+mn-lt"/>
                          <a:ea typeface="Calibri" panose="020F0502020204030204" pitchFamily="34" charset="0"/>
                          <a:cs typeface="Times New Roman" panose="02020603050405020304" pitchFamily="18" charset="0"/>
                        </a:rPr>
                        <a:t>Profits may not be consistent and earnings may be variable</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5C097">
                        <a:alpha val="20000"/>
                      </a:srgbClr>
                    </a:solidFill>
                  </a:tcPr>
                </a:tc>
                <a:extLst>
                  <a:ext uri="{0D108BD9-81ED-4DB2-BD59-A6C34878D82A}">
                    <a16:rowId xmlns:a16="http://schemas.microsoft.com/office/drawing/2014/main" xmlns="" val="1826841458"/>
                  </a:ext>
                </a:extLst>
              </a:tr>
            </a:tbl>
          </a:graphicData>
        </a:graphic>
      </p:graphicFrame>
    </p:spTree>
    <p:extLst>
      <p:ext uri="{BB962C8B-B14F-4D97-AF65-F5344CB8AC3E}">
        <p14:creationId xmlns:p14="http://schemas.microsoft.com/office/powerpoint/2010/main" val="214038079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631AC9-0075-B241-AC1D-4F9EB247DD9E}"/>
              </a:ext>
            </a:extLst>
          </p:cNvPr>
          <p:cNvSpPr>
            <a:spLocks noGrp="1"/>
          </p:cNvSpPr>
          <p:nvPr>
            <p:ph type="title"/>
          </p:nvPr>
        </p:nvSpPr>
        <p:spPr/>
        <p:txBody>
          <a:bodyPr/>
          <a:lstStyle/>
          <a:p>
            <a:r>
              <a:rPr lang="en-GB" dirty="0"/>
              <a:t>Looking for work</a:t>
            </a:r>
          </a:p>
        </p:txBody>
      </p:sp>
      <p:sp>
        <p:nvSpPr>
          <p:cNvPr id="3" name="Content Placeholder 2">
            <a:extLst>
              <a:ext uri="{FF2B5EF4-FFF2-40B4-BE49-F238E27FC236}">
                <a16:creationId xmlns:a16="http://schemas.microsoft.com/office/drawing/2014/main" xmlns="" id="{B2821F28-2B87-3E47-BD5A-BCC51813EC57}"/>
              </a:ext>
            </a:extLst>
          </p:cNvPr>
          <p:cNvSpPr>
            <a:spLocks noGrp="1"/>
          </p:cNvSpPr>
          <p:nvPr>
            <p:ph idx="1"/>
          </p:nvPr>
        </p:nvSpPr>
        <p:spPr>
          <a:xfrm>
            <a:off x="838199" y="1825625"/>
            <a:ext cx="8328853" cy="4351338"/>
          </a:xfrm>
        </p:spPr>
        <p:txBody>
          <a:bodyPr>
            <a:normAutofit/>
          </a:bodyPr>
          <a:lstStyle/>
          <a:p>
            <a:pPr marL="0" indent="0">
              <a:lnSpc>
                <a:spcPct val="100000"/>
              </a:lnSpc>
              <a:buNone/>
            </a:pPr>
            <a:r>
              <a:rPr lang="en-GB" sz="2000" dirty="0"/>
              <a:t>Jordan, Mollie and Niamh are looking for their first jobs. They have all left school and are searching for summer work to fill some time before they all leave to work abroad in October.</a:t>
            </a:r>
          </a:p>
          <a:p>
            <a:pPr marL="0" indent="0">
              <a:lnSpc>
                <a:spcPct val="100000"/>
              </a:lnSpc>
              <a:buNone/>
            </a:pPr>
            <a:r>
              <a:rPr lang="en-GB" sz="2000" dirty="0"/>
              <a:t>Jordan, Mollie and Niamh are trying to understand how the payment methods work for the jobs they are looking at. They have found two jobs available in local restaurants:</a:t>
            </a:r>
          </a:p>
          <a:p>
            <a:pPr lvl="1">
              <a:lnSpc>
                <a:spcPct val="100000"/>
              </a:lnSpc>
            </a:pPr>
            <a:r>
              <a:rPr lang="en-GB" sz="1800" b="1" dirty="0"/>
              <a:t>Job 1 </a:t>
            </a:r>
            <a:r>
              <a:rPr lang="en-US" sz="1800" dirty="0"/>
              <a:t>Job 1 pays a basic weekly wage of £200.00 for staff working up to 25 </a:t>
            </a:r>
            <a:r>
              <a:rPr lang="en-US" sz="1800" dirty="0" err="1"/>
              <a:t>hrs</a:t>
            </a:r>
            <a:r>
              <a:rPr lang="en-US" sz="1800" dirty="0"/>
              <a:t> per week. For any hours staff work over the 25 contracted, it will pay overtime at a rate of £8.50 per hour.</a:t>
            </a:r>
          </a:p>
          <a:p>
            <a:pPr lvl="1">
              <a:lnSpc>
                <a:spcPct val="100000"/>
              </a:lnSpc>
            </a:pPr>
            <a:r>
              <a:rPr lang="en-GB" sz="1800" b="1" dirty="0"/>
              <a:t>Job 2 </a:t>
            </a:r>
            <a:r>
              <a:rPr lang="en-GB" sz="1800" dirty="0"/>
              <a:t>does not guarantee any hours of work and has no basic wage. It will pay an hourly rate of £12.50 depending on how many hours are needed by the restaurant. </a:t>
            </a:r>
          </a:p>
          <a:p>
            <a:pPr marL="0" indent="0">
              <a:lnSpc>
                <a:spcPct val="100000"/>
              </a:lnSpc>
              <a:buNone/>
            </a:pPr>
            <a:r>
              <a:rPr lang="en-GB" sz="2000" dirty="0"/>
              <a:t>Both jobs set the maximum hours at 40. </a:t>
            </a:r>
          </a:p>
          <a:p>
            <a:pPr marL="0" indent="0">
              <a:lnSpc>
                <a:spcPct val="100000"/>
              </a:lnSpc>
              <a:buNone/>
            </a:pPr>
            <a:endParaRPr lang="en-GB" sz="2000" dirty="0"/>
          </a:p>
        </p:txBody>
      </p:sp>
      <p:pic>
        <p:nvPicPr>
          <p:cNvPr id="6" name="Picture 5">
            <a:extLst>
              <a:ext uri="{FF2B5EF4-FFF2-40B4-BE49-F238E27FC236}">
                <a16:creationId xmlns:a16="http://schemas.microsoft.com/office/drawing/2014/main" xmlns="" id="{07165832-DEEA-8C4D-AC62-27B2ED81D72C}"/>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21973499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631AC9-0075-B241-AC1D-4F9EB247DD9E}"/>
              </a:ext>
            </a:extLst>
          </p:cNvPr>
          <p:cNvSpPr>
            <a:spLocks noGrp="1"/>
          </p:cNvSpPr>
          <p:nvPr>
            <p:ph type="title"/>
          </p:nvPr>
        </p:nvSpPr>
        <p:spPr/>
        <p:txBody>
          <a:bodyPr/>
          <a:lstStyle/>
          <a:p>
            <a:r>
              <a:rPr lang="en-GB" dirty="0"/>
              <a:t>Task 2: looking for work, part a</a:t>
            </a:r>
          </a:p>
        </p:txBody>
      </p:sp>
      <p:sp>
        <p:nvSpPr>
          <p:cNvPr id="3" name="Content Placeholder 2">
            <a:extLst>
              <a:ext uri="{FF2B5EF4-FFF2-40B4-BE49-F238E27FC236}">
                <a16:creationId xmlns:a16="http://schemas.microsoft.com/office/drawing/2014/main" xmlns="" id="{B2821F28-2B87-3E47-BD5A-BCC51813EC57}"/>
              </a:ext>
            </a:extLst>
          </p:cNvPr>
          <p:cNvSpPr>
            <a:spLocks noGrp="1"/>
          </p:cNvSpPr>
          <p:nvPr>
            <p:ph idx="1"/>
          </p:nvPr>
        </p:nvSpPr>
        <p:spPr>
          <a:xfrm>
            <a:off x="838200" y="1825625"/>
            <a:ext cx="8121384" cy="4351338"/>
          </a:xfrm>
        </p:spPr>
        <p:txBody>
          <a:bodyPr>
            <a:normAutofit/>
          </a:bodyPr>
          <a:lstStyle/>
          <a:p>
            <a:pPr marL="0" indent="0">
              <a:lnSpc>
                <a:spcPct val="100000"/>
              </a:lnSpc>
              <a:buNone/>
            </a:pPr>
            <a:r>
              <a:rPr lang="en-GB" sz="2000" b="1" dirty="0"/>
              <a:t>Working in pairs</a:t>
            </a:r>
            <a:r>
              <a:rPr lang="en-GB" sz="2000" dirty="0"/>
              <a:t>:</a:t>
            </a:r>
          </a:p>
          <a:p>
            <a:pPr marL="457200" indent="-457200">
              <a:lnSpc>
                <a:spcPct val="100000"/>
              </a:lnSpc>
              <a:buFont typeface="+mj-lt"/>
              <a:buAutoNum type="arabicPeriod"/>
            </a:pPr>
            <a:r>
              <a:rPr lang="en-GB" sz="2000" dirty="0"/>
              <a:t>For each job, prepare a graph showing hours worked on the horizontal axis and wages earned on the vertical axis. </a:t>
            </a:r>
          </a:p>
          <a:p>
            <a:pPr lvl="1">
              <a:lnSpc>
                <a:spcPct val="100000"/>
              </a:lnSpc>
            </a:pPr>
            <a:r>
              <a:rPr lang="en-GB" sz="1600" dirty="0"/>
              <a:t>Plot the wages earned on the graph from each job as the number of hours worked vary. </a:t>
            </a:r>
          </a:p>
          <a:p>
            <a:pPr lvl="1">
              <a:lnSpc>
                <a:spcPct val="100000"/>
              </a:lnSpc>
            </a:pPr>
            <a:r>
              <a:rPr lang="en-GB" sz="1600" dirty="0"/>
              <a:t>Plot hours worked from 0 to 40 hours in five-hour increments.</a:t>
            </a:r>
          </a:p>
          <a:p>
            <a:pPr marL="457200" indent="-457200">
              <a:lnSpc>
                <a:spcPct val="100000"/>
              </a:lnSpc>
              <a:buFont typeface="+mj-lt"/>
              <a:buAutoNum type="arabicPeriod"/>
            </a:pPr>
            <a:r>
              <a:rPr lang="en-GB" sz="2000" dirty="0"/>
              <a:t>How many hours must be worked in Job 2 before earnings are equal to the basic pay in Job 1 of £200?</a:t>
            </a:r>
          </a:p>
          <a:p>
            <a:pPr marL="457200" indent="-457200">
              <a:lnSpc>
                <a:spcPct val="100000"/>
              </a:lnSpc>
              <a:buFont typeface="+mj-lt"/>
              <a:buAutoNum type="arabicPeriod"/>
            </a:pPr>
            <a:r>
              <a:rPr lang="en-GB" sz="2000" dirty="0"/>
              <a:t>Write an equation for the earnings for Job 1 that includes the overtime payment (when the person works more than 25 hours).</a:t>
            </a:r>
          </a:p>
          <a:p>
            <a:pPr marL="457200" indent="-457200">
              <a:lnSpc>
                <a:spcPct val="100000"/>
              </a:lnSpc>
              <a:buFont typeface="+mj-lt"/>
              <a:buAutoNum type="arabicPeriod"/>
            </a:pPr>
            <a:r>
              <a:rPr lang="en-GB" sz="2000" dirty="0"/>
              <a:t>Write an equation for the earnings of Job 2.</a:t>
            </a:r>
          </a:p>
          <a:p>
            <a:pPr marL="0" indent="0">
              <a:lnSpc>
                <a:spcPct val="100000"/>
              </a:lnSpc>
              <a:buNone/>
            </a:pPr>
            <a:endParaRPr lang="en-GB" sz="2000" dirty="0"/>
          </a:p>
          <a:p>
            <a:pPr marL="0" indent="0">
              <a:lnSpc>
                <a:spcPct val="100000"/>
              </a:lnSpc>
              <a:buNone/>
            </a:pPr>
            <a:endParaRPr lang="en-GB" sz="2000" dirty="0"/>
          </a:p>
          <a:p>
            <a:pPr marL="0" indent="0">
              <a:lnSpc>
                <a:spcPct val="100000"/>
              </a:lnSpc>
              <a:buNone/>
            </a:pPr>
            <a:endParaRPr lang="en-GB" sz="2000" dirty="0"/>
          </a:p>
          <a:p>
            <a:pPr marL="0" indent="0">
              <a:lnSpc>
                <a:spcPct val="100000"/>
              </a:lnSpc>
              <a:buNone/>
            </a:pPr>
            <a:endParaRPr lang="en-GB" sz="2000" dirty="0"/>
          </a:p>
          <a:p>
            <a:pPr marL="0" indent="0">
              <a:lnSpc>
                <a:spcPct val="100000"/>
              </a:lnSpc>
              <a:buNone/>
            </a:pPr>
            <a:endParaRPr lang="en-GB" sz="2000" dirty="0"/>
          </a:p>
        </p:txBody>
      </p:sp>
      <p:pic>
        <p:nvPicPr>
          <p:cNvPr id="6" name="Picture 5">
            <a:extLst>
              <a:ext uri="{FF2B5EF4-FFF2-40B4-BE49-F238E27FC236}">
                <a16:creationId xmlns:a16="http://schemas.microsoft.com/office/drawing/2014/main" xmlns="" id="{AC8DADF0-7168-2640-8A63-D0E691CF9314}"/>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39666815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631AC9-0075-B241-AC1D-4F9EB247DD9E}"/>
              </a:ext>
            </a:extLst>
          </p:cNvPr>
          <p:cNvSpPr>
            <a:spLocks noGrp="1"/>
          </p:cNvSpPr>
          <p:nvPr>
            <p:ph type="title"/>
          </p:nvPr>
        </p:nvSpPr>
        <p:spPr/>
        <p:txBody>
          <a:bodyPr/>
          <a:lstStyle/>
          <a:p>
            <a:r>
              <a:rPr lang="en-GB" dirty="0"/>
              <a:t>Task 2: looking for work, part b</a:t>
            </a:r>
          </a:p>
        </p:txBody>
      </p:sp>
      <p:sp>
        <p:nvSpPr>
          <p:cNvPr id="3" name="Content Placeholder 2">
            <a:extLst>
              <a:ext uri="{FF2B5EF4-FFF2-40B4-BE49-F238E27FC236}">
                <a16:creationId xmlns:a16="http://schemas.microsoft.com/office/drawing/2014/main" xmlns="" id="{B2821F28-2B87-3E47-BD5A-BCC51813EC57}"/>
              </a:ext>
            </a:extLst>
          </p:cNvPr>
          <p:cNvSpPr>
            <a:spLocks noGrp="1"/>
          </p:cNvSpPr>
          <p:nvPr>
            <p:ph idx="1"/>
          </p:nvPr>
        </p:nvSpPr>
        <p:spPr>
          <a:xfrm>
            <a:off x="838200" y="1825625"/>
            <a:ext cx="8121384" cy="4351338"/>
          </a:xfrm>
        </p:spPr>
        <p:txBody>
          <a:bodyPr>
            <a:normAutofit/>
          </a:bodyPr>
          <a:lstStyle/>
          <a:p>
            <a:pPr marL="457200" indent="-457200">
              <a:lnSpc>
                <a:spcPct val="100000"/>
              </a:lnSpc>
              <a:buFont typeface="+mj-lt"/>
              <a:buAutoNum type="arabicPeriod" startAt="5"/>
            </a:pPr>
            <a:r>
              <a:rPr lang="en-GB" sz="2000" dirty="0"/>
              <a:t>Identify the gradient for each of the equations you have derived.</a:t>
            </a:r>
          </a:p>
          <a:p>
            <a:pPr marL="457200" indent="-457200">
              <a:lnSpc>
                <a:spcPct val="100000"/>
              </a:lnSpc>
              <a:buFont typeface="+mj-lt"/>
              <a:buAutoNum type="arabicPeriod" startAt="5"/>
            </a:pPr>
            <a:r>
              <a:rPr lang="en-GB" sz="2000" dirty="0"/>
              <a:t>Do the graphs for each job have a positive or negative gradient?</a:t>
            </a:r>
          </a:p>
          <a:p>
            <a:pPr marL="457200" indent="-457200">
              <a:lnSpc>
                <a:spcPct val="100000"/>
              </a:lnSpc>
              <a:buFont typeface="+mj-lt"/>
              <a:buAutoNum type="arabicPeriod" startAt="5"/>
            </a:pPr>
            <a:r>
              <a:rPr lang="en-GB" sz="2000" dirty="0"/>
              <a:t>Which job has the steepest gradient?</a:t>
            </a:r>
          </a:p>
          <a:p>
            <a:pPr marL="457200" indent="-457200">
              <a:lnSpc>
                <a:spcPct val="100000"/>
              </a:lnSpc>
              <a:buFont typeface="+mj-lt"/>
              <a:buAutoNum type="arabicPeriod" startAt="5"/>
            </a:pPr>
            <a:r>
              <a:rPr lang="en-GB" sz="2000" dirty="0"/>
              <a:t>What component of the equations you have derived has to change to make the lines in the graph parallel when hours worked in Job 1 are more than 25?</a:t>
            </a:r>
          </a:p>
          <a:p>
            <a:pPr marL="457200" indent="-457200">
              <a:lnSpc>
                <a:spcPct val="100000"/>
              </a:lnSpc>
              <a:buFont typeface="+mj-lt"/>
              <a:buAutoNum type="arabicPeriod" startAt="5"/>
            </a:pPr>
            <a:r>
              <a:rPr lang="en-GB" sz="2000" dirty="0"/>
              <a:t>Discussion: which job might you prefer and why?</a:t>
            </a:r>
          </a:p>
          <a:p>
            <a:pPr marL="0" indent="0">
              <a:lnSpc>
                <a:spcPct val="100000"/>
              </a:lnSpc>
              <a:buNone/>
            </a:pPr>
            <a:endParaRPr lang="en-GB" sz="2000" dirty="0"/>
          </a:p>
          <a:p>
            <a:pPr marL="0" indent="0">
              <a:lnSpc>
                <a:spcPct val="100000"/>
              </a:lnSpc>
              <a:buNone/>
            </a:pPr>
            <a:endParaRPr lang="en-GB" sz="2000" dirty="0"/>
          </a:p>
          <a:p>
            <a:pPr marL="0" indent="0">
              <a:lnSpc>
                <a:spcPct val="100000"/>
              </a:lnSpc>
              <a:buNone/>
            </a:pPr>
            <a:endParaRPr lang="en-GB" sz="2000" dirty="0"/>
          </a:p>
          <a:p>
            <a:pPr marL="0" indent="0">
              <a:lnSpc>
                <a:spcPct val="100000"/>
              </a:lnSpc>
              <a:buNone/>
            </a:pPr>
            <a:endParaRPr lang="en-GB" sz="2000" dirty="0"/>
          </a:p>
          <a:p>
            <a:pPr marL="0" indent="0">
              <a:lnSpc>
                <a:spcPct val="100000"/>
              </a:lnSpc>
              <a:buNone/>
            </a:pPr>
            <a:endParaRPr lang="en-GB" sz="2000" dirty="0"/>
          </a:p>
        </p:txBody>
      </p:sp>
      <p:pic>
        <p:nvPicPr>
          <p:cNvPr id="6" name="Picture 5">
            <a:extLst>
              <a:ext uri="{FF2B5EF4-FFF2-40B4-BE49-F238E27FC236}">
                <a16:creationId xmlns:a16="http://schemas.microsoft.com/office/drawing/2014/main" xmlns="" id="{8CB74299-094D-234B-8D83-39C59F5E5713}"/>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4280278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631AC9-0075-B241-AC1D-4F9EB247DD9E}"/>
              </a:ext>
            </a:extLst>
          </p:cNvPr>
          <p:cNvSpPr>
            <a:spLocks noGrp="1"/>
          </p:cNvSpPr>
          <p:nvPr>
            <p:ph type="title"/>
          </p:nvPr>
        </p:nvSpPr>
        <p:spPr/>
        <p:txBody>
          <a:bodyPr>
            <a:normAutofit fontScale="90000"/>
          </a:bodyPr>
          <a:lstStyle/>
          <a:p>
            <a:r>
              <a:rPr lang="en-GB" dirty="0"/>
              <a:t>Task 2: looking for work</a:t>
            </a:r>
            <a:br>
              <a:rPr lang="en-GB" dirty="0"/>
            </a:br>
            <a:r>
              <a:rPr lang="en-GB" dirty="0"/>
              <a:t/>
            </a:r>
            <a:br>
              <a:rPr lang="en-GB" dirty="0"/>
            </a:br>
            <a:r>
              <a:rPr lang="en-GB" sz="2400" i="0" cap="all" dirty="0">
                <a:solidFill>
                  <a:srgbClr val="5E5E5E"/>
                </a:solidFill>
                <a:latin typeface="Arial" panose="020B0604020202020204" pitchFamily="34" charset="0"/>
                <a:cs typeface="Arial" panose="020B0604020202020204" pitchFamily="34" charset="0"/>
              </a:rPr>
              <a:t>Answer to question 1</a:t>
            </a:r>
          </a:p>
        </p:txBody>
      </p:sp>
      <p:graphicFrame>
        <p:nvGraphicFramePr>
          <p:cNvPr id="8" name="Content Placeholder 8">
            <a:extLst>
              <a:ext uri="{FF2B5EF4-FFF2-40B4-BE49-F238E27FC236}">
                <a16:creationId xmlns:a16="http://schemas.microsoft.com/office/drawing/2014/main" xmlns="" id="{3AEE8184-7D1D-B84A-AC5A-52E8DDAAE24C}"/>
              </a:ext>
            </a:extLst>
          </p:cNvPr>
          <p:cNvGraphicFramePr>
            <a:graphicFrameLocks noGrp="1"/>
          </p:cNvGraphicFramePr>
          <p:nvPr>
            <p:ph idx="1"/>
            <p:extLst>
              <p:ext uri="{D42A27DB-BD31-4B8C-83A1-F6EECF244321}">
                <p14:modId xmlns:p14="http://schemas.microsoft.com/office/powerpoint/2010/main" val="3182751161"/>
              </p:ext>
            </p:extLst>
          </p:nvPr>
        </p:nvGraphicFramePr>
        <p:xfrm>
          <a:off x="2463175" y="1509779"/>
          <a:ext cx="7265649" cy="4983095"/>
        </p:xfrm>
        <a:graphic>
          <a:graphicData uri="http://schemas.openxmlformats.org/drawingml/2006/chart">
            <c:chart xmlns:c="http://schemas.openxmlformats.org/drawingml/2006/chart" xmlns:r="http://schemas.openxmlformats.org/officeDocument/2006/relationships" r:id="rId3"/>
          </a:graphicData>
        </a:graphic>
      </p:graphicFrame>
      <p:pic>
        <p:nvPicPr>
          <p:cNvPr id="6" name="Picture 5">
            <a:extLst>
              <a:ext uri="{FF2B5EF4-FFF2-40B4-BE49-F238E27FC236}">
                <a16:creationId xmlns:a16="http://schemas.microsoft.com/office/drawing/2014/main" xmlns="" id="{65BC22FA-2874-6A4E-959A-3F6104AFEE7D}"/>
              </a:ext>
            </a:extLst>
          </p:cNvPr>
          <p:cNvPicPr>
            <a:picLocks noChangeAspect="1"/>
          </p:cNvPicPr>
          <p:nvPr/>
        </p:nvPicPr>
        <p:blipFill>
          <a:blip r:embed="rId4"/>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5455039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013478-CB17-EB4F-92B9-4B444DE7709F}"/>
              </a:ext>
            </a:extLst>
          </p:cNvPr>
          <p:cNvSpPr>
            <a:spLocks noGrp="1"/>
          </p:cNvSpPr>
          <p:nvPr>
            <p:ph type="title"/>
          </p:nvPr>
        </p:nvSpPr>
        <p:spPr/>
        <p:txBody>
          <a:bodyPr>
            <a:normAutofit fontScale="90000"/>
          </a:bodyPr>
          <a:lstStyle/>
          <a:p>
            <a:r>
              <a:rPr lang="en-GB" dirty="0"/>
              <a:t>Task 2: looking for work</a:t>
            </a:r>
            <a:br>
              <a:rPr lang="en-GB" dirty="0"/>
            </a:br>
            <a:r>
              <a:rPr lang="en-GB" dirty="0"/>
              <a:t/>
            </a:r>
            <a:br>
              <a:rPr lang="en-GB" dirty="0"/>
            </a:br>
            <a:r>
              <a:rPr lang="en-GB" sz="2400" i="0" cap="all" dirty="0">
                <a:solidFill>
                  <a:srgbClr val="5E5E5E"/>
                </a:solidFill>
                <a:latin typeface="Arial" panose="020B0604020202020204" pitchFamily="34" charset="0"/>
                <a:cs typeface="Arial" panose="020B0604020202020204" pitchFamily="34" charset="0"/>
              </a:rPr>
              <a:t>Answers to questions 2 to 4</a:t>
            </a:r>
          </a:p>
        </p:txBody>
      </p:sp>
      <p:sp>
        <p:nvSpPr>
          <p:cNvPr id="3" name="Content Placeholder 2">
            <a:extLst>
              <a:ext uri="{FF2B5EF4-FFF2-40B4-BE49-F238E27FC236}">
                <a16:creationId xmlns:a16="http://schemas.microsoft.com/office/drawing/2014/main" xmlns="" id="{608A78CC-3599-9C48-A7EC-448B9D1CBDE9}"/>
              </a:ext>
            </a:extLst>
          </p:cNvPr>
          <p:cNvSpPr>
            <a:spLocks noGrp="1"/>
          </p:cNvSpPr>
          <p:nvPr>
            <p:ph idx="1"/>
          </p:nvPr>
        </p:nvSpPr>
        <p:spPr>
          <a:xfrm>
            <a:off x="838199" y="1825625"/>
            <a:ext cx="8835999" cy="4351338"/>
          </a:xfrm>
        </p:spPr>
        <p:txBody>
          <a:bodyPr>
            <a:normAutofit/>
          </a:bodyPr>
          <a:lstStyle/>
          <a:p>
            <a:pPr marL="457200" indent="-457200">
              <a:lnSpc>
                <a:spcPct val="100000"/>
              </a:lnSpc>
              <a:buFont typeface="+mj-lt"/>
              <a:buAutoNum type="arabicPeriod" startAt="2"/>
            </a:pPr>
            <a:r>
              <a:rPr lang="en-GB" sz="2000" dirty="0"/>
              <a:t>Reading from the graph, 16 hours would need to be worked before Job 2 has earnings equal to Job 1. This could be worked out exactly as £200/12.5 = 16 hours. </a:t>
            </a:r>
            <a:br>
              <a:rPr lang="en-GB" sz="2000" dirty="0"/>
            </a:br>
            <a:endParaRPr lang="en-GB" sz="2000" dirty="0"/>
          </a:p>
          <a:p>
            <a:pPr marL="457200" indent="-457200">
              <a:lnSpc>
                <a:spcPct val="100000"/>
              </a:lnSpc>
              <a:buFont typeface="+mj-lt"/>
              <a:buAutoNum type="arabicPeriod" startAt="2"/>
            </a:pPr>
            <a:r>
              <a:rPr lang="en-GB" sz="2000" dirty="0"/>
              <a:t>Equation for Job 1, including the overtime payment will be:</a:t>
            </a:r>
            <a:br>
              <a:rPr lang="en-GB" sz="2000" dirty="0"/>
            </a:br>
            <a:r>
              <a:rPr lang="en-GB" sz="2000" dirty="0"/>
              <a:t/>
            </a:r>
            <a:br>
              <a:rPr lang="en-GB" sz="2000" dirty="0"/>
            </a:br>
            <a:r>
              <a:rPr lang="en-GB" sz="2000" dirty="0"/>
              <a:t>y = 200 + 8.5 (x - 25) for x&gt;25. </a:t>
            </a:r>
            <a:br>
              <a:rPr lang="en-GB" sz="2000" dirty="0"/>
            </a:br>
            <a:endParaRPr lang="en-GB" sz="2000" dirty="0"/>
          </a:p>
          <a:p>
            <a:pPr marL="457200" indent="-457200">
              <a:lnSpc>
                <a:spcPct val="100000"/>
              </a:lnSpc>
              <a:buFont typeface="+mj-lt"/>
              <a:buAutoNum type="arabicPeriod" startAt="4"/>
            </a:pPr>
            <a:r>
              <a:rPr lang="en-GB" sz="2000" dirty="0"/>
              <a:t>Equation for Job 2: y = 12.5x</a:t>
            </a:r>
          </a:p>
          <a:p>
            <a:pPr marL="0" indent="0">
              <a:lnSpc>
                <a:spcPct val="100000"/>
              </a:lnSpc>
              <a:buNone/>
            </a:pPr>
            <a:endParaRPr lang="en-GB" sz="2000" dirty="0"/>
          </a:p>
          <a:p>
            <a:pPr marL="0" indent="0">
              <a:lnSpc>
                <a:spcPct val="100000"/>
              </a:lnSpc>
              <a:buNone/>
            </a:pPr>
            <a:endParaRPr lang="en-GB" sz="2000" dirty="0"/>
          </a:p>
          <a:p>
            <a:pPr marL="0" indent="0">
              <a:lnSpc>
                <a:spcPct val="100000"/>
              </a:lnSpc>
              <a:buNone/>
            </a:pPr>
            <a:endParaRPr lang="en-GB" sz="2000" dirty="0"/>
          </a:p>
        </p:txBody>
      </p:sp>
      <p:pic>
        <p:nvPicPr>
          <p:cNvPr id="6" name="Picture 5">
            <a:extLst>
              <a:ext uri="{FF2B5EF4-FFF2-40B4-BE49-F238E27FC236}">
                <a16:creationId xmlns:a16="http://schemas.microsoft.com/office/drawing/2014/main" xmlns="" id="{8C2AC21A-2F89-574A-9B36-1A573064F32F}"/>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12208162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013478-CB17-EB4F-92B9-4B444DE7709F}"/>
              </a:ext>
            </a:extLst>
          </p:cNvPr>
          <p:cNvSpPr>
            <a:spLocks noGrp="1"/>
          </p:cNvSpPr>
          <p:nvPr>
            <p:ph type="title"/>
          </p:nvPr>
        </p:nvSpPr>
        <p:spPr/>
        <p:txBody>
          <a:bodyPr>
            <a:normAutofit fontScale="90000"/>
          </a:bodyPr>
          <a:lstStyle/>
          <a:p>
            <a:r>
              <a:rPr lang="en-GB" dirty="0"/>
              <a:t>Task 2: looking for work</a:t>
            </a:r>
            <a:br>
              <a:rPr lang="en-GB" dirty="0"/>
            </a:br>
            <a:r>
              <a:rPr lang="en-GB" dirty="0"/>
              <a:t/>
            </a:r>
            <a:br>
              <a:rPr lang="en-GB" dirty="0"/>
            </a:br>
            <a:r>
              <a:rPr lang="en-GB" sz="2400" i="0" cap="all" dirty="0">
                <a:solidFill>
                  <a:srgbClr val="5E5E5E"/>
                </a:solidFill>
                <a:latin typeface="Arial" panose="020B0604020202020204" pitchFamily="34" charset="0"/>
                <a:cs typeface="Arial" panose="020B0604020202020204" pitchFamily="34" charset="0"/>
              </a:rPr>
              <a:t>Answers to questions 5 to 8</a:t>
            </a:r>
          </a:p>
        </p:txBody>
      </p:sp>
      <p:sp>
        <p:nvSpPr>
          <p:cNvPr id="3" name="Content Placeholder 2">
            <a:extLst>
              <a:ext uri="{FF2B5EF4-FFF2-40B4-BE49-F238E27FC236}">
                <a16:creationId xmlns:a16="http://schemas.microsoft.com/office/drawing/2014/main" xmlns="" id="{608A78CC-3599-9C48-A7EC-448B9D1CBDE9}"/>
              </a:ext>
            </a:extLst>
          </p:cNvPr>
          <p:cNvSpPr>
            <a:spLocks noGrp="1"/>
          </p:cNvSpPr>
          <p:nvPr>
            <p:ph idx="1"/>
          </p:nvPr>
        </p:nvSpPr>
        <p:spPr>
          <a:xfrm>
            <a:off x="838199" y="1825625"/>
            <a:ext cx="9012732" cy="4351338"/>
          </a:xfrm>
        </p:spPr>
        <p:txBody>
          <a:bodyPr>
            <a:normAutofit/>
          </a:bodyPr>
          <a:lstStyle/>
          <a:p>
            <a:pPr marL="457200" indent="-457200">
              <a:lnSpc>
                <a:spcPct val="100000"/>
              </a:lnSpc>
              <a:buFont typeface="+mj-lt"/>
              <a:buAutoNum type="arabicPeriod" startAt="5"/>
            </a:pPr>
            <a:r>
              <a:rPr lang="en-GB" sz="2000" dirty="0"/>
              <a:t>The gradient for the equation for Job 1 is 8.5. The gradient for the equation for Job 2 is 12.5.</a:t>
            </a:r>
          </a:p>
          <a:p>
            <a:pPr marL="457200" indent="-457200">
              <a:lnSpc>
                <a:spcPct val="100000"/>
              </a:lnSpc>
              <a:buFont typeface="+mj-lt"/>
              <a:buAutoNum type="arabicPeriod" startAt="5"/>
            </a:pPr>
            <a:endParaRPr lang="en-GB" sz="2000" dirty="0"/>
          </a:p>
          <a:p>
            <a:pPr marL="457200" indent="-457200">
              <a:lnSpc>
                <a:spcPct val="100000"/>
              </a:lnSpc>
              <a:buFont typeface="+mj-lt"/>
              <a:buAutoNum type="arabicPeriod" startAt="5"/>
            </a:pPr>
            <a:r>
              <a:rPr lang="en-GB" sz="2000" dirty="0"/>
              <a:t>Both graphs have a positive gradient.</a:t>
            </a:r>
          </a:p>
          <a:p>
            <a:pPr marL="457200" indent="-457200">
              <a:lnSpc>
                <a:spcPct val="100000"/>
              </a:lnSpc>
              <a:buFont typeface="+mj-lt"/>
              <a:buAutoNum type="arabicPeriod" startAt="5"/>
            </a:pPr>
            <a:endParaRPr lang="en-GB" sz="2000" dirty="0"/>
          </a:p>
          <a:p>
            <a:pPr marL="457200" indent="-457200">
              <a:lnSpc>
                <a:spcPct val="100000"/>
              </a:lnSpc>
              <a:buFont typeface="+mj-lt"/>
              <a:buAutoNum type="arabicPeriod" startAt="5"/>
            </a:pPr>
            <a:r>
              <a:rPr lang="en-GB" sz="2000" dirty="0"/>
              <a:t>Job 2 has the steepest gradient because the value is bigger (12.5&gt;8.5).</a:t>
            </a:r>
          </a:p>
          <a:p>
            <a:pPr marL="457200" indent="-457200">
              <a:lnSpc>
                <a:spcPct val="100000"/>
              </a:lnSpc>
              <a:buFont typeface="+mj-lt"/>
              <a:buAutoNum type="arabicPeriod" startAt="5"/>
            </a:pPr>
            <a:endParaRPr lang="en-GB" sz="2000" dirty="0"/>
          </a:p>
          <a:p>
            <a:pPr marL="457200" indent="-457200">
              <a:lnSpc>
                <a:spcPct val="100000"/>
              </a:lnSpc>
              <a:buFont typeface="+mj-lt"/>
              <a:buAutoNum type="arabicPeriod" startAt="5"/>
            </a:pPr>
            <a:r>
              <a:rPr lang="en-GB" sz="2000" dirty="0"/>
              <a:t>The gradients have to have the same value in order for them to be parallel.</a:t>
            </a:r>
          </a:p>
          <a:p>
            <a:pPr marL="457200" indent="-457200">
              <a:lnSpc>
                <a:spcPct val="100000"/>
              </a:lnSpc>
              <a:buFont typeface="+mj-lt"/>
              <a:buAutoNum type="arabicPeriod" startAt="5"/>
            </a:pPr>
            <a:endParaRPr lang="en-GB" sz="2000" dirty="0"/>
          </a:p>
          <a:p>
            <a:pPr marL="457200" indent="-457200">
              <a:lnSpc>
                <a:spcPct val="100000"/>
              </a:lnSpc>
              <a:buFont typeface="+mj-lt"/>
              <a:buAutoNum type="arabicPeriod" startAt="5"/>
            </a:pPr>
            <a:endParaRPr lang="en-GB" sz="2000" dirty="0"/>
          </a:p>
          <a:p>
            <a:pPr marL="457200" indent="-457200">
              <a:lnSpc>
                <a:spcPct val="100000"/>
              </a:lnSpc>
              <a:buFont typeface="+mj-lt"/>
              <a:buAutoNum type="arabicPeriod" startAt="5"/>
            </a:pPr>
            <a:endParaRPr lang="en-GB" sz="2000" dirty="0"/>
          </a:p>
        </p:txBody>
      </p:sp>
      <p:pic>
        <p:nvPicPr>
          <p:cNvPr id="6" name="Picture 5">
            <a:extLst>
              <a:ext uri="{FF2B5EF4-FFF2-40B4-BE49-F238E27FC236}">
                <a16:creationId xmlns:a16="http://schemas.microsoft.com/office/drawing/2014/main" xmlns="" id="{EAC3125D-7E4A-284A-8DB7-AD0AC36458D4}"/>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10858776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24968AA-43C4-A942-ABAF-2182052BE677}"/>
              </a:ext>
            </a:extLst>
          </p:cNvPr>
          <p:cNvSpPr>
            <a:spLocks noGrp="1"/>
          </p:cNvSpPr>
          <p:nvPr>
            <p:ph type="title"/>
          </p:nvPr>
        </p:nvSpPr>
        <p:spPr/>
        <p:txBody>
          <a:bodyPr>
            <a:normAutofit/>
          </a:bodyPr>
          <a:lstStyle/>
          <a:p>
            <a:r>
              <a:rPr lang="en-GB" dirty="0"/>
              <a:t>Mathematics content in this presentation</a:t>
            </a:r>
          </a:p>
        </p:txBody>
      </p:sp>
      <p:sp>
        <p:nvSpPr>
          <p:cNvPr id="3" name="Content Placeholder 2">
            <a:extLst>
              <a:ext uri="{FF2B5EF4-FFF2-40B4-BE49-F238E27FC236}">
                <a16:creationId xmlns:a16="http://schemas.microsoft.com/office/drawing/2014/main" xmlns="" id="{A97E4FAF-2331-5D49-B928-9B45BE132B44}"/>
              </a:ext>
            </a:extLst>
          </p:cNvPr>
          <p:cNvSpPr>
            <a:spLocks noGrp="1"/>
          </p:cNvSpPr>
          <p:nvPr>
            <p:ph idx="1"/>
          </p:nvPr>
        </p:nvSpPr>
        <p:spPr>
          <a:xfrm>
            <a:off x="838200" y="1825625"/>
            <a:ext cx="9720944" cy="4351338"/>
          </a:xfrm>
        </p:spPr>
        <p:txBody>
          <a:bodyPr>
            <a:normAutofit/>
          </a:bodyPr>
          <a:lstStyle/>
          <a:p>
            <a:pPr marL="0" indent="0">
              <a:lnSpc>
                <a:spcPct val="100000"/>
              </a:lnSpc>
              <a:buNone/>
            </a:pPr>
            <a:r>
              <a:rPr lang="en-GB" sz="1600" dirty="0"/>
              <a:t>This slide is for information only and is hidden from the presentation. The mathematical content specifications in this presentation are those used in the Mathematics GCSE Subject content and assessment objectives and is identified in </a:t>
            </a:r>
            <a:r>
              <a:rPr lang="en-GB" sz="1600" dirty="0">
                <a:solidFill>
                  <a:srgbClr val="D9222A"/>
                </a:solidFill>
              </a:rPr>
              <a:t>red</a:t>
            </a:r>
            <a:r>
              <a:rPr lang="en-GB" sz="1600" dirty="0"/>
              <a:t>.</a:t>
            </a:r>
          </a:p>
          <a:p>
            <a:pPr marL="0" indent="0">
              <a:lnSpc>
                <a:spcPct val="100000"/>
              </a:lnSpc>
              <a:buNone/>
            </a:pPr>
            <a:endParaRPr lang="en-GB" sz="1400" dirty="0"/>
          </a:p>
          <a:p>
            <a:pPr marL="357188" indent="-357188">
              <a:lnSpc>
                <a:spcPct val="100000"/>
              </a:lnSpc>
              <a:buNone/>
            </a:pPr>
            <a:r>
              <a:rPr lang="en-GB" sz="1400" b="1" dirty="0"/>
              <a:t>A8: </a:t>
            </a:r>
            <a:r>
              <a:rPr lang="en-GB" sz="1400" dirty="0">
                <a:solidFill>
                  <a:srgbClr val="D9222A"/>
                </a:solidFill>
              </a:rPr>
              <a:t>work with coordinates in all four quadrants</a:t>
            </a:r>
          </a:p>
          <a:p>
            <a:pPr marL="358775" indent="-358775">
              <a:lnSpc>
                <a:spcPct val="100000"/>
              </a:lnSpc>
              <a:buNone/>
            </a:pPr>
            <a:r>
              <a:rPr lang="en-GB" sz="1400" b="1" dirty="0"/>
              <a:t>A9: </a:t>
            </a:r>
            <a:r>
              <a:rPr lang="en-GB" sz="1400" dirty="0">
                <a:solidFill>
                  <a:srgbClr val="D9222A"/>
                </a:solidFill>
              </a:rPr>
              <a:t>plot graphs of equations that correspond to straight-line graphs in the coordinate plane; </a:t>
            </a:r>
            <a:r>
              <a:rPr lang="en-GB" sz="1400" u="sng" dirty="0">
                <a:solidFill>
                  <a:srgbClr val="D9222A"/>
                </a:solidFill>
              </a:rPr>
              <a:t>use the form y = mx + c  to identify parallel</a:t>
            </a:r>
            <a:r>
              <a:rPr lang="en-GB" sz="1400" dirty="0">
                <a:solidFill>
                  <a:srgbClr val="D9222A"/>
                </a:solidFill>
              </a:rPr>
              <a:t> </a:t>
            </a:r>
            <a:r>
              <a:rPr lang="en-GB" sz="1400" dirty="0"/>
              <a:t>and perpendicular lines; </a:t>
            </a:r>
            <a:r>
              <a:rPr lang="en-GB" sz="1400" u="sng" dirty="0">
                <a:solidFill>
                  <a:srgbClr val="D9222A"/>
                </a:solidFill>
              </a:rPr>
              <a:t>find the equation of the line through two given points, or through one point with a given gradient</a:t>
            </a:r>
          </a:p>
          <a:p>
            <a:pPr marL="357188" indent="-357188">
              <a:lnSpc>
                <a:spcPct val="100000"/>
              </a:lnSpc>
              <a:buNone/>
            </a:pPr>
            <a:r>
              <a:rPr lang="en-GB" sz="1400" b="1" dirty="0"/>
              <a:t>A10: </a:t>
            </a:r>
            <a:r>
              <a:rPr lang="en-GB" sz="1400" dirty="0">
                <a:solidFill>
                  <a:srgbClr val="D9222A"/>
                </a:solidFill>
              </a:rPr>
              <a:t>identify and interpret gradients and intercepts of linear functions graphically and algebraically</a:t>
            </a:r>
          </a:p>
          <a:p>
            <a:pPr marL="357188" indent="-357188">
              <a:lnSpc>
                <a:spcPct val="100000"/>
              </a:lnSpc>
              <a:buNone/>
            </a:pPr>
            <a:r>
              <a:rPr lang="en-GB" sz="1400" b="1" dirty="0"/>
              <a:t>A12: </a:t>
            </a:r>
            <a:r>
              <a:rPr lang="en-GB" sz="1400" dirty="0">
                <a:solidFill>
                  <a:srgbClr val="D9222A"/>
                </a:solidFill>
              </a:rPr>
              <a:t>recognise, sketch and interpret graphs of linear functions</a:t>
            </a:r>
            <a:r>
              <a:rPr lang="en-GB" sz="1400" dirty="0"/>
              <a:t>, quadratic functions …  </a:t>
            </a:r>
          </a:p>
          <a:p>
            <a:pPr marL="450850" indent="-450850">
              <a:lnSpc>
                <a:spcPct val="100000"/>
              </a:lnSpc>
              <a:buNone/>
            </a:pPr>
            <a:r>
              <a:rPr lang="en-GB" sz="1400" b="1" dirty="0"/>
              <a:t>A14: </a:t>
            </a:r>
            <a:r>
              <a:rPr lang="en-GB" sz="1400" dirty="0">
                <a:solidFill>
                  <a:srgbClr val="D9222A"/>
                </a:solidFill>
              </a:rPr>
              <a:t>plot and interpret graphs </a:t>
            </a:r>
            <a:r>
              <a:rPr lang="en-GB" sz="1400" dirty="0"/>
              <a:t>(including reciprocal graphs and exponential graphs) and graphs of non-standard functions in real contexts, to find approximate solutions to problems such as simple kinematic problems involving distance, speed and acceleration</a:t>
            </a:r>
          </a:p>
          <a:p>
            <a:pPr marL="450850" indent="-450850">
              <a:lnSpc>
                <a:spcPct val="100000"/>
              </a:lnSpc>
              <a:buNone/>
            </a:pPr>
            <a:r>
              <a:rPr lang="en-GB" sz="1400" b="1" dirty="0"/>
              <a:t>A15: </a:t>
            </a:r>
            <a:r>
              <a:rPr lang="en-GB" sz="1400" dirty="0">
                <a:solidFill>
                  <a:srgbClr val="D9222A"/>
                </a:solidFill>
              </a:rPr>
              <a:t>calculate or estimate gradients of graphs</a:t>
            </a:r>
            <a:r>
              <a:rPr lang="en-GB" sz="1400" dirty="0"/>
              <a:t> and areas under graphs (including quadratic and other non-linear graphs), </a:t>
            </a:r>
            <a:r>
              <a:rPr lang="en-GB" sz="1400" dirty="0">
                <a:solidFill>
                  <a:srgbClr val="D9222A"/>
                </a:solidFill>
              </a:rPr>
              <a:t>and interpret results in cases such as distance-time graphs, velocity-time graphs and graphs in financial contexts</a:t>
            </a:r>
            <a:endParaRPr lang="en-GB" sz="1400" u="sng" dirty="0">
              <a:solidFill>
                <a:srgbClr val="D9222A"/>
              </a:solidFill>
            </a:endParaRPr>
          </a:p>
        </p:txBody>
      </p:sp>
    </p:spTree>
    <p:extLst>
      <p:ext uri="{BB962C8B-B14F-4D97-AF65-F5344CB8AC3E}">
        <p14:creationId xmlns:p14="http://schemas.microsoft.com/office/powerpoint/2010/main" val="296362864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013478-CB17-EB4F-92B9-4B444DE7709F}"/>
              </a:ext>
            </a:extLst>
          </p:cNvPr>
          <p:cNvSpPr>
            <a:spLocks noGrp="1"/>
          </p:cNvSpPr>
          <p:nvPr>
            <p:ph type="title"/>
          </p:nvPr>
        </p:nvSpPr>
        <p:spPr/>
        <p:txBody>
          <a:bodyPr>
            <a:normAutofit fontScale="90000"/>
          </a:bodyPr>
          <a:lstStyle/>
          <a:p>
            <a:r>
              <a:rPr lang="en-GB" dirty="0"/>
              <a:t>Task 2: looking for work</a:t>
            </a:r>
            <a:br>
              <a:rPr lang="en-GB" dirty="0"/>
            </a:br>
            <a:r>
              <a:rPr lang="en-GB" dirty="0"/>
              <a:t/>
            </a:r>
            <a:br>
              <a:rPr lang="en-GB" dirty="0"/>
            </a:br>
            <a:r>
              <a:rPr lang="en-GB" sz="2400" i="0" cap="all" dirty="0">
                <a:solidFill>
                  <a:srgbClr val="5E5E5E"/>
                </a:solidFill>
                <a:latin typeface="Arial" panose="020B0604020202020204" pitchFamily="34" charset="0"/>
                <a:cs typeface="Arial" panose="020B0604020202020204" pitchFamily="34" charset="0"/>
              </a:rPr>
              <a:t>Answers</a:t>
            </a:r>
          </a:p>
        </p:txBody>
      </p:sp>
      <p:sp>
        <p:nvSpPr>
          <p:cNvPr id="3" name="Content Placeholder 2">
            <a:extLst>
              <a:ext uri="{FF2B5EF4-FFF2-40B4-BE49-F238E27FC236}">
                <a16:creationId xmlns:a16="http://schemas.microsoft.com/office/drawing/2014/main" xmlns="" id="{608A78CC-3599-9C48-A7EC-448B9D1CBDE9}"/>
              </a:ext>
            </a:extLst>
          </p:cNvPr>
          <p:cNvSpPr>
            <a:spLocks noGrp="1"/>
          </p:cNvSpPr>
          <p:nvPr>
            <p:ph idx="1"/>
          </p:nvPr>
        </p:nvSpPr>
        <p:spPr>
          <a:xfrm>
            <a:off x="838199" y="1825625"/>
            <a:ext cx="9012732" cy="4351338"/>
          </a:xfrm>
        </p:spPr>
        <p:txBody>
          <a:bodyPr>
            <a:normAutofit/>
          </a:bodyPr>
          <a:lstStyle/>
          <a:p>
            <a:pPr marL="457200" indent="-457200">
              <a:lnSpc>
                <a:spcPct val="100000"/>
              </a:lnSpc>
              <a:buFont typeface="+mj-lt"/>
              <a:buAutoNum type="arabicPeriod" startAt="9"/>
            </a:pPr>
            <a:r>
              <a:rPr lang="en-GB" sz="2000" dirty="0"/>
              <a:t>Discussion: which job might you prefer and why?</a:t>
            </a:r>
          </a:p>
          <a:p>
            <a:pPr marL="0" indent="0">
              <a:lnSpc>
                <a:spcPct val="100000"/>
              </a:lnSpc>
              <a:buNone/>
            </a:pPr>
            <a:r>
              <a:rPr lang="en-GB" sz="2000" dirty="0"/>
              <a:t>The following issues might be raised:</a:t>
            </a:r>
          </a:p>
          <a:p>
            <a:pPr lvl="1">
              <a:lnSpc>
                <a:spcPct val="100000"/>
              </a:lnSpc>
            </a:pPr>
            <a:r>
              <a:rPr lang="en-GB" b="1" dirty="0"/>
              <a:t>Job 1 </a:t>
            </a:r>
            <a:r>
              <a:rPr lang="en-GB" dirty="0"/>
              <a:t>allows a level of certainty in earnings.</a:t>
            </a:r>
          </a:p>
          <a:p>
            <a:pPr lvl="1">
              <a:lnSpc>
                <a:spcPct val="100000"/>
              </a:lnSpc>
            </a:pPr>
            <a:r>
              <a:rPr lang="en-GB" b="1" dirty="0"/>
              <a:t>Job 2 </a:t>
            </a:r>
            <a:r>
              <a:rPr lang="en-GB" dirty="0"/>
              <a:t>allows more money to be earned as long as you are prepared to work long hours.</a:t>
            </a:r>
          </a:p>
          <a:p>
            <a:pPr lvl="1">
              <a:lnSpc>
                <a:spcPct val="100000"/>
              </a:lnSpc>
            </a:pPr>
            <a:r>
              <a:rPr lang="en-GB" dirty="0"/>
              <a:t>There is a risk with Job 2 that not enough hours may be worked. It is unclear how many hours of work would be available.</a:t>
            </a:r>
          </a:p>
          <a:p>
            <a:pPr marL="0" indent="0">
              <a:lnSpc>
                <a:spcPct val="100000"/>
              </a:lnSpc>
              <a:buNone/>
            </a:pPr>
            <a:endParaRPr lang="en-GB" sz="2000" dirty="0"/>
          </a:p>
          <a:p>
            <a:pPr marL="0" indent="0">
              <a:lnSpc>
                <a:spcPct val="100000"/>
              </a:lnSpc>
              <a:buNone/>
            </a:pPr>
            <a:endParaRPr lang="en-GB" sz="2000" dirty="0"/>
          </a:p>
          <a:p>
            <a:pPr marL="457200" indent="-457200">
              <a:lnSpc>
                <a:spcPct val="100000"/>
              </a:lnSpc>
              <a:buFont typeface="+mj-lt"/>
              <a:buAutoNum type="arabicPeriod" startAt="9"/>
            </a:pPr>
            <a:endParaRPr lang="en-GB" sz="1800" dirty="0"/>
          </a:p>
          <a:p>
            <a:pPr marL="457200" indent="-457200">
              <a:lnSpc>
                <a:spcPct val="100000"/>
              </a:lnSpc>
              <a:buFont typeface="+mj-lt"/>
              <a:buAutoNum type="arabicPeriod" startAt="9"/>
            </a:pPr>
            <a:endParaRPr lang="en-GB" sz="1800" dirty="0"/>
          </a:p>
          <a:p>
            <a:pPr marL="457200" indent="-457200">
              <a:lnSpc>
                <a:spcPct val="100000"/>
              </a:lnSpc>
              <a:buFont typeface="+mj-lt"/>
              <a:buAutoNum type="arabicPeriod" startAt="9"/>
            </a:pPr>
            <a:endParaRPr lang="en-GB" sz="1800" dirty="0"/>
          </a:p>
        </p:txBody>
      </p:sp>
      <p:pic>
        <p:nvPicPr>
          <p:cNvPr id="6" name="Picture 5">
            <a:extLst>
              <a:ext uri="{FF2B5EF4-FFF2-40B4-BE49-F238E27FC236}">
                <a16:creationId xmlns:a16="http://schemas.microsoft.com/office/drawing/2014/main" xmlns="" id="{69F0C871-1BAC-9C46-95BB-5F63E14E60EA}"/>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25302507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013478-CB17-EB4F-92B9-4B444DE7709F}"/>
              </a:ext>
            </a:extLst>
          </p:cNvPr>
          <p:cNvSpPr>
            <a:spLocks noGrp="1"/>
          </p:cNvSpPr>
          <p:nvPr>
            <p:ph type="title"/>
          </p:nvPr>
        </p:nvSpPr>
        <p:spPr/>
        <p:txBody>
          <a:bodyPr>
            <a:normAutofit fontScale="90000"/>
          </a:bodyPr>
          <a:lstStyle/>
          <a:p>
            <a:r>
              <a:rPr lang="en-GB" dirty="0"/>
              <a:t>Task 2: looking for work</a:t>
            </a:r>
            <a:br>
              <a:rPr lang="en-GB" dirty="0"/>
            </a:br>
            <a:r>
              <a:rPr lang="en-GB" dirty="0"/>
              <a:t/>
            </a:r>
            <a:br>
              <a:rPr lang="en-GB" dirty="0"/>
            </a:br>
            <a:r>
              <a:rPr lang="en-GB" sz="2400" i="0" cap="all" dirty="0">
                <a:solidFill>
                  <a:srgbClr val="5E5E5E"/>
                </a:solidFill>
                <a:latin typeface="Arial" panose="020B0604020202020204" pitchFamily="34" charset="0"/>
                <a:cs typeface="Arial" panose="020B0604020202020204" pitchFamily="34" charset="0"/>
              </a:rPr>
              <a:t>Answers</a:t>
            </a:r>
          </a:p>
        </p:txBody>
      </p:sp>
      <p:sp>
        <p:nvSpPr>
          <p:cNvPr id="3" name="Content Placeholder 2">
            <a:extLst>
              <a:ext uri="{FF2B5EF4-FFF2-40B4-BE49-F238E27FC236}">
                <a16:creationId xmlns:a16="http://schemas.microsoft.com/office/drawing/2014/main" xmlns="" id="{608A78CC-3599-9C48-A7EC-448B9D1CBDE9}"/>
              </a:ext>
            </a:extLst>
          </p:cNvPr>
          <p:cNvSpPr>
            <a:spLocks noGrp="1"/>
          </p:cNvSpPr>
          <p:nvPr>
            <p:ph idx="1"/>
          </p:nvPr>
        </p:nvSpPr>
        <p:spPr>
          <a:xfrm>
            <a:off x="838198" y="1825625"/>
            <a:ext cx="8705371" cy="4351338"/>
          </a:xfrm>
        </p:spPr>
        <p:txBody>
          <a:bodyPr>
            <a:normAutofit/>
          </a:bodyPr>
          <a:lstStyle/>
          <a:p>
            <a:pPr marL="457200" indent="-457200">
              <a:lnSpc>
                <a:spcPct val="100000"/>
              </a:lnSpc>
              <a:buFont typeface="+mj-lt"/>
              <a:buAutoNum type="arabicPeriod" startAt="9"/>
            </a:pPr>
            <a:r>
              <a:rPr lang="en-GB" sz="2000" dirty="0"/>
              <a:t>Discussion: which job might you prefer and why?</a:t>
            </a:r>
          </a:p>
          <a:p>
            <a:pPr marL="0" indent="0">
              <a:lnSpc>
                <a:spcPct val="100000"/>
              </a:lnSpc>
              <a:buNone/>
            </a:pPr>
            <a:r>
              <a:rPr lang="en-GB" sz="2000" dirty="0"/>
              <a:t>The terms and conditions of the jobs need to be compared. The comparison is not only about earnings as other factors should be taken into account such as:</a:t>
            </a:r>
          </a:p>
          <a:p>
            <a:pPr lvl="1">
              <a:lnSpc>
                <a:spcPct val="100000"/>
              </a:lnSpc>
            </a:pPr>
            <a:r>
              <a:rPr lang="en-GB" dirty="0"/>
              <a:t>What are the working conditions like?</a:t>
            </a:r>
          </a:p>
          <a:p>
            <a:pPr lvl="1">
              <a:lnSpc>
                <a:spcPct val="100000"/>
              </a:lnSpc>
            </a:pPr>
            <a:r>
              <a:rPr lang="en-GB" dirty="0"/>
              <a:t>Are the work colleagues friendly?</a:t>
            </a:r>
          </a:p>
          <a:p>
            <a:pPr lvl="1">
              <a:lnSpc>
                <a:spcPct val="100000"/>
              </a:lnSpc>
            </a:pPr>
            <a:r>
              <a:rPr lang="en-GB" dirty="0"/>
              <a:t>What time of the day is the work scheduled for? Does the working day end very late, for example?</a:t>
            </a:r>
          </a:p>
          <a:p>
            <a:pPr marL="457200" indent="-457200">
              <a:lnSpc>
                <a:spcPct val="100000"/>
              </a:lnSpc>
              <a:buFont typeface="+mj-lt"/>
              <a:buAutoNum type="arabicPeriod" startAt="9"/>
            </a:pPr>
            <a:endParaRPr lang="en-GB" sz="1800" dirty="0"/>
          </a:p>
          <a:p>
            <a:pPr marL="457200" indent="-457200">
              <a:lnSpc>
                <a:spcPct val="100000"/>
              </a:lnSpc>
              <a:buFont typeface="+mj-lt"/>
              <a:buAutoNum type="arabicPeriod" startAt="9"/>
            </a:pPr>
            <a:endParaRPr lang="en-GB" sz="1800" dirty="0"/>
          </a:p>
        </p:txBody>
      </p:sp>
      <p:pic>
        <p:nvPicPr>
          <p:cNvPr id="6" name="Picture 5">
            <a:extLst>
              <a:ext uri="{FF2B5EF4-FFF2-40B4-BE49-F238E27FC236}">
                <a16:creationId xmlns:a16="http://schemas.microsoft.com/office/drawing/2014/main" xmlns="" id="{C3D399F0-C09B-C34D-8BFD-60CD078A8002}"/>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13666415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013478-CB17-EB4F-92B9-4B444DE7709F}"/>
              </a:ext>
            </a:extLst>
          </p:cNvPr>
          <p:cNvSpPr>
            <a:spLocks noGrp="1"/>
          </p:cNvSpPr>
          <p:nvPr>
            <p:ph type="title"/>
          </p:nvPr>
        </p:nvSpPr>
        <p:spPr/>
        <p:txBody>
          <a:bodyPr/>
          <a:lstStyle/>
          <a:p>
            <a:r>
              <a:rPr lang="en-GB" dirty="0"/>
              <a:t>Minimum wages </a:t>
            </a:r>
          </a:p>
        </p:txBody>
      </p:sp>
      <p:sp>
        <p:nvSpPr>
          <p:cNvPr id="3" name="Content Placeholder 2">
            <a:extLst>
              <a:ext uri="{FF2B5EF4-FFF2-40B4-BE49-F238E27FC236}">
                <a16:creationId xmlns:a16="http://schemas.microsoft.com/office/drawing/2014/main" xmlns="" id="{608A78CC-3599-9C48-A7EC-448B9D1CBDE9}"/>
              </a:ext>
            </a:extLst>
          </p:cNvPr>
          <p:cNvSpPr>
            <a:spLocks noGrp="1"/>
          </p:cNvSpPr>
          <p:nvPr>
            <p:ph idx="1"/>
          </p:nvPr>
        </p:nvSpPr>
        <p:spPr>
          <a:xfrm>
            <a:off x="838198" y="1825625"/>
            <a:ext cx="8705371" cy="4351338"/>
          </a:xfrm>
        </p:spPr>
        <p:txBody>
          <a:bodyPr>
            <a:normAutofit/>
          </a:bodyPr>
          <a:lstStyle/>
          <a:p>
            <a:pPr marL="0" indent="0">
              <a:lnSpc>
                <a:spcPct val="100000"/>
              </a:lnSpc>
              <a:buNone/>
            </a:pPr>
            <a:r>
              <a:rPr lang="en-GB" sz="2000" dirty="0"/>
              <a:t>The minimum wage depends on how old you are. The following are the rates per hour from April 2018:</a:t>
            </a:r>
          </a:p>
          <a:p>
            <a:pPr marL="0" indent="0">
              <a:lnSpc>
                <a:spcPct val="100000"/>
              </a:lnSpc>
              <a:buNone/>
            </a:pPr>
            <a:endParaRPr lang="en-GB" sz="2000" dirty="0"/>
          </a:p>
          <a:p>
            <a:pPr marL="0" indent="0">
              <a:lnSpc>
                <a:spcPct val="100000"/>
              </a:lnSpc>
              <a:buNone/>
            </a:pPr>
            <a:endParaRPr lang="en-GB" sz="2000" dirty="0"/>
          </a:p>
          <a:p>
            <a:pPr marL="0" indent="0">
              <a:lnSpc>
                <a:spcPct val="100000"/>
              </a:lnSpc>
              <a:buNone/>
            </a:pPr>
            <a:endParaRPr lang="en-GB" sz="2000" dirty="0"/>
          </a:p>
          <a:p>
            <a:pPr marL="0" indent="0">
              <a:lnSpc>
                <a:spcPct val="100000"/>
              </a:lnSpc>
              <a:buNone/>
            </a:pPr>
            <a:endParaRPr lang="en-GB" sz="2000" dirty="0"/>
          </a:p>
          <a:p>
            <a:pPr marL="0" indent="0">
              <a:lnSpc>
                <a:spcPct val="100000"/>
              </a:lnSpc>
              <a:buNone/>
            </a:pPr>
            <a:endParaRPr lang="en-GB" sz="2000" dirty="0"/>
          </a:p>
          <a:p>
            <a:pPr marL="0" indent="0">
              <a:lnSpc>
                <a:spcPct val="100000"/>
              </a:lnSpc>
              <a:buNone/>
            </a:pPr>
            <a:r>
              <a:rPr lang="en-GB" sz="2000" dirty="0"/>
              <a:t>For a 35-hour week, a 22 year old would expect to earn no less than £258.30.</a:t>
            </a:r>
          </a:p>
          <a:p>
            <a:pPr marL="0" indent="0">
              <a:lnSpc>
                <a:spcPct val="100000"/>
              </a:lnSpc>
              <a:buNone/>
            </a:pPr>
            <a:endParaRPr lang="en-GB" sz="2000" dirty="0"/>
          </a:p>
          <a:p>
            <a:pPr marL="0" indent="0">
              <a:lnSpc>
                <a:spcPct val="100000"/>
              </a:lnSpc>
              <a:buNone/>
            </a:pPr>
            <a:endParaRPr lang="en-GB" sz="2000" dirty="0"/>
          </a:p>
          <a:p>
            <a:pPr marL="0" indent="0">
              <a:lnSpc>
                <a:spcPct val="100000"/>
              </a:lnSpc>
              <a:buNone/>
            </a:pPr>
            <a:endParaRPr lang="en-GB" sz="2000" dirty="0"/>
          </a:p>
        </p:txBody>
      </p:sp>
      <p:graphicFrame>
        <p:nvGraphicFramePr>
          <p:cNvPr id="6" name="Table 5">
            <a:extLst>
              <a:ext uri="{FF2B5EF4-FFF2-40B4-BE49-F238E27FC236}">
                <a16:creationId xmlns:a16="http://schemas.microsoft.com/office/drawing/2014/main" xmlns="" id="{B2B47D82-677A-7743-862D-70B616092E28}"/>
              </a:ext>
            </a:extLst>
          </p:cNvPr>
          <p:cNvGraphicFramePr>
            <a:graphicFrameLocks noGrp="1"/>
          </p:cNvGraphicFramePr>
          <p:nvPr>
            <p:extLst>
              <p:ext uri="{D42A27DB-BD31-4B8C-83A1-F6EECF244321}">
                <p14:modId xmlns:p14="http://schemas.microsoft.com/office/powerpoint/2010/main" val="712915768"/>
              </p:ext>
            </p:extLst>
          </p:nvPr>
        </p:nvGraphicFramePr>
        <p:xfrm>
          <a:off x="948551" y="3086894"/>
          <a:ext cx="8128000" cy="914400"/>
        </p:xfrm>
        <a:graphic>
          <a:graphicData uri="http://schemas.openxmlformats.org/drawingml/2006/table">
            <a:tbl>
              <a:tblPr firstRow="1" bandRow="1">
                <a:tableStyleId>{0660B408-B3CF-4A94-85FC-2B1E0A45F4A2}</a:tableStyleId>
              </a:tblPr>
              <a:tblGrid>
                <a:gridCol w="2032000">
                  <a:extLst>
                    <a:ext uri="{9D8B030D-6E8A-4147-A177-3AD203B41FA5}">
                      <a16:colId xmlns:a16="http://schemas.microsoft.com/office/drawing/2014/main" xmlns="" val="2616159903"/>
                    </a:ext>
                  </a:extLst>
                </a:gridCol>
                <a:gridCol w="2032000">
                  <a:extLst>
                    <a:ext uri="{9D8B030D-6E8A-4147-A177-3AD203B41FA5}">
                      <a16:colId xmlns:a16="http://schemas.microsoft.com/office/drawing/2014/main" xmlns="" val="3376795756"/>
                    </a:ext>
                  </a:extLst>
                </a:gridCol>
                <a:gridCol w="2032000">
                  <a:extLst>
                    <a:ext uri="{9D8B030D-6E8A-4147-A177-3AD203B41FA5}">
                      <a16:colId xmlns:a16="http://schemas.microsoft.com/office/drawing/2014/main" xmlns="" val="2910957620"/>
                    </a:ext>
                  </a:extLst>
                </a:gridCol>
                <a:gridCol w="2032000">
                  <a:extLst>
                    <a:ext uri="{9D8B030D-6E8A-4147-A177-3AD203B41FA5}">
                      <a16:colId xmlns:a16="http://schemas.microsoft.com/office/drawing/2014/main" xmlns="" val="2152334853"/>
                    </a:ext>
                  </a:extLst>
                </a:gridCol>
              </a:tblGrid>
              <a:tr h="370840">
                <a:tc>
                  <a:txBody>
                    <a:bodyPr/>
                    <a:lstStyle/>
                    <a:p>
                      <a:r>
                        <a:rPr lang="en-GB" sz="2400" dirty="0"/>
                        <a:t>Under 18</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5BB3B"/>
                    </a:solidFill>
                  </a:tcPr>
                </a:tc>
                <a:tc>
                  <a:txBody>
                    <a:bodyPr/>
                    <a:lstStyle/>
                    <a:p>
                      <a:r>
                        <a:rPr lang="en-GB" sz="2400" dirty="0"/>
                        <a:t>18-20</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5BB3B"/>
                    </a:solidFill>
                  </a:tcPr>
                </a:tc>
                <a:tc>
                  <a:txBody>
                    <a:bodyPr/>
                    <a:lstStyle/>
                    <a:p>
                      <a:r>
                        <a:rPr lang="en-GB" sz="2400" dirty="0"/>
                        <a:t>21-24</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5BB3B"/>
                    </a:solidFill>
                  </a:tcPr>
                </a:tc>
                <a:tc>
                  <a:txBody>
                    <a:bodyPr/>
                    <a:lstStyle/>
                    <a:p>
                      <a:r>
                        <a:rPr lang="en-GB" sz="2400" dirty="0"/>
                        <a:t>25 and over</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5BB3B"/>
                    </a:solidFill>
                  </a:tcPr>
                </a:tc>
                <a:extLst>
                  <a:ext uri="{0D108BD9-81ED-4DB2-BD59-A6C34878D82A}">
                    <a16:rowId xmlns:a16="http://schemas.microsoft.com/office/drawing/2014/main" xmlns="" val="3843989469"/>
                  </a:ext>
                </a:extLst>
              </a:tr>
              <a:tr h="370840">
                <a:tc>
                  <a:txBody>
                    <a:bodyPr/>
                    <a:lstStyle/>
                    <a:p>
                      <a:r>
                        <a:rPr lang="en-GB" sz="2400" dirty="0"/>
                        <a:t>£4.20</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5BB3B">
                        <a:alpha val="50000"/>
                      </a:srgbClr>
                    </a:solidFill>
                  </a:tcPr>
                </a:tc>
                <a:tc>
                  <a:txBody>
                    <a:bodyPr/>
                    <a:lstStyle/>
                    <a:p>
                      <a:r>
                        <a:rPr lang="en-GB" sz="2400" dirty="0"/>
                        <a:t>£5.90</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5BB3B">
                        <a:alpha val="50000"/>
                      </a:srgbClr>
                    </a:solidFill>
                  </a:tcPr>
                </a:tc>
                <a:tc>
                  <a:txBody>
                    <a:bodyPr/>
                    <a:lstStyle/>
                    <a:p>
                      <a:r>
                        <a:rPr lang="en-GB" sz="2400" dirty="0"/>
                        <a:t>£7.38</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5BB3B">
                        <a:alpha val="50000"/>
                      </a:srgbClr>
                    </a:solidFill>
                  </a:tcPr>
                </a:tc>
                <a:tc>
                  <a:txBody>
                    <a:bodyPr/>
                    <a:lstStyle/>
                    <a:p>
                      <a:r>
                        <a:rPr lang="en-GB" sz="2400" dirty="0"/>
                        <a:t>£7.83</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5BB3B">
                        <a:alpha val="50000"/>
                      </a:srgbClr>
                    </a:solidFill>
                  </a:tcPr>
                </a:tc>
                <a:extLst>
                  <a:ext uri="{0D108BD9-81ED-4DB2-BD59-A6C34878D82A}">
                    <a16:rowId xmlns:a16="http://schemas.microsoft.com/office/drawing/2014/main" xmlns="" val="903231113"/>
                  </a:ext>
                </a:extLst>
              </a:tr>
            </a:tbl>
          </a:graphicData>
        </a:graphic>
      </p:graphicFrame>
      <p:pic>
        <p:nvPicPr>
          <p:cNvPr id="7" name="Picture 6">
            <a:extLst>
              <a:ext uri="{FF2B5EF4-FFF2-40B4-BE49-F238E27FC236}">
                <a16:creationId xmlns:a16="http://schemas.microsoft.com/office/drawing/2014/main" xmlns="" id="{4ECB3B95-0EC0-AB48-875B-CCBF86BFBB65}"/>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16880365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8CB53E0-EB31-3D49-84C0-C3348EF703E8}"/>
              </a:ext>
            </a:extLst>
          </p:cNvPr>
          <p:cNvSpPr>
            <a:spLocks noGrp="1"/>
          </p:cNvSpPr>
          <p:nvPr>
            <p:ph type="title"/>
          </p:nvPr>
        </p:nvSpPr>
        <p:spPr/>
        <p:txBody>
          <a:bodyPr/>
          <a:lstStyle/>
          <a:p>
            <a:r>
              <a:rPr lang="en-GB" dirty="0"/>
              <a:t>Homework B</a:t>
            </a:r>
          </a:p>
        </p:txBody>
      </p:sp>
      <p:sp>
        <p:nvSpPr>
          <p:cNvPr id="3" name="Content Placeholder 2">
            <a:extLst>
              <a:ext uri="{FF2B5EF4-FFF2-40B4-BE49-F238E27FC236}">
                <a16:creationId xmlns:a16="http://schemas.microsoft.com/office/drawing/2014/main" xmlns="" id="{AFB31D26-CC03-4642-8721-20BF4D0EBBCD}"/>
              </a:ext>
            </a:extLst>
          </p:cNvPr>
          <p:cNvSpPr>
            <a:spLocks noGrp="1"/>
          </p:cNvSpPr>
          <p:nvPr>
            <p:ph idx="1"/>
          </p:nvPr>
        </p:nvSpPr>
        <p:spPr>
          <a:xfrm>
            <a:off x="838199" y="1825625"/>
            <a:ext cx="9805359" cy="4351338"/>
          </a:xfrm>
        </p:spPr>
        <p:txBody>
          <a:bodyPr>
            <a:normAutofit/>
          </a:bodyPr>
          <a:lstStyle/>
          <a:p>
            <a:pPr marL="0" indent="0">
              <a:lnSpc>
                <a:spcPct val="110000"/>
              </a:lnSpc>
              <a:buNone/>
            </a:pPr>
            <a:r>
              <a:rPr lang="en-GB" sz="2000" dirty="0"/>
              <a:t>Have a look at the website:</a:t>
            </a:r>
          </a:p>
          <a:p>
            <a:pPr marL="0" indent="0">
              <a:lnSpc>
                <a:spcPct val="110000"/>
              </a:lnSpc>
              <a:buNone/>
            </a:pPr>
            <a:r>
              <a:rPr lang="en-GB" sz="2000" dirty="0">
                <a:hlinkClick r:id="rId3">
                  <a:extLst>
                    <a:ext uri="{A12FA001-AC4F-418D-AE19-62706E023703}">
                      <ahyp:hlinkClr xmlns:ahyp="http://schemas.microsoft.com/office/drawing/2018/hyperlinkcolor" xmlns="" val="tx"/>
                    </a:ext>
                  </a:extLst>
                </a:hlinkClick>
              </a:rPr>
              <a:t>https://</a:t>
            </a:r>
            <a:r>
              <a:rPr lang="en-GB" sz="2000" dirty="0" err="1">
                <a:hlinkClick r:id="rId3">
                  <a:extLst>
                    <a:ext uri="{A12FA001-AC4F-418D-AE19-62706E023703}">
                      <ahyp:hlinkClr xmlns:ahyp="http://schemas.microsoft.com/office/drawing/2018/hyperlinkcolor" xmlns="" val="tx"/>
                    </a:ext>
                  </a:extLst>
                </a:hlinkClick>
              </a:rPr>
              <a:t>www.ons.gov.uk</a:t>
            </a:r>
            <a:r>
              <a:rPr lang="en-GB" sz="2000" dirty="0">
                <a:hlinkClick r:id="rId3">
                  <a:extLst>
                    <a:ext uri="{A12FA001-AC4F-418D-AE19-62706E023703}">
                      <ahyp:hlinkClr xmlns:ahyp="http://schemas.microsoft.com/office/drawing/2018/hyperlinkcolor" xmlns="" val="tx"/>
                    </a:ext>
                  </a:extLst>
                </a:hlinkClick>
              </a:rPr>
              <a:t>/</a:t>
            </a:r>
            <a:r>
              <a:rPr lang="en-GB" sz="2000" dirty="0" err="1">
                <a:hlinkClick r:id="rId3">
                  <a:extLst>
                    <a:ext uri="{A12FA001-AC4F-418D-AE19-62706E023703}">
                      <ahyp:hlinkClr xmlns:ahyp="http://schemas.microsoft.com/office/drawing/2018/hyperlinkcolor" xmlns="" val="tx"/>
                    </a:ext>
                  </a:extLst>
                </a:hlinkClick>
              </a:rPr>
              <a:t>employmentandlabourmarket</a:t>
            </a:r>
            <a:r>
              <a:rPr lang="en-GB" sz="2000" dirty="0">
                <a:hlinkClick r:id="rId3">
                  <a:extLst>
                    <a:ext uri="{A12FA001-AC4F-418D-AE19-62706E023703}">
                      <ahyp:hlinkClr xmlns:ahyp="http://schemas.microsoft.com/office/drawing/2018/hyperlinkcolor" xmlns="" val="tx"/>
                    </a:ext>
                  </a:extLst>
                </a:hlinkClick>
              </a:rPr>
              <a:t>/</a:t>
            </a:r>
            <a:r>
              <a:rPr lang="en-GB" sz="2000" dirty="0" err="1">
                <a:hlinkClick r:id="rId3">
                  <a:extLst>
                    <a:ext uri="{A12FA001-AC4F-418D-AE19-62706E023703}">
                      <ahyp:hlinkClr xmlns:ahyp="http://schemas.microsoft.com/office/drawing/2018/hyperlinkcolor" xmlns="" val="tx"/>
                    </a:ext>
                  </a:extLst>
                </a:hlinkClick>
              </a:rPr>
              <a:t>peopleinwork</a:t>
            </a:r>
            <a:r>
              <a:rPr lang="en-GB" sz="2000" dirty="0">
                <a:hlinkClick r:id="rId3">
                  <a:extLst>
                    <a:ext uri="{A12FA001-AC4F-418D-AE19-62706E023703}">
                      <ahyp:hlinkClr xmlns:ahyp="http://schemas.microsoft.com/office/drawing/2018/hyperlinkcolor" xmlns="" val="tx"/>
                    </a:ext>
                  </a:extLst>
                </a:hlinkClick>
              </a:rPr>
              <a:t>/</a:t>
            </a:r>
            <a:r>
              <a:rPr lang="en-GB" sz="2000" dirty="0" err="1">
                <a:hlinkClick r:id="rId3">
                  <a:extLst>
                    <a:ext uri="{A12FA001-AC4F-418D-AE19-62706E023703}">
                      <ahyp:hlinkClr xmlns:ahyp="http://schemas.microsoft.com/office/drawing/2018/hyperlinkcolor" xmlns="" val="tx"/>
                    </a:ext>
                  </a:extLst>
                </a:hlinkClick>
              </a:rPr>
              <a:t>earningsandworkinghours</a:t>
            </a:r>
            <a:r>
              <a:rPr lang="en-GB" sz="2000" dirty="0">
                <a:hlinkClick r:id="rId3">
                  <a:extLst>
                    <a:ext uri="{A12FA001-AC4F-418D-AE19-62706E023703}">
                      <ahyp:hlinkClr xmlns:ahyp="http://schemas.microsoft.com/office/drawing/2018/hyperlinkcolor" xmlns="" val="tx"/>
                    </a:ext>
                  </a:extLst>
                </a:hlinkClick>
              </a:rPr>
              <a:t>/bulletins/</a:t>
            </a:r>
            <a:r>
              <a:rPr lang="en-GB" sz="2000" dirty="0" err="1">
                <a:hlinkClick r:id="rId3">
                  <a:extLst>
                    <a:ext uri="{A12FA001-AC4F-418D-AE19-62706E023703}">
                      <ahyp:hlinkClr xmlns:ahyp="http://schemas.microsoft.com/office/drawing/2018/hyperlinkcolor" xmlns="" val="tx"/>
                    </a:ext>
                  </a:extLst>
                </a:hlinkClick>
              </a:rPr>
              <a:t>lowpay</a:t>
            </a:r>
            <a:r>
              <a:rPr lang="en-GB" sz="2000" dirty="0">
                <a:hlinkClick r:id="rId3">
                  <a:extLst>
                    <a:ext uri="{A12FA001-AC4F-418D-AE19-62706E023703}">
                      <ahyp:hlinkClr xmlns:ahyp="http://schemas.microsoft.com/office/drawing/2018/hyperlinkcolor" xmlns="" val="tx"/>
                    </a:ext>
                  </a:extLst>
                </a:hlinkClick>
              </a:rPr>
              <a:t>/apr2016#low-pay-by-occupation</a:t>
            </a:r>
            <a:endParaRPr lang="en-GB" sz="2000" dirty="0"/>
          </a:p>
          <a:p>
            <a:pPr marL="0" indent="0">
              <a:lnSpc>
                <a:spcPct val="110000"/>
              </a:lnSpc>
              <a:buNone/>
            </a:pPr>
            <a:endParaRPr lang="en-GB" sz="2000" dirty="0"/>
          </a:p>
          <a:p>
            <a:pPr marL="0" indent="0">
              <a:lnSpc>
                <a:spcPct val="110000"/>
              </a:lnSpc>
              <a:buNone/>
            </a:pPr>
            <a:r>
              <a:rPr lang="en-GB" sz="2000" dirty="0"/>
              <a:t>The website is from the Office for National Statistics and you should find item 6 ‘Low pay by occupation’. Answer the following questions:</a:t>
            </a:r>
          </a:p>
          <a:p>
            <a:pPr marL="457200" indent="-457200">
              <a:lnSpc>
                <a:spcPct val="110000"/>
              </a:lnSpc>
              <a:buFont typeface="+mj-lt"/>
              <a:buAutoNum type="arabicPeriod"/>
            </a:pPr>
            <a:r>
              <a:rPr lang="en-GB" sz="2000" dirty="0"/>
              <a:t>Which occupation has the highest proportion of people earning below the minimum wage?</a:t>
            </a:r>
          </a:p>
          <a:p>
            <a:pPr marL="457200" indent="-457200">
              <a:lnSpc>
                <a:spcPct val="110000"/>
              </a:lnSpc>
              <a:buFont typeface="+mj-lt"/>
              <a:buAutoNum type="arabicPeriod"/>
            </a:pPr>
            <a:r>
              <a:rPr lang="en-GB" sz="2000" dirty="0"/>
              <a:t>Why do you think this occupation pays such a large proportion of individuals below the minimum wage?</a:t>
            </a:r>
          </a:p>
          <a:p>
            <a:pPr marL="0" indent="0">
              <a:lnSpc>
                <a:spcPct val="110000"/>
              </a:lnSpc>
              <a:buNone/>
            </a:pPr>
            <a:endParaRPr lang="en-GB" sz="2000" dirty="0"/>
          </a:p>
          <a:p>
            <a:pPr marL="0" indent="0">
              <a:lnSpc>
                <a:spcPct val="110000"/>
              </a:lnSpc>
              <a:buNone/>
            </a:pPr>
            <a:endParaRPr lang="en-GB" sz="2000" dirty="0"/>
          </a:p>
          <a:p>
            <a:pPr marL="0" indent="0">
              <a:lnSpc>
                <a:spcPct val="110000"/>
              </a:lnSpc>
              <a:buNone/>
            </a:pPr>
            <a:endParaRPr lang="en-GB" sz="2000" dirty="0"/>
          </a:p>
          <a:p>
            <a:pPr marL="0" indent="0">
              <a:lnSpc>
                <a:spcPct val="110000"/>
              </a:lnSpc>
              <a:buNone/>
            </a:pPr>
            <a:endParaRPr lang="en-GB" sz="2000" dirty="0"/>
          </a:p>
          <a:p>
            <a:pPr marL="0" indent="0">
              <a:lnSpc>
                <a:spcPct val="110000"/>
              </a:lnSpc>
              <a:buNone/>
            </a:pPr>
            <a:endParaRPr lang="en-GB" sz="2000" dirty="0"/>
          </a:p>
        </p:txBody>
      </p:sp>
      <p:pic>
        <p:nvPicPr>
          <p:cNvPr id="6" name="Picture 5">
            <a:extLst>
              <a:ext uri="{FF2B5EF4-FFF2-40B4-BE49-F238E27FC236}">
                <a16:creationId xmlns:a16="http://schemas.microsoft.com/office/drawing/2014/main" xmlns="" id="{BD4E04B7-F0A5-164E-B61D-B7B04EAC5D0C}"/>
              </a:ext>
            </a:extLst>
          </p:cNvPr>
          <p:cNvPicPr>
            <a:picLocks noChangeAspect="1"/>
          </p:cNvPicPr>
          <p:nvPr/>
        </p:nvPicPr>
        <p:blipFill>
          <a:blip r:embed="rId4"/>
          <a:stretch>
            <a:fillRect/>
          </a:stretch>
        </p:blipFill>
        <p:spPr>
          <a:xfrm>
            <a:off x="10661403" y="188393"/>
            <a:ext cx="1388160" cy="1388160"/>
          </a:xfrm>
          <a:prstGeom prst="rect">
            <a:avLst/>
          </a:prstGeom>
        </p:spPr>
      </p:pic>
    </p:spTree>
    <p:extLst>
      <p:ext uri="{BB962C8B-B14F-4D97-AF65-F5344CB8AC3E}">
        <p14:creationId xmlns:p14="http://schemas.microsoft.com/office/powerpoint/2010/main" val="34921558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xmlns="" id="{5F77D445-DC1C-354F-9FCC-338FF5121976}"/>
              </a:ext>
            </a:extLst>
          </p:cNvPr>
          <p:cNvSpPr>
            <a:spLocks noGrp="1"/>
          </p:cNvSpPr>
          <p:nvPr>
            <p:ph type="ctrTitle"/>
          </p:nvPr>
        </p:nvSpPr>
        <p:spPr>
          <a:xfrm>
            <a:off x="2866417" y="1813513"/>
            <a:ext cx="8135566" cy="2387600"/>
          </a:xfrm>
        </p:spPr>
        <p:txBody>
          <a:bodyPr>
            <a:normAutofit/>
          </a:bodyPr>
          <a:lstStyle/>
          <a:p>
            <a:r>
              <a:rPr lang="en-GB" sz="4800" dirty="0"/>
              <a:t>Wages and working, part 2</a:t>
            </a:r>
            <a:endParaRPr lang="en-US" sz="4800" dirty="0"/>
          </a:p>
        </p:txBody>
      </p:sp>
      <p:sp>
        <p:nvSpPr>
          <p:cNvPr id="11" name="Subtitle 2">
            <a:extLst>
              <a:ext uri="{FF2B5EF4-FFF2-40B4-BE49-F238E27FC236}">
                <a16:creationId xmlns:a16="http://schemas.microsoft.com/office/drawing/2014/main" xmlns="" id="{8F04CF12-D110-8349-B41C-6CE6B95B382B}"/>
              </a:ext>
            </a:extLst>
          </p:cNvPr>
          <p:cNvSpPr>
            <a:spLocks noGrp="1"/>
          </p:cNvSpPr>
          <p:nvPr>
            <p:ph type="subTitle" idx="1"/>
          </p:nvPr>
        </p:nvSpPr>
        <p:spPr>
          <a:xfrm>
            <a:off x="2866417" y="4400196"/>
            <a:ext cx="9144000" cy="1655762"/>
          </a:xfrm>
        </p:spPr>
        <p:txBody>
          <a:bodyPr>
            <a:normAutofit/>
          </a:bodyPr>
          <a:lstStyle/>
          <a:p>
            <a:r>
              <a:rPr lang="en-GB" sz="2000" dirty="0">
                <a:solidFill>
                  <a:schemeClr val="bg1"/>
                </a:solidFill>
              </a:rPr>
              <a:t>LINEAR GRAPHS – KEY STAGE 4</a:t>
            </a:r>
          </a:p>
        </p:txBody>
      </p:sp>
      <p:pic>
        <p:nvPicPr>
          <p:cNvPr id="12" name="Picture 11">
            <a:extLst>
              <a:ext uri="{FF2B5EF4-FFF2-40B4-BE49-F238E27FC236}">
                <a16:creationId xmlns:a16="http://schemas.microsoft.com/office/drawing/2014/main" xmlns="" id="{6907D52B-C573-1743-A3F8-EE68466230F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95402" y="2350414"/>
            <a:ext cx="1283438" cy="2877663"/>
          </a:xfrm>
          <a:prstGeom prst="rect">
            <a:avLst/>
          </a:prstGeom>
        </p:spPr>
      </p:pic>
    </p:spTree>
    <p:extLst>
      <p:ext uri="{BB962C8B-B14F-4D97-AF65-F5344CB8AC3E}">
        <p14:creationId xmlns:p14="http://schemas.microsoft.com/office/powerpoint/2010/main" val="41075668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8CB53E0-EB31-3D49-84C0-C3348EF703E8}"/>
              </a:ext>
            </a:extLst>
          </p:cNvPr>
          <p:cNvSpPr>
            <a:spLocks noGrp="1"/>
          </p:cNvSpPr>
          <p:nvPr>
            <p:ph type="title"/>
          </p:nvPr>
        </p:nvSpPr>
        <p:spPr/>
        <p:txBody>
          <a:bodyPr/>
          <a:lstStyle/>
          <a:p>
            <a:r>
              <a:rPr lang="en-GB" dirty="0"/>
              <a:t>Homework B</a:t>
            </a:r>
            <a:br>
              <a:rPr lang="en-GB" dirty="0"/>
            </a:br>
            <a:r>
              <a:rPr lang="en-GB" dirty="0"/>
              <a:t>You were asked to do the following:</a:t>
            </a:r>
          </a:p>
        </p:txBody>
      </p:sp>
      <p:sp>
        <p:nvSpPr>
          <p:cNvPr id="3" name="Content Placeholder 2">
            <a:extLst>
              <a:ext uri="{FF2B5EF4-FFF2-40B4-BE49-F238E27FC236}">
                <a16:creationId xmlns:a16="http://schemas.microsoft.com/office/drawing/2014/main" xmlns="" id="{AFB31D26-CC03-4642-8721-20BF4D0EBBCD}"/>
              </a:ext>
            </a:extLst>
          </p:cNvPr>
          <p:cNvSpPr>
            <a:spLocks noGrp="1"/>
          </p:cNvSpPr>
          <p:nvPr>
            <p:ph idx="1"/>
          </p:nvPr>
        </p:nvSpPr>
        <p:spPr>
          <a:xfrm>
            <a:off x="838199" y="1825625"/>
            <a:ext cx="9805359" cy="4351338"/>
          </a:xfrm>
        </p:spPr>
        <p:txBody>
          <a:bodyPr>
            <a:normAutofit/>
          </a:bodyPr>
          <a:lstStyle/>
          <a:p>
            <a:pPr marL="0" indent="0">
              <a:lnSpc>
                <a:spcPct val="110000"/>
              </a:lnSpc>
              <a:buNone/>
            </a:pPr>
            <a:r>
              <a:rPr lang="en-GB" sz="2000" dirty="0"/>
              <a:t>Have a look at the website:</a:t>
            </a:r>
          </a:p>
          <a:p>
            <a:pPr marL="0" indent="0">
              <a:lnSpc>
                <a:spcPct val="110000"/>
              </a:lnSpc>
              <a:buNone/>
            </a:pPr>
            <a:r>
              <a:rPr lang="en-GB" sz="2000" dirty="0">
                <a:hlinkClick r:id="rId3">
                  <a:extLst>
                    <a:ext uri="{A12FA001-AC4F-418D-AE19-62706E023703}">
                      <ahyp:hlinkClr xmlns:ahyp="http://schemas.microsoft.com/office/drawing/2018/hyperlinkcolor" xmlns="" val="tx"/>
                    </a:ext>
                  </a:extLst>
                </a:hlinkClick>
              </a:rPr>
              <a:t>https://www.ons.gov.uk/employmentandlabourmarket/peopleinwork/earningsandworkinghours/bulletins/lowpay/apr2016#low-pay-by-occupation</a:t>
            </a:r>
            <a:endParaRPr lang="en-GB" sz="2000" dirty="0"/>
          </a:p>
          <a:p>
            <a:pPr marL="0" indent="0">
              <a:lnSpc>
                <a:spcPct val="110000"/>
              </a:lnSpc>
              <a:buNone/>
            </a:pPr>
            <a:endParaRPr lang="en-GB" sz="2000" dirty="0"/>
          </a:p>
          <a:p>
            <a:pPr marL="0" indent="0">
              <a:lnSpc>
                <a:spcPct val="110000"/>
              </a:lnSpc>
              <a:buNone/>
            </a:pPr>
            <a:r>
              <a:rPr lang="en-GB" sz="2000" dirty="0"/>
              <a:t>The website is from the Office for National Statistics and you should find item 6 ‘Low pay by occupation’. Answer the following questions:</a:t>
            </a:r>
          </a:p>
          <a:p>
            <a:pPr marL="457200" indent="-457200">
              <a:lnSpc>
                <a:spcPct val="110000"/>
              </a:lnSpc>
              <a:buFont typeface="+mj-lt"/>
              <a:buAutoNum type="arabicPeriod"/>
            </a:pPr>
            <a:r>
              <a:rPr lang="en-GB" sz="2000" dirty="0"/>
              <a:t>Which occupation has the highest proportion of people earning below the minimum wage?</a:t>
            </a:r>
          </a:p>
          <a:p>
            <a:pPr marL="457200" indent="-457200">
              <a:lnSpc>
                <a:spcPct val="110000"/>
              </a:lnSpc>
              <a:buFont typeface="+mj-lt"/>
              <a:buAutoNum type="arabicPeriod"/>
            </a:pPr>
            <a:r>
              <a:rPr lang="en-GB" sz="2000" dirty="0"/>
              <a:t>Why do you think this occupation pays such a large proportion of individuals below the minimum wage?</a:t>
            </a:r>
          </a:p>
          <a:p>
            <a:pPr marL="0" indent="0">
              <a:lnSpc>
                <a:spcPct val="110000"/>
              </a:lnSpc>
              <a:buNone/>
            </a:pPr>
            <a:endParaRPr lang="en-GB" sz="2000" dirty="0"/>
          </a:p>
          <a:p>
            <a:pPr marL="0" indent="0">
              <a:lnSpc>
                <a:spcPct val="110000"/>
              </a:lnSpc>
              <a:buNone/>
            </a:pPr>
            <a:endParaRPr lang="en-GB" sz="2000" dirty="0"/>
          </a:p>
          <a:p>
            <a:pPr marL="0" indent="0">
              <a:lnSpc>
                <a:spcPct val="110000"/>
              </a:lnSpc>
              <a:buNone/>
            </a:pPr>
            <a:endParaRPr lang="en-GB" sz="2000" dirty="0"/>
          </a:p>
          <a:p>
            <a:pPr marL="0" indent="0">
              <a:lnSpc>
                <a:spcPct val="110000"/>
              </a:lnSpc>
              <a:buNone/>
            </a:pPr>
            <a:endParaRPr lang="en-GB" sz="2000" dirty="0"/>
          </a:p>
          <a:p>
            <a:pPr marL="0" indent="0">
              <a:lnSpc>
                <a:spcPct val="110000"/>
              </a:lnSpc>
              <a:buNone/>
            </a:pPr>
            <a:endParaRPr lang="en-GB" sz="2000" dirty="0"/>
          </a:p>
        </p:txBody>
      </p:sp>
      <p:pic>
        <p:nvPicPr>
          <p:cNvPr id="6" name="Picture 5">
            <a:extLst>
              <a:ext uri="{FF2B5EF4-FFF2-40B4-BE49-F238E27FC236}">
                <a16:creationId xmlns:a16="http://schemas.microsoft.com/office/drawing/2014/main" xmlns="" id="{F4A922B2-6775-0E42-B2F4-48F4359A91C3}"/>
              </a:ext>
            </a:extLst>
          </p:cNvPr>
          <p:cNvPicPr>
            <a:picLocks noChangeAspect="1"/>
          </p:cNvPicPr>
          <p:nvPr/>
        </p:nvPicPr>
        <p:blipFill>
          <a:blip r:embed="rId4"/>
          <a:stretch>
            <a:fillRect/>
          </a:stretch>
        </p:blipFill>
        <p:spPr>
          <a:xfrm>
            <a:off x="10661403" y="188393"/>
            <a:ext cx="1388160" cy="1388160"/>
          </a:xfrm>
          <a:prstGeom prst="rect">
            <a:avLst/>
          </a:prstGeom>
        </p:spPr>
      </p:pic>
    </p:spTree>
    <p:extLst>
      <p:ext uri="{BB962C8B-B14F-4D97-AF65-F5344CB8AC3E}">
        <p14:creationId xmlns:p14="http://schemas.microsoft.com/office/powerpoint/2010/main" val="785103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xmlns="" id="{8CDCCA83-AD8D-FB42-B1BB-7013AD06C3E7}"/>
              </a:ext>
            </a:extLst>
          </p:cNvPr>
          <p:cNvSpPr>
            <a:spLocks noGrp="1"/>
          </p:cNvSpPr>
          <p:nvPr>
            <p:ph type="title"/>
          </p:nvPr>
        </p:nvSpPr>
        <p:spPr>
          <a:xfrm>
            <a:off x="838199" y="365125"/>
            <a:ext cx="10935789" cy="1325563"/>
          </a:xfrm>
        </p:spPr>
        <p:txBody>
          <a:bodyPr/>
          <a:lstStyle/>
          <a:p>
            <a:r>
              <a:rPr lang="en-GB" dirty="0"/>
              <a:t>Homework B</a:t>
            </a:r>
            <a:br>
              <a:rPr lang="en-GB" dirty="0"/>
            </a:br>
            <a:r>
              <a:rPr lang="en-GB" dirty="0"/>
              <a:t>Answers</a:t>
            </a:r>
          </a:p>
        </p:txBody>
      </p:sp>
      <p:sp>
        <p:nvSpPr>
          <p:cNvPr id="6" name="Content Placeholder 2">
            <a:extLst>
              <a:ext uri="{FF2B5EF4-FFF2-40B4-BE49-F238E27FC236}">
                <a16:creationId xmlns:a16="http://schemas.microsoft.com/office/drawing/2014/main" xmlns="" id="{AF90FD12-612A-924D-9F56-FD0791F34C87}"/>
              </a:ext>
            </a:extLst>
          </p:cNvPr>
          <p:cNvSpPr>
            <a:spLocks noGrp="1"/>
          </p:cNvSpPr>
          <p:nvPr>
            <p:ph idx="1"/>
          </p:nvPr>
        </p:nvSpPr>
        <p:spPr>
          <a:xfrm>
            <a:off x="838199" y="1825625"/>
            <a:ext cx="10935789" cy="4351338"/>
          </a:xfrm>
        </p:spPr>
        <p:txBody>
          <a:bodyPr>
            <a:normAutofit/>
          </a:bodyPr>
          <a:lstStyle/>
          <a:p>
            <a:pPr marL="457200" indent="-457200">
              <a:lnSpc>
                <a:spcPct val="110000"/>
              </a:lnSpc>
              <a:buNone/>
            </a:pPr>
            <a:r>
              <a:rPr lang="en-GB" dirty="0"/>
              <a:t>1. The answer is ‘Elementary occupations’. </a:t>
            </a:r>
          </a:p>
          <a:p>
            <a:pPr marL="0" indent="0">
              <a:lnSpc>
                <a:spcPct val="110000"/>
              </a:lnSpc>
              <a:buNone/>
            </a:pPr>
            <a:endParaRPr lang="en-GB" dirty="0"/>
          </a:p>
          <a:p>
            <a:pPr marL="457200" indent="-457200">
              <a:lnSpc>
                <a:spcPct val="110000"/>
              </a:lnSpc>
              <a:buNone/>
            </a:pPr>
            <a:r>
              <a:rPr lang="en-GB" dirty="0"/>
              <a:t>2. One of the main factors is likely to be insecure employment that forces individuals to accept poor pay. </a:t>
            </a:r>
          </a:p>
          <a:p>
            <a:pPr marL="0" indent="0">
              <a:lnSpc>
                <a:spcPct val="110000"/>
              </a:lnSpc>
              <a:buNone/>
            </a:pPr>
            <a:endParaRPr lang="en-GB" dirty="0"/>
          </a:p>
          <a:p>
            <a:pPr marL="0" indent="0">
              <a:lnSpc>
                <a:spcPct val="110000"/>
              </a:lnSpc>
              <a:buNone/>
            </a:pPr>
            <a:endParaRPr lang="en-GB" dirty="0"/>
          </a:p>
          <a:p>
            <a:pPr marL="0" indent="0">
              <a:lnSpc>
                <a:spcPct val="110000"/>
              </a:lnSpc>
              <a:buNone/>
            </a:pPr>
            <a:endParaRPr lang="en-GB" dirty="0"/>
          </a:p>
        </p:txBody>
      </p:sp>
      <p:pic>
        <p:nvPicPr>
          <p:cNvPr id="8" name="Picture 7">
            <a:extLst>
              <a:ext uri="{FF2B5EF4-FFF2-40B4-BE49-F238E27FC236}">
                <a16:creationId xmlns:a16="http://schemas.microsoft.com/office/drawing/2014/main" xmlns="" id="{47E30B1A-2EDA-CB43-A875-96F1168C75B9}"/>
              </a:ext>
            </a:extLst>
          </p:cNvPr>
          <p:cNvPicPr>
            <a:picLocks noChangeAspect="1"/>
          </p:cNvPicPr>
          <p:nvPr/>
        </p:nvPicPr>
        <p:blipFill>
          <a:blip r:embed="rId3"/>
          <a:stretch>
            <a:fillRect/>
          </a:stretch>
        </p:blipFill>
        <p:spPr>
          <a:xfrm>
            <a:off x="10661403" y="188393"/>
            <a:ext cx="1388160" cy="1388160"/>
          </a:xfrm>
          <a:prstGeom prst="rect">
            <a:avLst/>
          </a:prstGeom>
        </p:spPr>
      </p:pic>
    </p:spTree>
    <p:extLst>
      <p:ext uri="{BB962C8B-B14F-4D97-AF65-F5344CB8AC3E}">
        <p14:creationId xmlns:p14="http://schemas.microsoft.com/office/powerpoint/2010/main" val="16167935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7E33A6F-77EE-EC45-885E-EAC494E70986}"/>
              </a:ext>
            </a:extLst>
          </p:cNvPr>
          <p:cNvSpPr>
            <a:spLocks noGrp="1"/>
          </p:cNvSpPr>
          <p:nvPr>
            <p:ph idx="1"/>
          </p:nvPr>
        </p:nvSpPr>
        <p:spPr>
          <a:xfrm>
            <a:off x="838200" y="1825625"/>
            <a:ext cx="10056780" cy="4351338"/>
          </a:xfrm>
        </p:spPr>
        <p:txBody>
          <a:bodyPr>
            <a:normAutofit/>
          </a:bodyPr>
          <a:lstStyle/>
          <a:p>
            <a:pPr marL="0" indent="0">
              <a:lnSpc>
                <a:spcPct val="110000"/>
              </a:lnSpc>
              <a:buNone/>
            </a:pPr>
            <a:r>
              <a:rPr lang="en-GB" sz="1800" dirty="0"/>
              <a:t>Jordan, Mollie and Niamh have decided to consider working on a fruit farm for the summer where wages are set by how many kilograms of strawberries are picked. This is known as piecework. The farmer has two fields growing three types of strawberry in total which are graded according to their quality. The three types are graded ‘Basic’, ‘Premium’ and ‘Finest’. </a:t>
            </a:r>
          </a:p>
          <a:p>
            <a:pPr marL="0" indent="0">
              <a:lnSpc>
                <a:spcPct val="110000"/>
              </a:lnSpc>
              <a:buNone/>
            </a:pPr>
            <a:r>
              <a:rPr lang="en-GB" sz="1800" dirty="0"/>
              <a:t>The fields where the strawberries are grown are adjacent to one another as shown below and produce mixed crops. </a:t>
            </a:r>
          </a:p>
          <a:p>
            <a:pPr marL="0" indent="0">
              <a:lnSpc>
                <a:spcPct val="110000"/>
              </a:lnSpc>
              <a:buNone/>
            </a:pPr>
            <a:endParaRPr lang="en-GB" sz="1800" dirty="0"/>
          </a:p>
        </p:txBody>
      </p:sp>
      <p:sp>
        <p:nvSpPr>
          <p:cNvPr id="23" name="Rectangle 22">
            <a:extLst>
              <a:ext uri="{FF2B5EF4-FFF2-40B4-BE49-F238E27FC236}">
                <a16:creationId xmlns:a16="http://schemas.microsoft.com/office/drawing/2014/main" xmlns="" id="{F581AD18-318F-F845-ACC8-304F3E8CE154}"/>
              </a:ext>
            </a:extLst>
          </p:cNvPr>
          <p:cNvSpPr/>
          <p:nvPr/>
        </p:nvSpPr>
        <p:spPr>
          <a:xfrm>
            <a:off x="6240855" y="3946958"/>
            <a:ext cx="2534035" cy="2230005"/>
          </a:xfrm>
          <a:prstGeom prst="rect">
            <a:avLst/>
          </a:prstGeom>
          <a:solidFill>
            <a:srgbClr val="B5BB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a:extLst>
              <a:ext uri="{FF2B5EF4-FFF2-40B4-BE49-F238E27FC236}">
                <a16:creationId xmlns:a16="http://schemas.microsoft.com/office/drawing/2014/main" xmlns="" id="{79AE15C5-7AD8-4040-8082-0274993BC612}"/>
              </a:ext>
            </a:extLst>
          </p:cNvPr>
          <p:cNvSpPr/>
          <p:nvPr/>
        </p:nvSpPr>
        <p:spPr>
          <a:xfrm>
            <a:off x="6240854" y="3958274"/>
            <a:ext cx="2534035" cy="1285115"/>
          </a:xfrm>
          <a:prstGeom prst="rect">
            <a:avLst/>
          </a:prstGeom>
          <a:solidFill>
            <a:schemeClr val="tx1">
              <a:alpha val="2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ectangle 27">
            <a:extLst>
              <a:ext uri="{FF2B5EF4-FFF2-40B4-BE49-F238E27FC236}">
                <a16:creationId xmlns:a16="http://schemas.microsoft.com/office/drawing/2014/main" xmlns="" id="{EA22AA19-D5CF-E040-93D0-9AD40E77A815}"/>
              </a:ext>
            </a:extLst>
          </p:cNvPr>
          <p:cNvSpPr/>
          <p:nvPr/>
        </p:nvSpPr>
        <p:spPr>
          <a:xfrm>
            <a:off x="6237068" y="5243389"/>
            <a:ext cx="2534035" cy="948324"/>
          </a:xfrm>
          <a:prstGeom prst="rect">
            <a:avLst/>
          </a:prstGeom>
          <a:solidFill>
            <a:schemeClr val="bg1">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a:extLst>
              <a:ext uri="{FF2B5EF4-FFF2-40B4-BE49-F238E27FC236}">
                <a16:creationId xmlns:a16="http://schemas.microsoft.com/office/drawing/2014/main" xmlns="" id="{37349E2D-024F-9F42-B1A6-9F063A08BAB4}"/>
              </a:ext>
            </a:extLst>
          </p:cNvPr>
          <p:cNvSpPr/>
          <p:nvPr/>
        </p:nvSpPr>
        <p:spPr>
          <a:xfrm>
            <a:off x="3332555" y="3946958"/>
            <a:ext cx="2534035" cy="2230005"/>
          </a:xfrm>
          <a:prstGeom prst="rect">
            <a:avLst/>
          </a:prstGeom>
          <a:solidFill>
            <a:srgbClr val="B5BB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xmlns="" id="{3FA99927-9162-2E40-9A8B-70945BC9FC3E}"/>
              </a:ext>
            </a:extLst>
          </p:cNvPr>
          <p:cNvSpPr/>
          <p:nvPr/>
        </p:nvSpPr>
        <p:spPr>
          <a:xfrm>
            <a:off x="3328768" y="5243389"/>
            <a:ext cx="2534035" cy="948324"/>
          </a:xfrm>
          <a:prstGeom prst="rect">
            <a:avLst/>
          </a:prstGeom>
          <a:solidFill>
            <a:schemeClr val="bg1">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xmlns="" id="{2B018B36-7F4A-4D4C-AEFE-0573459CE48D}"/>
              </a:ext>
            </a:extLst>
          </p:cNvPr>
          <p:cNvSpPr>
            <a:spLocks noGrp="1"/>
          </p:cNvSpPr>
          <p:nvPr>
            <p:ph type="title"/>
          </p:nvPr>
        </p:nvSpPr>
        <p:spPr/>
        <p:txBody>
          <a:bodyPr/>
          <a:lstStyle/>
          <a:p>
            <a:r>
              <a:rPr lang="en-GB" dirty="0"/>
              <a:t>Task 3: the fruit farm</a:t>
            </a:r>
          </a:p>
        </p:txBody>
      </p:sp>
      <p:sp>
        <p:nvSpPr>
          <p:cNvPr id="8" name="TextBox 7">
            <a:extLst>
              <a:ext uri="{FF2B5EF4-FFF2-40B4-BE49-F238E27FC236}">
                <a16:creationId xmlns:a16="http://schemas.microsoft.com/office/drawing/2014/main" xmlns="" id="{D666B7A4-A864-F34E-85A5-D5E6685AC36F}"/>
              </a:ext>
            </a:extLst>
          </p:cNvPr>
          <p:cNvSpPr txBox="1"/>
          <p:nvPr/>
        </p:nvSpPr>
        <p:spPr>
          <a:xfrm>
            <a:off x="4195549" y="6179992"/>
            <a:ext cx="800472" cy="338554"/>
          </a:xfrm>
          <a:prstGeom prst="rect">
            <a:avLst/>
          </a:prstGeom>
          <a:noFill/>
        </p:spPr>
        <p:txBody>
          <a:bodyPr wrap="square" rtlCol="0">
            <a:spAutoFit/>
          </a:bodyPr>
          <a:lstStyle/>
          <a:p>
            <a:r>
              <a:rPr lang="en-GB" sz="1600" dirty="0">
                <a:solidFill>
                  <a:srgbClr val="000000"/>
                </a:solidFill>
              </a:rPr>
              <a:t>Field 1</a:t>
            </a:r>
            <a:endParaRPr lang="en-US" sz="1600" dirty="0" err="1">
              <a:solidFill>
                <a:srgbClr val="000000"/>
              </a:solidFill>
            </a:endParaRPr>
          </a:p>
        </p:txBody>
      </p:sp>
      <p:sp>
        <p:nvSpPr>
          <p:cNvPr id="10" name="TextBox 9">
            <a:extLst>
              <a:ext uri="{FF2B5EF4-FFF2-40B4-BE49-F238E27FC236}">
                <a16:creationId xmlns:a16="http://schemas.microsoft.com/office/drawing/2014/main" xmlns="" id="{A3487C77-5FE8-9647-B372-541CA0CDDFA1}"/>
              </a:ext>
            </a:extLst>
          </p:cNvPr>
          <p:cNvSpPr txBox="1"/>
          <p:nvPr/>
        </p:nvSpPr>
        <p:spPr>
          <a:xfrm>
            <a:off x="3300745" y="3996628"/>
            <a:ext cx="1057588" cy="338554"/>
          </a:xfrm>
          <a:prstGeom prst="rect">
            <a:avLst/>
          </a:prstGeom>
          <a:noFill/>
        </p:spPr>
        <p:txBody>
          <a:bodyPr wrap="square" rtlCol="0">
            <a:spAutoFit/>
          </a:bodyPr>
          <a:lstStyle/>
          <a:p>
            <a:r>
              <a:rPr lang="en-GB" sz="1600" b="1" dirty="0">
                <a:solidFill>
                  <a:srgbClr val="FFFFFF"/>
                </a:solidFill>
              </a:rPr>
              <a:t>Premium</a:t>
            </a:r>
            <a:endParaRPr lang="en-US" sz="1600" b="1" dirty="0" err="1">
              <a:solidFill>
                <a:srgbClr val="FFFFFF"/>
              </a:solidFill>
            </a:endParaRPr>
          </a:p>
        </p:txBody>
      </p:sp>
      <p:sp>
        <p:nvSpPr>
          <p:cNvPr id="11" name="TextBox 10">
            <a:extLst>
              <a:ext uri="{FF2B5EF4-FFF2-40B4-BE49-F238E27FC236}">
                <a16:creationId xmlns:a16="http://schemas.microsoft.com/office/drawing/2014/main" xmlns="" id="{05BDA7D4-2C58-444F-837B-F4B0BD9390A0}"/>
              </a:ext>
            </a:extLst>
          </p:cNvPr>
          <p:cNvSpPr txBox="1"/>
          <p:nvPr/>
        </p:nvSpPr>
        <p:spPr>
          <a:xfrm>
            <a:off x="3429303" y="5703055"/>
            <a:ext cx="800472" cy="338554"/>
          </a:xfrm>
          <a:prstGeom prst="rect">
            <a:avLst/>
          </a:prstGeom>
          <a:noFill/>
        </p:spPr>
        <p:txBody>
          <a:bodyPr wrap="square" rtlCol="0">
            <a:spAutoFit/>
          </a:bodyPr>
          <a:lstStyle/>
          <a:p>
            <a:r>
              <a:rPr lang="en-GB" sz="1600" b="1" dirty="0">
                <a:solidFill>
                  <a:srgbClr val="FFFFFF"/>
                </a:solidFill>
              </a:rPr>
              <a:t>Basic</a:t>
            </a:r>
            <a:endParaRPr lang="en-US" sz="1600" b="1" dirty="0" err="1">
              <a:solidFill>
                <a:srgbClr val="FFFFFF"/>
              </a:solidFill>
            </a:endParaRPr>
          </a:p>
        </p:txBody>
      </p:sp>
      <p:cxnSp>
        <p:nvCxnSpPr>
          <p:cNvPr id="14" name="Straight Connector 13">
            <a:extLst>
              <a:ext uri="{FF2B5EF4-FFF2-40B4-BE49-F238E27FC236}">
                <a16:creationId xmlns:a16="http://schemas.microsoft.com/office/drawing/2014/main" xmlns="" id="{D1370728-6606-FA46-A1F7-9790C0EEECAD}"/>
              </a:ext>
            </a:extLst>
          </p:cNvPr>
          <p:cNvCxnSpPr/>
          <p:nvPr/>
        </p:nvCxnSpPr>
        <p:spPr bwMode="auto">
          <a:xfrm>
            <a:off x="3332558" y="5243389"/>
            <a:ext cx="2534033" cy="18473"/>
          </a:xfrm>
          <a:prstGeom prst="line">
            <a:avLst/>
          </a:prstGeom>
          <a:ln w="15875">
            <a:solidFill>
              <a:schemeClr val="bg1"/>
            </a:solidFill>
          </a:ln>
          <a:extLst/>
        </p:spPr>
        <p:style>
          <a:lnRef idx="1">
            <a:schemeClr val="dk1"/>
          </a:lnRef>
          <a:fillRef idx="0">
            <a:schemeClr val="dk1"/>
          </a:fillRef>
          <a:effectRef idx="0">
            <a:schemeClr val="dk1"/>
          </a:effectRef>
          <a:fontRef idx="minor">
            <a:schemeClr val="tx1"/>
          </a:fontRef>
        </p:style>
      </p:cxnSp>
      <p:sp>
        <p:nvSpPr>
          <p:cNvPr id="24" name="TextBox 23">
            <a:extLst>
              <a:ext uri="{FF2B5EF4-FFF2-40B4-BE49-F238E27FC236}">
                <a16:creationId xmlns:a16="http://schemas.microsoft.com/office/drawing/2014/main" xmlns="" id="{6C3C821F-55E1-3747-BFC1-BFC0972D8BBE}"/>
              </a:ext>
            </a:extLst>
          </p:cNvPr>
          <p:cNvSpPr txBox="1"/>
          <p:nvPr/>
        </p:nvSpPr>
        <p:spPr>
          <a:xfrm>
            <a:off x="7075981" y="6179992"/>
            <a:ext cx="800472" cy="338554"/>
          </a:xfrm>
          <a:prstGeom prst="rect">
            <a:avLst/>
          </a:prstGeom>
          <a:noFill/>
        </p:spPr>
        <p:txBody>
          <a:bodyPr wrap="square" rtlCol="0">
            <a:spAutoFit/>
          </a:bodyPr>
          <a:lstStyle/>
          <a:p>
            <a:r>
              <a:rPr lang="en-GB" sz="1600" dirty="0">
                <a:solidFill>
                  <a:srgbClr val="000000"/>
                </a:solidFill>
              </a:rPr>
              <a:t>Field 2</a:t>
            </a:r>
            <a:endParaRPr lang="en-US" sz="1600" dirty="0" err="1">
              <a:solidFill>
                <a:srgbClr val="000000"/>
              </a:solidFill>
            </a:endParaRPr>
          </a:p>
        </p:txBody>
      </p:sp>
      <p:sp>
        <p:nvSpPr>
          <p:cNvPr id="25" name="TextBox 24">
            <a:extLst>
              <a:ext uri="{FF2B5EF4-FFF2-40B4-BE49-F238E27FC236}">
                <a16:creationId xmlns:a16="http://schemas.microsoft.com/office/drawing/2014/main" xmlns="" id="{6C23E698-9FA0-5244-99B9-2811CE5BC83A}"/>
              </a:ext>
            </a:extLst>
          </p:cNvPr>
          <p:cNvSpPr txBox="1"/>
          <p:nvPr/>
        </p:nvSpPr>
        <p:spPr>
          <a:xfrm>
            <a:off x="6209045" y="3996628"/>
            <a:ext cx="1057588" cy="338554"/>
          </a:xfrm>
          <a:prstGeom prst="rect">
            <a:avLst/>
          </a:prstGeom>
          <a:noFill/>
        </p:spPr>
        <p:txBody>
          <a:bodyPr wrap="square" rtlCol="0">
            <a:spAutoFit/>
          </a:bodyPr>
          <a:lstStyle/>
          <a:p>
            <a:r>
              <a:rPr lang="en-GB" sz="1600" b="1" dirty="0">
                <a:solidFill>
                  <a:srgbClr val="FFFFFF"/>
                </a:solidFill>
              </a:rPr>
              <a:t>Finest</a:t>
            </a:r>
            <a:endParaRPr lang="en-US" sz="1600" b="1" dirty="0" err="1">
              <a:solidFill>
                <a:srgbClr val="FFFFFF"/>
              </a:solidFill>
            </a:endParaRPr>
          </a:p>
        </p:txBody>
      </p:sp>
      <p:sp>
        <p:nvSpPr>
          <p:cNvPr id="26" name="TextBox 25">
            <a:extLst>
              <a:ext uri="{FF2B5EF4-FFF2-40B4-BE49-F238E27FC236}">
                <a16:creationId xmlns:a16="http://schemas.microsoft.com/office/drawing/2014/main" xmlns="" id="{D38C2F32-CE9E-CA43-9FDA-35FCB915D4DB}"/>
              </a:ext>
            </a:extLst>
          </p:cNvPr>
          <p:cNvSpPr txBox="1"/>
          <p:nvPr/>
        </p:nvSpPr>
        <p:spPr>
          <a:xfrm>
            <a:off x="6337603" y="5703055"/>
            <a:ext cx="800472" cy="338554"/>
          </a:xfrm>
          <a:prstGeom prst="rect">
            <a:avLst/>
          </a:prstGeom>
          <a:noFill/>
        </p:spPr>
        <p:txBody>
          <a:bodyPr wrap="square" rtlCol="0">
            <a:spAutoFit/>
          </a:bodyPr>
          <a:lstStyle/>
          <a:p>
            <a:r>
              <a:rPr lang="en-GB" sz="1600" b="1" dirty="0">
                <a:solidFill>
                  <a:srgbClr val="FFFFFF"/>
                </a:solidFill>
              </a:rPr>
              <a:t>Basic</a:t>
            </a:r>
            <a:endParaRPr lang="en-US" sz="1600" b="1" dirty="0" err="1">
              <a:solidFill>
                <a:srgbClr val="FFFFFF"/>
              </a:solidFill>
            </a:endParaRPr>
          </a:p>
        </p:txBody>
      </p:sp>
      <p:cxnSp>
        <p:nvCxnSpPr>
          <p:cNvPr id="27" name="Straight Connector 26">
            <a:extLst>
              <a:ext uri="{FF2B5EF4-FFF2-40B4-BE49-F238E27FC236}">
                <a16:creationId xmlns:a16="http://schemas.microsoft.com/office/drawing/2014/main" xmlns="" id="{F36182C7-6BC8-4E47-9681-B54628756123}"/>
              </a:ext>
            </a:extLst>
          </p:cNvPr>
          <p:cNvCxnSpPr/>
          <p:nvPr/>
        </p:nvCxnSpPr>
        <p:spPr bwMode="auto">
          <a:xfrm>
            <a:off x="6240858" y="5243389"/>
            <a:ext cx="2534033" cy="18473"/>
          </a:xfrm>
          <a:prstGeom prst="line">
            <a:avLst/>
          </a:prstGeom>
          <a:ln w="15875">
            <a:solidFill>
              <a:schemeClr val="bg1"/>
            </a:solidFill>
          </a:ln>
          <a:extLst/>
        </p:spPr>
        <p:style>
          <a:lnRef idx="1">
            <a:schemeClr val="dk1"/>
          </a:lnRef>
          <a:fillRef idx="0">
            <a:schemeClr val="dk1"/>
          </a:fillRef>
          <a:effectRef idx="0">
            <a:schemeClr val="dk1"/>
          </a:effectRef>
          <a:fontRef idx="minor">
            <a:schemeClr val="tx1"/>
          </a:fontRef>
        </p:style>
      </p:cxnSp>
      <p:pic>
        <p:nvPicPr>
          <p:cNvPr id="19" name="Picture 18">
            <a:extLst>
              <a:ext uri="{FF2B5EF4-FFF2-40B4-BE49-F238E27FC236}">
                <a16:creationId xmlns:a16="http://schemas.microsoft.com/office/drawing/2014/main" xmlns="" id="{BE57BE66-D28E-EC4B-A84A-7382662E2CF7}"/>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206165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B018B36-7F4A-4D4C-AEFE-0573459CE48D}"/>
              </a:ext>
            </a:extLst>
          </p:cNvPr>
          <p:cNvSpPr>
            <a:spLocks noGrp="1"/>
          </p:cNvSpPr>
          <p:nvPr>
            <p:ph type="title"/>
          </p:nvPr>
        </p:nvSpPr>
        <p:spPr/>
        <p:txBody>
          <a:bodyPr/>
          <a:lstStyle/>
          <a:p>
            <a:r>
              <a:rPr lang="en-GB" dirty="0"/>
              <a:t>Task 3: the fruit farm</a:t>
            </a:r>
          </a:p>
        </p:txBody>
      </p:sp>
      <p:sp>
        <p:nvSpPr>
          <p:cNvPr id="3" name="Content Placeholder 2">
            <a:extLst>
              <a:ext uri="{FF2B5EF4-FFF2-40B4-BE49-F238E27FC236}">
                <a16:creationId xmlns:a16="http://schemas.microsoft.com/office/drawing/2014/main" xmlns="" id="{07E33A6F-77EE-EC45-885E-EAC494E70986}"/>
              </a:ext>
            </a:extLst>
          </p:cNvPr>
          <p:cNvSpPr>
            <a:spLocks noGrp="1"/>
          </p:cNvSpPr>
          <p:nvPr>
            <p:ph idx="1"/>
          </p:nvPr>
        </p:nvSpPr>
        <p:spPr>
          <a:xfrm>
            <a:off x="838200" y="1825625"/>
            <a:ext cx="10056780" cy="4351338"/>
          </a:xfrm>
        </p:spPr>
        <p:txBody>
          <a:bodyPr>
            <a:normAutofit/>
          </a:bodyPr>
          <a:lstStyle/>
          <a:p>
            <a:pPr marL="0" indent="0">
              <a:lnSpc>
                <a:spcPct val="110000"/>
              </a:lnSpc>
              <a:buNone/>
            </a:pPr>
            <a:r>
              <a:rPr lang="en-GB" sz="1800" dirty="0"/>
              <a:t>The farmer has offered to pay the following rates:</a:t>
            </a:r>
          </a:p>
          <a:p>
            <a:pPr marL="0" indent="0">
              <a:lnSpc>
                <a:spcPct val="110000"/>
              </a:lnSpc>
              <a:buNone/>
            </a:pPr>
            <a:endParaRPr lang="en-GB" sz="1800" dirty="0"/>
          </a:p>
          <a:p>
            <a:pPr marL="0" indent="0">
              <a:lnSpc>
                <a:spcPct val="110000"/>
              </a:lnSpc>
              <a:buNone/>
            </a:pPr>
            <a:endParaRPr lang="en-GB" sz="1800" dirty="0"/>
          </a:p>
          <a:p>
            <a:pPr marL="0" indent="0">
              <a:lnSpc>
                <a:spcPct val="110000"/>
              </a:lnSpc>
              <a:buNone/>
            </a:pPr>
            <a:endParaRPr lang="en-GB" sz="1800" dirty="0"/>
          </a:p>
          <a:p>
            <a:pPr marL="0" indent="0">
              <a:lnSpc>
                <a:spcPct val="110000"/>
              </a:lnSpc>
              <a:buNone/>
            </a:pPr>
            <a:endParaRPr lang="en-GB" sz="1800" dirty="0"/>
          </a:p>
          <a:p>
            <a:pPr marL="0" indent="0">
              <a:lnSpc>
                <a:spcPct val="110000"/>
              </a:lnSpc>
              <a:buNone/>
            </a:pPr>
            <a:r>
              <a:rPr lang="en-GB" sz="1800" dirty="0"/>
              <a:t>Workers can only work in one field during the same day. In field 1, a mixture of Basic and Premium grade strawberries is grown. In field 2, a mixture of Basic and Finest grade strawberries is grown. </a:t>
            </a:r>
          </a:p>
          <a:p>
            <a:pPr marL="0" indent="0">
              <a:lnSpc>
                <a:spcPct val="110000"/>
              </a:lnSpc>
              <a:buNone/>
            </a:pPr>
            <a:r>
              <a:rPr lang="en-GB" sz="1800" dirty="0"/>
              <a:t>Workers in the fields can choose to pick either crop within each field. So, for example, in field 1, workers can pick either Basic or Premium or a mixture of both. Jordan and his friends would like to know which field to choose to work in. </a:t>
            </a:r>
          </a:p>
          <a:p>
            <a:pPr marL="0" indent="0">
              <a:lnSpc>
                <a:spcPct val="110000"/>
              </a:lnSpc>
              <a:buNone/>
            </a:pPr>
            <a:endParaRPr lang="en-GB" sz="1800" dirty="0"/>
          </a:p>
          <a:p>
            <a:pPr marL="0" indent="0">
              <a:lnSpc>
                <a:spcPct val="110000"/>
              </a:lnSpc>
              <a:buNone/>
            </a:pPr>
            <a:endParaRPr lang="en-GB" sz="1800" dirty="0"/>
          </a:p>
          <a:p>
            <a:pPr marL="0" indent="0">
              <a:lnSpc>
                <a:spcPct val="110000"/>
              </a:lnSpc>
              <a:buNone/>
            </a:pPr>
            <a:endParaRPr lang="en-GB" sz="1800" dirty="0"/>
          </a:p>
        </p:txBody>
      </p:sp>
      <p:graphicFrame>
        <p:nvGraphicFramePr>
          <p:cNvPr id="19" name="Table 18">
            <a:extLst>
              <a:ext uri="{FF2B5EF4-FFF2-40B4-BE49-F238E27FC236}">
                <a16:creationId xmlns:a16="http://schemas.microsoft.com/office/drawing/2014/main" xmlns="" id="{036DB3EA-A26D-CA44-9BD0-6DF781FA5665}"/>
              </a:ext>
            </a:extLst>
          </p:cNvPr>
          <p:cNvGraphicFramePr>
            <a:graphicFrameLocks noGrp="1"/>
          </p:cNvGraphicFramePr>
          <p:nvPr>
            <p:extLst>
              <p:ext uri="{D42A27DB-BD31-4B8C-83A1-F6EECF244321}">
                <p14:modId xmlns:p14="http://schemas.microsoft.com/office/powerpoint/2010/main" val="932482498"/>
              </p:ext>
            </p:extLst>
          </p:nvPr>
        </p:nvGraphicFramePr>
        <p:xfrm>
          <a:off x="932843" y="2505311"/>
          <a:ext cx="9962137" cy="1076985"/>
        </p:xfrm>
        <a:graphic>
          <a:graphicData uri="http://schemas.openxmlformats.org/drawingml/2006/table">
            <a:tbl>
              <a:tblPr firstRow="1" firstCol="1" bandRow="1"/>
              <a:tblGrid>
                <a:gridCol w="5539184">
                  <a:extLst>
                    <a:ext uri="{9D8B030D-6E8A-4147-A177-3AD203B41FA5}">
                      <a16:colId xmlns:a16="http://schemas.microsoft.com/office/drawing/2014/main" xmlns="" val="2937347567"/>
                    </a:ext>
                  </a:extLst>
                </a:gridCol>
                <a:gridCol w="1342832">
                  <a:extLst>
                    <a:ext uri="{9D8B030D-6E8A-4147-A177-3AD203B41FA5}">
                      <a16:colId xmlns:a16="http://schemas.microsoft.com/office/drawing/2014/main" xmlns="" val="837289898"/>
                    </a:ext>
                  </a:extLst>
                </a:gridCol>
                <a:gridCol w="1696184">
                  <a:extLst>
                    <a:ext uri="{9D8B030D-6E8A-4147-A177-3AD203B41FA5}">
                      <a16:colId xmlns:a16="http://schemas.microsoft.com/office/drawing/2014/main" xmlns="" val="900967805"/>
                    </a:ext>
                  </a:extLst>
                </a:gridCol>
                <a:gridCol w="1383937">
                  <a:extLst>
                    <a:ext uri="{9D8B030D-6E8A-4147-A177-3AD203B41FA5}">
                      <a16:colId xmlns:a16="http://schemas.microsoft.com/office/drawing/2014/main" xmlns="" val="3885421734"/>
                    </a:ext>
                  </a:extLst>
                </a:gridCol>
              </a:tblGrid>
              <a:tr h="475259">
                <a:tc>
                  <a:txBody>
                    <a:bodyPr/>
                    <a:lstStyle/>
                    <a:p>
                      <a:pPr algn="l">
                        <a:lnSpc>
                          <a:spcPct val="107000"/>
                        </a:lnSpc>
                      </a:pPr>
                      <a:endParaRPr lang="en-US" sz="2000" dirty="0">
                        <a:solidFill>
                          <a:schemeClr val="tx1"/>
                        </a:solidFill>
                        <a:effectLst/>
                        <a:latin typeface="+mn-lt"/>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5BB3B"/>
                    </a:solidFill>
                  </a:tcPr>
                </a:tc>
                <a:tc>
                  <a:txBody>
                    <a:bodyPr/>
                    <a:lstStyle/>
                    <a:p>
                      <a:pPr marL="0" marR="0" algn="ctr">
                        <a:lnSpc>
                          <a:spcPct val="107000"/>
                        </a:lnSpc>
                        <a:spcBef>
                          <a:spcPts val="0"/>
                        </a:spcBef>
                        <a:spcAft>
                          <a:spcPts val="0"/>
                        </a:spcAft>
                      </a:pPr>
                      <a:r>
                        <a:rPr lang="en-US" sz="2000" b="1">
                          <a:solidFill>
                            <a:schemeClr val="tx1"/>
                          </a:solidFill>
                          <a:effectLst/>
                          <a:latin typeface="+mn-lt"/>
                          <a:ea typeface="Times New Roman" panose="02020603050405020304" pitchFamily="18" charset="0"/>
                          <a:cs typeface="Times New Roman" panose="02020603050405020304" pitchFamily="18" charset="0"/>
                        </a:rPr>
                        <a:t>Basic (£)</a:t>
                      </a:r>
                      <a:endParaRPr lang="en-US" sz="2000">
                        <a:solidFill>
                          <a:schemeClr val="tx1"/>
                        </a:solidFill>
                        <a:effectLst/>
                        <a:latin typeface="+mn-lt"/>
                        <a:ea typeface="Calibri" panose="020F050202020403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5BB3B"/>
                    </a:solidFill>
                  </a:tcPr>
                </a:tc>
                <a:tc>
                  <a:txBody>
                    <a:bodyPr/>
                    <a:lstStyle/>
                    <a:p>
                      <a:pPr marL="0" marR="0" algn="ctr">
                        <a:lnSpc>
                          <a:spcPct val="107000"/>
                        </a:lnSpc>
                        <a:spcBef>
                          <a:spcPts val="0"/>
                        </a:spcBef>
                        <a:spcAft>
                          <a:spcPts val="0"/>
                        </a:spcAft>
                      </a:pPr>
                      <a:r>
                        <a:rPr lang="en-US" sz="2000" b="1" dirty="0">
                          <a:solidFill>
                            <a:schemeClr val="tx1"/>
                          </a:solidFill>
                          <a:effectLst/>
                          <a:latin typeface="+mn-lt"/>
                          <a:ea typeface="Times New Roman" panose="02020603050405020304" pitchFamily="18" charset="0"/>
                          <a:cs typeface="Times New Roman" panose="02020603050405020304" pitchFamily="18" charset="0"/>
                        </a:rPr>
                        <a:t>Premium (£)</a:t>
                      </a:r>
                      <a:endParaRPr lang="en-US" sz="2000" dirty="0">
                        <a:solidFill>
                          <a:schemeClr val="tx1"/>
                        </a:solidFill>
                        <a:effectLst/>
                        <a:latin typeface="+mn-lt"/>
                        <a:ea typeface="Calibri" panose="020F050202020403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5BB3B"/>
                    </a:solidFill>
                  </a:tcPr>
                </a:tc>
                <a:tc>
                  <a:txBody>
                    <a:bodyPr/>
                    <a:lstStyle/>
                    <a:p>
                      <a:pPr marL="0" marR="0" algn="ctr">
                        <a:lnSpc>
                          <a:spcPct val="107000"/>
                        </a:lnSpc>
                        <a:spcBef>
                          <a:spcPts val="0"/>
                        </a:spcBef>
                        <a:spcAft>
                          <a:spcPts val="0"/>
                        </a:spcAft>
                      </a:pPr>
                      <a:r>
                        <a:rPr lang="en-US" sz="2000" b="1" dirty="0">
                          <a:solidFill>
                            <a:schemeClr val="tx1"/>
                          </a:solidFill>
                          <a:effectLst/>
                          <a:latin typeface="+mn-lt"/>
                          <a:ea typeface="Times New Roman" panose="02020603050405020304" pitchFamily="18" charset="0"/>
                          <a:cs typeface="Times New Roman" panose="02020603050405020304" pitchFamily="18" charset="0"/>
                        </a:rPr>
                        <a:t>Finest (£)</a:t>
                      </a:r>
                      <a:endParaRPr lang="en-US" sz="2000" dirty="0">
                        <a:solidFill>
                          <a:schemeClr val="tx1"/>
                        </a:solidFill>
                        <a:effectLst/>
                        <a:latin typeface="+mn-lt"/>
                        <a:ea typeface="Calibri" panose="020F050202020403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5BB3B"/>
                    </a:solidFill>
                  </a:tcPr>
                </a:tc>
                <a:extLst>
                  <a:ext uri="{0D108BD9-81ED-4DB2-BD59-A6C34878D82A}">
                    <a16:rowId xmlns:a16="http://schemas.microsoft.com/office/drawing/2014/main" xmlns="" val="434391393"/>
                  </a:ext>
                </a:extLst>
              </a:tr>
              <a:tr h="601726">
                <a:tc>
                  <a:txBody>
                    <a:bodyPr/>
                    <a:lstStyle/>
                    <a:p>
                      <a:pPr marL="0" marR="0" algn="r">
                        <a:lnSpc>
                          <a:spcPct val="107000"/>
                        </a:lnSpc>
                        <a:spcBef>
                          <a:spcPts val="0"/>
                        </a:spcBef>
                        <a:spcAft>
                          <a:spcPts val="0"/>
                        </a:spcAft>
                      </a:pPr>
                      <a:r>
                        <a:rPr lang="en-US" sz="2000" b="1" dirty="0">
                          <a:solidFill>
                            <a:schemeClr val="tx1"/>
                          </a:solidFill>
                          <a:effectLst/>
                          <a:latin typeface="+mn-lt"/>
                          <a:ea typeface="Times New Roman" panose="02020603050405020304" pitchFamily="18" charset="0"/>
                          <a:cs typeface="Times New Roman" panose="02020603050405020304" pitchFamily="18" charset="0"/>
                        </a:rPr>
                        <a:t>Pay for each kg of strawberries picked </a:t>
                      </a:r>
                      <a:endParaRPr lang="en-US" sz="2000" dirty="0">
                        <a:solidFill>
                          <a:schemeClr val="tx1"/>
                        </a:solidFill>
                        <a:effectLst/>
                        <a:latin typeface="+mn-lt"/>
                        <a:ea typeface="Calibri" panose="020F050202020403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5BB3B">
                        <a:alpha val="50000"/>
                      </a:srgbClr>
                    </a:solidFill>
                  </a:tcPr>
                </a:tc>
                <a:tc>
                  <a:txBody>
                    <a:bodyPr/>
                    <a:lstStyle/>
                    <a:p>
                      <a:pPr marL="0" marR="0" algn="ctr">
                        <a:lnSpc>
                          <a:spcPct val="107000"/>
                        </a:lnSpc>
                        <a:spcBef>
                          <a:spcPts val="0"/>
                        </a:spcBef>
                        <a:spcAft>
                          <a:spcPts val="0"/>
                        </a:spcAft>
                      </a:pPr>
                      <a:r>
                        <a:rPr lang="en-US" sz="2000" b="0" dirty="0">
                          <a:solidFill>
                            <a:schemeClr val="tx1"/>
                          </a:solidFill>
                          <a:effectLst/>
                          <a:latin typeface="+mn-lt"/>
                          <a:ea typeface="Times New Roman" panose="02020603050405020304" pitchFamily="18" charset="0"/>
                          <a:cs typeface="Times New Roman" panose="02020603050405020304" pitchFamily="18" charset="0"/>
                        </a:rPr>
                        <a:t>0.35</a:t>
                      </a:r>
                      <a:endParaRPr lang="en-US" sz="2000" b="0" dirty="0">
                        <a:solidFill>
                          <a:schemeClr val="tx1"/>
                        </a:solidFill>
                        <a:effectLst/>
                        <a:latin typeface="+mn-lt"/>
                        <a:ea typeface="Calibri" panose="020F050202020403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5BB3B">
                        <a:alpha val="50000"/>
                      </a:srgbClr>
                    </a:solidFill>
                  </a:tcPr>
                </a:tc>
                <a:tc>
                  <a:txBody>
                    <a:bodyPr/>
                    <a:lstStyle/>
                    <a:p>
                      <a:pPr marL="0" marR="0" algn="ctr">
                        <a:lnSpc>
                          <a:spcPct val="107000"/>
                        </a:lnSpc>
                        <a:spcBef>
                          <a:spcPts val="0"/>
                        </a:spcBef>
                        <a:spcAft>
                          <a:spcPts val="0"/>
                        </a:spcAft>
                      </a:pPr>
                      <a:r>
                        <a:rPr lang="en-US" sz="2000" b="0" dirty="0">
                          <a:solidFill>
                            <a:schemeClr val="tx1"/>
                          </a:solidFill>
                          <a:effectLst/>
                          <a:latin typeface="+mn-lt"/>
                          <a:ea typeface="Times New Roman" panose="02020603050405020304" pitchFamily="18" charset="0"/>
                          <a:cs typeface="Times New Roman" panose="02020603050405020304" pitchFamily="18" charset="0"/>
                        </a:rPr>
                        <a:t>0.50</a:t>
                      </a:r>
                      <a:endParaRPr lang="en-US" sz="2000" b="0" dirty="0">
                        <a:solidFill>
                          <a:schemeClr val="tx1"/>
                        </a:solidFill>
                        <a:effectLst/>
                        <a:latin typeface="+mn-lt"/>
                        <a:ea typeface="Calibri" panose="020F050202020403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5BB3B">
                        <a:alpha val="50000"/>
                      </a:srgbClr>
                    </a:solidFill>
                  </a:tcPr>
                </a:tc>
                <a:tc>
                  <a:txBody>
                    <a:bodyPr/>
                    <a:lstStyle/>
                    <a:p>
                      <a:pPr marL="0" marR="0" algn="ctr">
                        <a:lnSpc>
                          <a:spcPct val="107000"/>
                        </a:lnSpc>
                        <a:spcBef>
                          <a:spcPts val="0"/>
                        </a:spcBef>
                        <a:spcAft>
                          <a:spcPts val="0"/>
                        </a:spcAft>
                      </a:pPr>
                      <a:r>
                        <a:rPr lang="en-US" sz="2000" b="0" dirty="0">
                          <a:solidFill>
                            <a:schemeClr val="tx1"/>
                          </a:solidFill>
                          <a:effectLst/>
                          <a:latin typeface="+mn-lt"/>
                          <a:ea typeface="Times New Roman" panose="02020603050405020304" pitchFamily="18" charset="0"/>
                          <a:cs typeface="Times New Roman" panose="02020603050405020304" pitchFamily="18" charset="0"/>
                        </a:rPr>
                        <a:t>0.65</a:t>
                      </a:r>
                      <a:endParaRPr lang="en-US" sz="2000" b="0" dirty="0">
                        <a:solidFill>
                          <a:schemeClr val="tx1"/>
                        </a:solidFill>
                        <a:effectLst/>
                        <a:latin typeface="+mn-lt"/>
                        <a:ea typeface="Calibri" panose="020F050202020403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5BB3B">
                        <a:alpha val="50000"/>
                      </a:srgbClr>
                    </a:solidFill>
                  </a:tcPr>
                </a:tc>
                <a:extLst>
                  <a:ext uri="{0D108BD9-81ED-4DB2-BD59-A6C34878D82A}">
                    <a16:rowId xmlns:a16="http://schemas.microsoft.com/office/drawing/2014/main" xmlns="" val="2735868355"/>
                  </a:ext>
                </a:extLst>
              </a:tr>
            </a:tbl>
          </a:graphicData>
        </a:graphic>
      </p:graphicFrame>
      <p:pic>
        <p:nvPicPr>
          <p:cNvPr id="7" name="Picture 6">
            <a:extLst>
              <a:ext uri="{FF2B5EF4-FFF2-40B4-BE49-F238E27FC236}">
                <a16:creationId xmlns:a16="http://schemas.microsoft.com/office/drawing/2014/main" xmlns="" id="{1A7C8860-D712-774D-A772-E1E17AA18D2D}"/>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6787667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B018B36-7F4A-4D4C-AEFE-0573459CE48D}"/>
              </a:ext>
            </a:extLst>
          </p:cNvPr>
          <p:cNvSpPr>
            <a:spLocks noGrp="1"/>
          </p:cNvSpPr>
          <p:nvPr>
            <p:ph type="title"/>
          </p:nvPr>
        </p:nvSpPr>
        <p:spPr/>
        <p:txBody>
          <a:bodyPr/>
          <a:lstStyle/>
          <a:p>
            <a:r>
              <a:rPr lang="en-GB" dirty="0"/>
              <a:t>Task 3: the fruit farm</a:t>
            </a:r>
          </a:p>
        </p:txBody>
      </p:sp>
      <p:sp>
        <p:nvSpPr>
          <p:cNvPr id="3" name="Content Placeholder 2">
            <a:extLst>
              <a:ext uri="{FF2B5EF4-FFF2-40B4-BE49-F238E27FC236}">
                <a16:creationId xmlns:a16="http://schemas.microsoft.com/office/drawing/2014/main" xmlns="" id="{07E33A6F-77EE-EC45-885E-EAC494E70986}"/>
              </a:ext>
            </a:extLst>
          </p:cNvPr>
          <p:cNvSpPr>
            <a:spLocks noGrp="1"/>
          </p:cNvSpPr>
          <p:nvPr>
            <p:ph idx="1"/>
          </p:nvPr>
        </p:nvSpPr>
        <p:spPr>
          <a:xfrm>
            <a:off x="838200" y="1825625"/>
            <a:ext cx="9496962" cy="4351338"/>
          </a:xfrm>
        </p:spPr>
        <p:txBody>
          <a:bodyPr>
            <a:normAutofit lnSpcReduction="10000"/>
          </a:bodyPr>
          <a:lstStyle/>
          <a:p>
            <a:pPr marL="0" indent="0">
              <a:lnSpc>
                <a:spcPct val="110000"/>
              </a:lnSpc>
              <a:buNone/>
            </a:pPr>
            <a:r>
              <a:rPr lang="en-GB" sz="2000" dirty="0"/>
              <a:t>The farmer says that his workers are able to earn the following wages per hour based on the equations:</a:t>
            </a:r>
          </a:p>
          <a:p>
            <a:pPr marL="0" indent="0">
              <a:lnSpc>
                <a:spcPct val="110000"/>
              </a:lnSpc>
              <a:buNone/>
            </a:pPr>
            <a:r>
              <a:rPr lang="en-GB" sz="2000" dirty="0"/>
              <a:t>	</a:t>
            </a:r>
          </a:p>
          <a:p>
            <a:pPr marL="0" indent="0">
              <a:lnSpc>
                <a:spcPct val="110000"/>
              </a:lnSpc>
              <a:buNone/>
            </a:pPr>
            <a:r>
              <a:rPr lang="en-GB" sz="2000" b="1" dirty="0"/>
              <a:t>	Field 1:    0.35B + 0.5P = £12.00 per hour</a:t>
            </a:r>
          </a:p>
          <a:p>
            <a:pPr marL="0" indent="0">
              <a:lnSpc>
                <a:spcPct val="110000"/>
              </a:lnSpc>
              <a:buNone/>
            </a:pPr>
            <a:r>
              <a:rPr lang="en-GB" sz="2000" b="1" dirty="0"/>
              <a:t>	</a:t>
            </a:r>
            <a:br>
              <a:rPr lang="en-GB" sz="2000" b="1" dirty="0"/>
            </a:br>
            <a:r>
              <a:rPr lang="en-GB" sz="2000" b="1" dirty="0"/>
              <a:t>	Field 2:    0.35B + 0.65F = £11.10 per hour</a:t>
            </a:r>
          </a:p>
          <a:p>
            <a:pPr marL="0" indent="0">
              <a:lnSpc>
                <a:spcPct val="110000"/>
              </a:lnSpc>
              <a:buNone/>
            </a:pPr>
            <a:endParaRPr lang="en-GB" sz="2000" dirty="0"/>
          </a:p>
          <a:p>
            <a:pPr marL="0" indent="0">
              <a:lnSpc>
                <a:spcPct val="110000"/>
              </a:lnSpc>
              <a:buNone/>
            </a:pPr>
            <a:r>
              <a:rPr lang="en-GB" sz="2000" dirty="0"/>
              <a:t>Where B, P and F are the number of kilograms picked per hour for Basic, Premium and Finest grade strawberries, respectively. The work is typically easier in field 2 which is why earnings are less. The farmer’s view is based on years of observing workers picking strawberries.</a:t>
            </a:r>
          </a:p>
          <a:p>
            <a:pPr marL="0" indent="0">
              <a:lnSpc>
                <a:spcPct val="110000"/>
              </a:lnSpc>
              <a:buNone/>
            </a:pPr>
            <a:endParaRPr lang="en-GB" sz="2000" dirty="0"/>
          </a:p>
          <a:p>
            <a:pPr marL="0" indent="0">
              <a:lnSpc>
                <a:spcPct val="110000"/>
              </a:lnSpc>
              <a:buNone/>
            </a:pPr>
            <a:endParaRPr lang="en-GB" sz="2000" dirty="0"/>
          </a:p>
          <a:p>
            <a:pPr marL="0" indent="0">
              <a:lnSpc>
                <a:spcPct val="110000"/>
              </a:lnSpc>
              <a:buNone/>
            </a:pPr>
            <a:endParaRPr lang="en-GB" sz="2000" dirty="0"/>
          </a:p>
        </p:txBody>
      </p:sp>
      <p:pic>
        <p:nvPicPr>
          <p:cNvPr id="6" name="Picture 5">
            <a:extLst>
              <a:ext uri="{FF2B5EF4-FFF2-40B4-BE49-F238E27FC236}">
                <a16:creationId xmlns:a16="http://schemas.microsoft.com/office/drawing/2014/main" xmlns="" id="{0782D86F-C696-DD4A-85FD-58A9E41D46C7}"/>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16727414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59261D9-C0B5-884C-8EED-29D8A230AF9C}"/>
              </a:ext>
            </a:extLst>
          </p:cNvPr>
          <p:cNvSpPr>
            <a:spLocks noGrp="1"/>
          </p:cNvSpPr>
          <p:nvPr>
            <p:ph type="title"/>
          </p:nvPr>
        </p:nvSpPr>
        <p:spPr/>
        <p:txBody>
          <a:bodyPr>
            <a:normAutofit/>
          </a:bodyPr>
          <a:lstStyle/>
          <a:p>
            <a:r>
              <a:rPr lang="en-GB" dirty="0"/>
              <a:t>Homework A, part 1</a:t>
            </a:r>
          </a:p>
        </p:txBody>
      </p:sp>
      <p:sp>
        <p:nvSpPr>
          <p:cNvPr id="3" name="Content Placeholder 2">
            <a:extLst>
              <a:ext uri="{FF2B5EF4-FFF2-40B4-BE49-F238E27FC236}">
                <a16:creationId xmlns:a16="http://schemas.microsoft.com/office/drawing/2014/main" xmlns="" id="{B7E7EB8F-CA98-254A-96FA-88B4C893F113}"/>
              </a:ext>
            </a:extLst>
          </p:cNvPr>
          <p:cNvSpPr>
            <a:spLocks noGrp="1"/>
          </p:cNvSpPr>
          <p:nvPr>
            <p:ph idx="1"/>
          </p:nvPr>
        </p:nvSpPr>
        <p:spPr>
          <a:xfrm>
            <a:off x="838200" y="1825625"/>
            <a:ext cx="9335462" cy="4351338"/>
          </a:xfrm>
        </p:spPr>
        <p:txBody>
          <a:bodyPr>
            <a:normAutofit/>
          </a:bodyPr>
          <a:lstStyle/>
          <a:p>
            <a:pPr marL="0" indent="0">
              <a:lnSpc>
                <a:spcPct val="100000"/>
              </a:lnSpc>
              <a:buNone/>
            </a:pPr>
            <a:r>
              <a:rPr lang="en-GB" dirty="0"/>
              <a:t>Have a look at the following website which is from the Office for National Statistics:</a:t>
            </a:r>
          </a:p>
          <a:p>
            <a:pPr marL="0" indent="0">
              <a:lnSpc>
                <a:spcPct val="100000"/>
              </a:lnSpc>
              <a:buNone/>
            </a:pPr>
            <a:r>
              <a:rPr lang="en-GB" dirty="0">
                <a:hlinkClick r:id="rId3">
                  <a:extLst>
                    <a:ext uri="{A12FA001-AC4F-418D-AE19-62706E023703}">
                      <ahyp:hlinkClr xmlns:ahyp="http://schemas.microsoft.com/office/drawing/2018/hyperlinkcolor" xmlns="" val="tx"/>
                    </a:ext>
                  </a:extLst>
                </a:hlinkClick>
              </a:rPr>
              <a:t>https://visual.ons.gov.uk/the-gender-pay-gap-what-is-it-and-what-affects-it/</a:t>
            </a:r>
            <a:endParaRPr lang="en-GB" dirty="0"/>
          </a:p>
          <a:p>
            <a:pPr marL="0" indent="0">
              <a:lnSpc>
                <a:spcPct val="100000"/>
              </a:lnSpc>
              <a:buNone/>
            </a:pPr>
            <a:endParaRPr lang="en-GB" dirty="0"/>
          </a:p>
          <a:p>
            <a:pPr marL="0" indent="0">
              <a:lnSpc>
                <a:spcPct val="100000"/>
              </a:lnSpc>
              <a:buNone/>
            </a:pPr>
            <a:r>
              <a:rPr lang="en-GB" dirty="0"/>
              <a:t>From the graphs on the page, answer the following questions:</a:t>
            </a:r>
          </a:p>
          <a:p>
            <a:pPr marL="914400" lvl="1" indent="-457200">
              <a:lnSpc>
                <a:spcPct val="100000"/>
              </a:lnSpc>
              <a:buFont typeface="+mj-lt"/>
              <a:buAutoNum type="arabicPeriod"/>
            </a:pPr>
            <a:r>
              <a:rPr lang="en-GB" dirty="0"/>
              <a:t>What is the gender pay gap for full-time workers in 2016? Who is it in favour of, men or women?</a:t>
            </a:r>
          </a:p>
          <a:p>
            <a:pPr marL="914400" lvl="1" indent="-457200">
              <a:lnSpc>
                <a:spcPct val="100000"/>
              </a:lnSpc>
              <a:buFont typeface="+mj-lt"/>
              <a:buAutoNum type="arabicPeriod"/>
            </a:pPr>
            <a:r>
              <a:rPr lang="en-GB" dirty="0"/>
              <a:t>What is the gender pay gap for part-time workers in 2016? Who is it in favour of, men or women?</a:t>
            </a:r>
          </a:p>
          <a:p>
            <a:pPr marL="0" indent="0">
              <a:lnSpc>
                <a:spcPct val="100000"/>
              </a:lnSpc>
              <a:buNone/>
            </a:pPr>
            <a:endParaRPr lang="en-GB" dirty="0"/>
          </a:p>
          <a:p>
            <a:pPr marL="0" indent="0">
              <a:lnSpc>
                <a:spcPct val="100000"/>
              </a:lnSpc>
              <a:buNone/>
            </a:pPr>
            <a:endParaRPr lang="en-GB" dirty="0"/>
          </a:p>
          <a:p>
            <a:pPr marL="0" indent="0">
              <a:lnSpc>
                <a:spcPct val="100000"/>
              </a:lnSpc>
              <a:buNone/>
            </a:pPr>
            <a:endParaRPr lang="en-GB" dirty="0"/>
          </a:p>
        </p:txBody>
      </p:sp>
      <p:pic>
        <p:nvPicPr>
          <p:cNvPr id="6" name="Picture 5">
            <a:extLst>
              <a:ext uri="{FF2B5EF4-FFF2-40B4-BE49-F238E27FC236}">
                <a16:creationId xmlns:a16="http://schemas.microsoft.com/office/drawing/2014/main" xmlns="" id="{E286A87D-8817-F04F-BE00-8188B5877B8D}"/>
              </a:ext>
            </a:extLst>
          </p:cNvPr>
          <p:cNvPicPr>
            <a:picLocks noChangeAspect="1"/>
          </p:cNvPicPr>
          <p:nvPr/>
        </p:nvPicPr>
        <p:blipFill>
          <a:blip r:embed="rId4"/>
          <a:stretch>
            <a:fillRect/>
          </a:stretch>
        </p:blipFill>
        <p:spPr>
          <a:xfrm>
            <a:off x="10661403" y="188393"/>
            <a:ext cx="1388160" cy="1388160"/>
          </a:xfrm>
          <a:prstGeom prst="rect">
            <a:avLst/>
          </a:prstGeom>
        </p:spPr>
      </p:pic>
    </p:spTree>
    <p:extLst>
      <p:ext uri="{BB962C8B-B14F-4D97-AF65-F5344CB8AC3E}">
        <p14:creationId xmlns:p14="http://schemas.microsoft.com/office/powerpoint/2010/main" val="289861833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B018B36-7F4A-4D4C-AEFE-0573459CE48D}"/>
              </a:ext>
            </a:extLst>
          </p:cNvPr>
          <p:cNvSpPr>
            <a:spLocks noGrp="1"/>
          </p:cNvSpPr>
          <p:nvPr>
            <p:ph type="title"/>
          </p:nvPr>
        </p:nvSpPr>
        <p:spPr/>
        <p:txBody>
          <a:bodyPr/>
          <a:lstStyle/>
          <a:p>
            <a:r>
              <a:rPr lang="en-GB" dirty="0"/>
              <a:t>Task 3: the fruit farm</a:t>
            </a:r>
          </a:p>
        </p:txBody>
      </p:sp>
      <p:sp>
        <p:nvSpPr>
          <p:cNvPr id="3" name="Content Placeholder 2">
            <a:extLst>
              <a:ext uri="{FF2B5EF4-FFF2-40B4-BE49-F238E27FC236}">
                <a16:creationId xmlns:a16="http://schemas.microsoft.com/office/drawing/2014/main" xmlns="" id="{07E33A6F-77EE-EC45-885E-EAC494E70986}"/>
              </a:ext>
            </a:extLst>
          </p:cNvPr>
          <p:cNvSpPr>
            <a:spLocks noGrp="1"/>
          </p:cNvSpPr>
          <p:nvPr>
            <p:ph idx="1"/>
          </p:nvPr>
        </p:nvSpPr>
        <p:spPr>
          <a:xfrm>
            <a:off x="838200" y="1825625"/>
            <a:ext cx="9496962" cy="4351338"/>
          </a:xfrm>
        </p:spPr>
        <p:txBody>
          <a:bodyPr>
            <a:normAutofit fontScale="85000" lnSpcReduction="20000"/>
          </a:bodyPr>
          <a:lstStyle/>
          <a:p>
            <a:pPr marL="457200" indent="-457200">
              <a:lnSpc>
                <a:spcPct val="110000"/>
              </a:lnSpc>
              <a:buFont typeface="+mj-lt"/>
              <a:buAutoNum type="arabicPeriod"/>
            </a:pPr>
            <a:r>
              <a:rPr lang="en-GB" sz="2000" dirty="0"/>
              <a:t>Find the intercepts of the equations for both fields 1 and 2 by completing the following tables of value:</a:t>
            </a:r>
          </a:p>
          <a:p>
            <a:pPr marL="457200" indent="-457200">
              <a:lnSpc>
                <a:spcPct val="110000"/>
              </a:lnSpc>
              <a:buFont typeface="+mj-lt"/>
              <a:buAutoNum type="arabicPeriod"/>
            </a:pPr>
            <a:endParaRPr lang="en-GB" sz="2000" dirty="0"/>
          </a:p>
          <a:p>
            <a:pPr marL="457200" indent="-457200">
              <a:lnSpc>
                <a:spcPct val="110000"/>
              </a:lnSpc>
              <a:buFont typeface="+mj-lt"/>
              <a:buAutoNum type="arabicPeriod"/>
            </a:pPr>
            <a:endParaRPr lang="en-GB" sz="2000" dirty="0"/>
          </a:p>
          <a:p>
            <a:pPr marL="457200" indent="-457200">
              <a:lnSpc>
                <a:spcPct val="110000"/>
              </a:lnSpc>
              <a:buFont typeface="+mj-lt"/>
              <a:buAutoNum type="arabicPeriod"/>
            </a:pPr>
            <a:endParaRPr lang="en-GB" sz="2000" dirty="0"/>
          </a:p>
          <a:p>
            <a:pPr marL="457200" indent="-457200">
              <a:lnSpc>
                <a:spcPct val="110000"/>
              </a:lnSpc>
              <a:buFont typeface="+mj-lt"/>
              <a:buAutoNum type="arabicPeriod"/>
            </a:pPr>
            <a:endParaRPr lang="en-GB" sz="2000" dirty="0"/>
          </a:p>
          <a:p>
            <a:pPr marL="457200" indent="-457200">
              <a:lnSpc>
                <a:spcPct val="110000"/>
              </a:lnSpc>
              <a:buFont typeface="+mj-lt"/>
              <a:buAutoNum type="arabicPeriod"/>
            </a:pPr>
            <a:r>
              <a:rPr lang="en-GB" sz="2000" dirty="0"/>
              <a:t>From your results, plot the graphs of the two fields with a separate graph for each.</a:t>
            </a:r>
          </a:p>
          <a:p>
            <a:pPr marL="457200" indent="-457200">
              <a:lnSpc>
                <a:spcPct val="110000"/>
              </a:lnSpc>
              <a:buFont typeface="+mj-lt"/>
              <a:buAutoNum type="arabicPeriod"/>
            </a:pPr>
            <a:r>
              <a:rPr lang="en-GB" sz="2000" dirty="0"/>
              <a:t>Mollie says that it should be possible to earn more money in field 1 by picking 20kgs of Basic strawberries and 12kgs of Premium strawberries per hour. If the coordinates for field 1 are labelled (B, P), find out if (20,12) lies on the line 0.35B + 0.5P = 12.00.</a:t>
            </a:r>
          </a:p>
          <a:p>
            <a:pPr marL="457200" indent="-457200">
              <a:lnSpc>
                <a:spcPct val="110000"/>
              </a:lnSpc>
              <a:buFont typeface="+mj-lt"/>
              <a:buAutoNum type="arabicPeriod"/>
            </a:pPr>
            <a:r>
              <a:rPr lang="en-GB" sz="2000" dirty="0"/>
              <a:t>If the coordinates for field 1 are labelled (B, P), find the gradient of the equation for field 1 using the pair of coordinates (10,17) and (30, 3).</a:t>
            </a:r>
          </a:p>
          <a:p>
            <a:pPr marL="457200" indent="-457200">
              <a:lnSpc>
                <a:spcPct val="110000"/>
              </a:lnSpc>
              <a:buFont typeface="+mj-lt"/>
              <a:buAutoNum type="arabicPeriod"/>
            </a:pPr>
            <a:r>
              <a:rPr lang="en-GB" sz="2000" dirty="0"/>
              <a:t>What does the gradient mean in your answer to 4?</a:t>
            </a:r>
          </a:p>
          <a:p>
            <a:pPr marL="0" indent="0">
              <a:lnSpc>
                <a:spcPct val="110000"/>
              </a:lnSpc>
              <a:buNone/>
            </a:pPr>
            <a:endParaRPr lang="en-GB" sz="2000" dirty="0"/>
          </a:p>
          <a:p>
            <a:pPr marL="0" indent="0">
              <a:lnSpc>
                <a:spcPct val="110000"/>
              </a:lnSpc>
              <a:buNone/>
            </a:pPr>
            <a:endParaRPr lang="en-GB" sz="2000" dirty="0"/>
          </a:p>
          <a:p>
            <a:pPr marL="0" indent="0">
              <a:lnSpc>
                <a:spcPct val="110000"/>
              </a:lnSpc>
              <a:buNone/>
            </a:pPr>
            <a:endParaRPr lang="en-GB" sz="2000" dirty="0"/>
          </a:p>
        </p:txBody>
      </p:sp>
      <p:graphicFrame>
        <p:nvGraphicFramePr>
          <p:cNvPr id="6" name="Table 5">
            <a:extLst>
              <a:ext uri="{FF2B5EF4-FFF2-40B4-BE49-F238E27FC236}">
                <a16:creationId xmlns:a16="http://schemas.microsoft.com/office/drawing/2014/main" xmlns="" id="{24E2DDC1-DE99-6343-AC16-2581705D2CD2}"/>
              </a:ext>
            </a:extLst>
          </p:cNvPr>
          <p:cNvGraphicFramePr>
            <a:graphicFrameLocks noGrp="1"/>
          </p:cNvGraphicFramePr>
          <p:nvPr>
            <p:extLst>
              <p:ext uri="{D42A27DB-BD31-4B8C-83A1-F6EECF244321}">
                <p14:modId xmlns:p14="http://schemas.microsoft.com/office/powerpoint/2010/main" val="4016638466"/>
              </p:ext>
            </p:extLst>
          </p:nvPr>
        </p:nvGraphicFramePr>
        <p:xfrm>
          <a:off x="2589007" y="2500200"/>
          <a:ext cx="2527143" cy="1174053"/>
        </p:xfrm>
        <a:graphic>
          <a:graphicData uri="http://schemas.openxmlformats.org/drawingml/2006/table">
            <a:tbl>
              <a:tblPr firstRow="1" firstCol="1" bandRow="1"/>
              <a:tblGrid>
                <a:gridCol w="842381">
                  <a:extLst>
                    <a:ext uri="{9D8B030D-6E8A-4147-A177-3AD203B41FA5}">
                      <a16:colId xmlns:a16="http://schemas.microsoft.com/office/drawing/2014/main" xmlns="" val="941933053"/>
                    </a:ext>
                  </a:extLst>
                </a:gridCol>
                <a:gridCol w="842381">
                  <a:extLst>
                    <a:ext uri="{9D8B030D-6E8A-4147-A177-3AD203B41FA5}">
                      <a16:colId xmlns:a16="http://schemas.microsoft.com/office/drawing/2014/main" xmlns="" val="2056285847"/>
                    </a:ext>
                  </a:extLst>
                </a:gridCol>
                <a:gridCol w="842381">
                  <a:extLst>
                    <a:ext uri="{9D8B030D-6E8A-4147-A177-3AD203B41FA5}">
                      <a16:colId xmlns:a16="http://schemas.microsoft.com/office/drawing/2014/main" xmlns="" val="1765395791"/>
                    </a:ext>
                  </a:extLst>
                </a:gridCol>
              </a:tblGrid>
              <a:tr h="378750">
                <a:tc>
                  <a:txBody>
                    <a:bodyPr/>
                    <a:lstStyle/>
                    <a:p>
                      <a:pPr>
                        <a:lnSpc>
                          <a:spcPct val="107000"/>
                        </a:lnSpc>
                        <a:spcAft>
                          <a:spcPts val="0"/>
                        </a:spcAft>
                      </a:pPr>
                      <a:r>
                        <a:rPr lang="en-GB" sz="2400" b="1" dirty="0">
                          <a:solidFill>
                            <a:srgbClr val="FFFFFF"/>
                          </a:solidFill>
                          <a:effectLst/>
                          <a:latin typeface="+mn-lt"/>
                          <a:ea typeface="Calibri" panose="020F0502020204030204" pitchFamily="34" charset="0"/>
                          <a:cs typeface="Times New Roman" panose="02020603050405020304" pitchFamily="18" charset="0"/>
                        </a:rPr>
                        <a:t> </a:t>
                      </a:r>
                      <a:endParaRPr lang="en-GB" sz="24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solidFill>
                  </a:tcPr>
                </a:tc>
                <a:tc gridSpan="2">
                  <a:txBody>
                    <a:bodyPr/>
                    <a:lstStyle/>
                    <a:p>
                      <a:pPr algn="ctr">
                        <a:lnSpc>
                          <a:spcPct val="107000"/>
                        </a:lnSpc>
                        <a:spcAft>
                          <a:spcPts val="0"/>
                        </a:spcAft>
                      </a:pPr>
                      <a:r>
                        <a:rPr lang="en-GB" sz="2400" b="1" dirty="0">
                          <a:solidFill>
                            <a:srgbClr val="FFFFFF"/>
                          </a:solidFill>
                          <a:effectLst/>
                          <a:latin typeface="+mn-lt"/>
                          <a:ea typeface="Calibri" panose="020F0502020204030204" pitchFamily="34" charset="0"/>
                          <a:cs typeface="Times New Roman" panose="02020603050405020304" pitchFamily="18" charset="0"/>
                        </a:rPr>
                        <a:t>Field 1</a:t>
                      </a:r>
                      <a:endParaRPr lang="en-GB" sz="2400" dirty="0">
                        <a:effectLst/>
                        <a:latin typeface="+mn-lt"/>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solidFill>
                  </a:tcPr>
                </a:tc>
                <a:tc hMerge="1">
                  <a:txBody>
                    <a:bodyPr/>
                    <a:lstStyle/>
                    <a:p>
                      <a:endParaRPr lang="en-GB"/>
                    </a:p>
                  </a:txBody>
                  <a:tcPr/>
                </a:tc>
                <a:extLst>
                  <a:ext uri="{0D108BD9-81ED-4DB2-BD59-A6C34878D82A}">
                    <a16:rowId xmlns:a16="http://schemas.microsoft.com/office/drawing/2014/main" xmlns="" val="3260865728"/>
                  </a:ext>
                </a:extLst>
              </a:tr>
              <a:tr h="378750">
                <a:tc>
                  <a:txBody>
                    <a:bodyPr/>
                    <a:lstStyle/>
                    <a:p>
                      <a:pPr>
                        <a:lnSpc>
                          <a:spcPct val="107000"/>
                        </a:lnSpc>
                        <a:spcAft>
                          <a:spcPts val="0"/>
                        </a:spcAft>
                      </a:pPr>
                      <a:r>
                        <a:rPr lang="en-GB" sz="2400" b="1" dirty="0">
                          <a:solidFill>
                            <a:srgbClr val="FFFFFF"/>
                          </a:solidFill>
                          <a:effectLst/>
                          <a:latin typeface="+mn-lt"/>
                          <a:ea typeface="Calibri" panose="020F0502020204030204" pitchFamily="34" charset="0"/>
                          <a:cs typeface="Times New Roman" panose="02020603050405020304" pitchFamily="18" charset="0"/>
                        </a:rPr>
                        <a:t>B</a:t>
                      </a:r>
                      <a:endParaRPr lang="en-GB" sz="24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solidFill>
                  </a:tcPr>
                </a:tc>
                <a:tc>
                  <a:txBody>
                    <a:bodyPr/>
                    <a:lstStyle/>
                    <a:p>
                      <a:pPr algn="ctr">
                        <a:lnSpc>
                          <a:spcPct val="107000"/>
                        </a:lnSpc>
                        <a:spcAft>
                          <a:spcPts val="0"/>
                        </a:spcAft>
                      </a:pPr>
                      <a:r>
                        <a:rPr lang="en-GB" sz="2400" dirty="0">
                          <a:effectLst/>
                          <a:latin typeface="+mn-lt"/>
                          <a:ea typeface="Calibri" panose="020F0502020204030204" pitchFamily="34" charset="0"/>
                          <a:cs typeface="Times New Roman" panose="02020603050405020304" pitchFamily="18" charset="0"/>
                        </a:rPr>
                        <a:t>0</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alpha val="60000"/>
                      </a:srgbClr>
                    </a:solidFill>
                  </a:tcPr>
                </a:tc>
                <a:tc>
                  <a:txBody>
                    <a:bodyPr/>
                    <a:lstStyle/>
                    <a:p>
                      <a:pPr algn="ctr">
                        <a:lnSpc>
                          <a:spcPct val="107000"/>
                        </a:lnSpc>
                        <a:spcAft>
                          <a:spcPts val="0"/>
                        </a:spcAft>
                      </a:pPr>
                      <a:r>
                        <a:rPr lang="en-GB" sz="2400" dirty="0">
                          <a:effectLst/>
                          <a:latin typeface="+mn-lt"/>
                          <a:ea typeface="Calibri" panose="020F0502020204030204" pitchFamily="34" charset="0"/>
                          <a:cs typeface="Times New Roman" panose="02020603050405020304" pitchFamily="18" charset="0"/>
                        </a:rPr>
                        <a:t> </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alpha val="60000"/>
                      </a:srgbClr>
                    </a:solidFill>
                  </a:tcPr>
                </a:tc>
                <a:extLst>
                  <a:ext uri="{0D108BD9-81ED-4DB2-BD59-A6C34878D82A}">
                    <a16:rowId xmlns:a16="http://schemas.microsoft.com/office/drawing/2014/main" xmlns="" val="3797345878"/>
                  </a:ext>
                </a:extLst>
              </a:tr>
              <a:tr h="378750">
                <a:tc>
                  <a:txBody>
                    <a:bodyPr/>
                    <a:lstStyle/>
                    <a:p>
                      <a:pPr>
                        <a:lnSpc>
                          <a:spcPct val="107000"/>
                        </a:lnSpc>
                        <a:spcAft>
                          <a:spcPts val="0"/>
                        </a:spcAft>
                      </a:pPr>
                      <a:r>
                        <a:rPr lang="en-GB" sz="2400" b="1" dirty="0">
                          <a:solidFill>
                            <a:srgbClr val="FFFFFF"/>
                          </a:solidFill>
                          <a:effectLst/>
                          <a:latin typeface="+mn-lt"/>
                          <a:ea typeface="Calibri" panose="020F0502020204030204" pitchFamily="34" charset="0"/>
                          <a:cs typeface="Times New Roman" panose="02020603050405020304" pitchFamily="18" charset="0"/>
                        </a:rPr>
                        <a:t>P</a:t>
                      </a:r>
                      <a:endParaRPr lang="en-GB" sz="24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solidFill>
                  </a:tcPr>
                </a:tc>
                <a:tc>
                  <a:txBody>
                    <a:bodyPr/>
                    <a:lstStyle/>
                    <a:p>
                      <a:pPr algn="ctr">
                        <a:lnSpc>
                          <a:spcPct val="107000"/>
                        </a:lnSpc>
                        <a:spcAft>
                          <a:spcPts val="0"/>
                        </a:spcAft>
                      </a:pPr>
                      <a:r>
                        <a:rPr lang="en-GB" sz="2400" dirty="0">
                          <a:effectLst/>
                          <a:latin typeface="+mn-lt"/>
                          <a:ea typeface="Calibri" panose="020F0502020204030204" pitchFamily="34" charset="0"/>
                          <a:cs typeface="Times New Roman" panose="02020603050405020304" pitchFamily="18" charset="0"/>
                        </a:rPr>
                        <a:t> </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alpha val="30000"/>
                      </a:srgbClr>
                    </a:solidFill>
                  </a:tcPr>
                </a:tc>
                <a:tc>
                  <a:txBody>
                    <a:bodyPr/>
                    <a:lstStyle/>
                    <a:p>
                      <a:pPr algn="ctr">
                        <a:lnSpc>
                          <a:spcPct val="107000"/>
                        </a:lnSpc>
                        <a:spcAft>
                          <a:spcPts val="0"/>
                        </a:spcAft>
                      </a:pPr>
                      <a:r>
                        <a:rPr lang="en-GB" sz="2400" dirty="0">
                          <a:effectLst/>
                          <a:latin typeface="+mn-lt"/>
                          <a:ea typeface="Calibri" panose="020F0502020204030204" pitchFamily="34" charset="0"/>
                          <a:cs typeface="Times New Roman" panose="02020603050405020304" pitchFamily="18" charset="0"/>
                        </a:rPr>
                        <a:t>0</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alpha val="30000"/>
                      </a:srgbClr>
                    </a:solidFill>
                  </a:tcPr>
                </a:tc>
                <a:extLst>
                  <a:ext uri="{0D108BD9-81ED-4DB2-BD59-A6C34878D82A}">
                    <a16:rowId xmlns:a16="http://schemas.microsoft.com/office/drawing/2014/main" xmlns="" val="1384963049"/>
                  </a:ext>
                </a:extLst>
              </a:tr>
            </a:tbl>
          </a:graphicData>
        </a:graphic>
      </p:graphicFrame>
      <p:graphicFrame>
        <p:nvGraphicFramePr>
          <p:cNvPr id="7" name="Table 6">
            <a:extLst>
              <a:ext uri="{FF2B5EF4-FFF2-40B4-BE49-F238E27FC236}">
                <a16:creationId xmlns:a16="http://schemas.microsoft.com/office/drawing/2014/main" xmlns="" id="{36A40401-2718-C44E-96D6-CF573B0B962F}"/>
              </a:ext>
            </a:extLst>
          </p:cNvPr>
          <p:cNvGraphicFramePr>
            <a:graphicFrameLocks noGrp="1"/>
          </p:cNvGraphicFramePr>
          <p:nvPr>
            <p:extLst>
              <p:ext uri="{D42A27DB-BD31-4B8C-83A1-F6EECF244321}">
                <p14:modId xmlns:p14="http://schemas.microsoft.com/office/powerpoint/2010/main" val="931516799"/>
              </p:ext>
            </p:extLst>
          </p:nvPr>
        </p:nvGraphicFramePr>
        <p:xfrm>
          <a:off x="5868717" y="2500199"/>
          <a:ext cx="2527143" cy="1174053"/>
        </p:xfrm>
        <a:graphic>
          <a:graphicData uri="http://schemas.openxmlformats.org/drawingml/2006/table">
            <a:tbl>
              <a:tblPr firstRow="1" firstCol="1" bandRow="1"/>
              <a:tblGrid>
                <a:gridCol w="842381">
                  <a:extLst>
                    <a:ext uri="{9D8B030D-6E8A-4147-A177-3AD203B41FA5}">
                      <a16:colId xmlns:a16="http://schemas.microsoft.com/office/drawing/2014/main" xmlns="" val="2332084600"/>
                    </a:ext>
                  </a:extLst>
                </a:gridCol>
                <a:gridCol w="842381">
                  <a:extLst>
                    <a:ext uri="{9D8B030D-6E8A-4147-A177-3AD203B41FA5}">
                      <a16:colId xmlns:a16="http://schemas.microsoft.com/office/drawing/2014/main" xmlns="" val="4242249849"/>
                    </a:ext>
                  </a:extLst>
                </a:gridCol>
                <a:gridCol w="842381">
                  <a:extLst>
                    <a:ext uri="{9D8B030D-6E8A-4147-A177-3AD203B41FA5}">
                      <a16:colId xmlns:a16="http://schemas.microsoft.com/office/drawing/2014/main" xmlns="" val="3995220023"/>
                    </a:ext>
                  </a:extLst>
                </a:gridCol>
              </a:tblGrid>
              <a:tr h="386674">
                <a:tc>
                  <a:txBody>
                    <a:bodyPr/>
                    <a:lstStyle/>
                    <a:p>
                      <a:pPr>
                        <a:lnSpc>
                          <a:spcPct val="107000"/>
                        </a:lnSpc>
                        <a:spcAft>
                          <a:spcPts val="0"/>
                        </a:spcAft>
                      </a:pPr>
                      <a:r>
                        <a:rPr lang="en-GB" sz="2400" b="1" dirty="0">
                          <a:solidFill>
                            <a:srgbClr val="FFFFFF"/>
                          </a:solidFill>
                          <a:effectLst/>
                          <a:latin typeface="+mn-lt"/>
                          <a:ea typeface="Calibri" panose="020F0502020204030204" pitchFamily="34" charset="0"/>
                          <a:cs typeface="Times New Roman" panose="02020603050405020304" pitchFamily="18" charset="0"/>
                        </a:rPr>
                        <a:t> </a:t>
                      </a:r>
                      <a:endParaRPr lang="en-GB" sz="24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solidFill>
                  </a:tcPr>
                </a:tc>
                <a:tc gridSpan="2">
                  <a:txBody>
                    <a:bodyPr/>
                    <a:lstStyle/>
                    <a:p>
                      <a:pPr algn="ctr">
                        <a:lnSpc>
                          <a:spcPct val="107000"/>
                        </a:lnSpc>
                        <a:spcAft>
                          <a:spcPts val="0"/>
                        </a:spcAft>
                      </a:pPr>
                      <a:r>
                        <a:rPr lang="en-GB" sz="2400" b="1" dirty="0">
                          <a:solidFill>
                            <a:srgbClr val="FFFFFF"/>
                          </a:solidFill>
                          <a:effectLst/>
                          <a:latin typeface="+mn-lt"/>
                          <a:ea typeface="Calibri" panose="020F0502020204030204" pitchFamily="34" charset="0"/>
                          <a:cs typeface="Times New Roman" panose="02020603050405020304" pitchFamily="18" charset="0"/>
                        </a:rPr>
                        <a:t>Field 2</a:t>
                      </a:r>
                      <a:endParaRPr lang="en-GB" sz="2400" dirty="0">
                        <a:effectLst/>
                        <a:latin typeface="+mn-lt"/>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solidFill>
                  </a:tcPr>
                </a:tc>
                <a:tc hMerge="1">
                  <a:txBody>
                    <a:bodyPr/>
                    <a:lstStyle/>
                    <a:p>
                      <a:endParaRPr lang="en-GB"/>
                    </a:p>
                  </a:txBody>
                  <a:tcPr/>
                </a:tc>
                <a:extLst>
                  <a:ext uri="{0D108BD9-81ED-4DB2-BD59-A6C34878D82A}">
                    <a16:rowId xmlns:a16="http://schemas.microsoft.com/office/drawing/2014/main" xmlns="" val="2090858165"/>
                  </a:ext>
                </a:extLst>
              </a:tr>
              <a:tr h="287234">
                <a:tc>
                  <a:txBody>
                    <a:bodyPr/>
                    <a:lstStyle/>
                    <a:p>
                      <a:pPr>
                        <a:lnSpc>
                          <a:spcPct val="107000"/>
                        </a:lnSpc>
                        <a:spcAft>
                          <a:spcPts val="0"/>
                        </a:spcAft>
                      </a:pPr>
                      <a:r>
                        <a:rPr lang="en-GB" sz="2400" b="1" dirty="0">
                          <a:solidFill>
                            <a:srgbClr val="FFFFFF"/>
                          </a:solidFill>
                          <a:effectLst/>
                          <a:latin typeface="+mn-lt"/>
                          <a:ea typeface="Calibri" panose="020F0502020204030204" pitchFamily="34" charset="0"/>
                          <a:cs typeface="Times New Roman" panose="02020603050405020304" pitchFamily="18" charset="0"/>
                        </a:rPr>
                        <a:t>B</a:t>
                      </a:r>
                      <a:endParaRPr lang="en-GB" sz="24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solidFill>
                  </a:tcPr>
                </a:tc>
                <a:tc>
                  <a:txBody>
                    <a:bodyPr/>
                    <a:lstStyle/>
                    <a:p>
                      <a:pPr algn="ctr">
                        <a:lnSpc>
                          <a:spcPct val="107000"/>
                        </a:lnSpc>
                        <a:spcAft>
                          <a:spcPts val="0"/>
                        </a:spcAft>
                      </a:pPr>
                      <a:r>
                        <a:rPr lang="en-GB" sz="2400" dirty="0">
                          <a:effectLst/>
                          <a:latin typeface="+mn-lt"/>
                          <a:ea typeface="Calibri" panose="020F0502020204030204" pitchFamily="34" charset="0"/>
                          <a:cs typeface="Times New Roman" panose="02020603050405020304" pitchFamily="18" charset="0"/>
                        </a:rPr>
                        <a:t>0</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alpha val="60000"/>
                      </a:srgbClr>
                    </a:solidFill>
                  </a:tcPr>
                </a:tc>
                <a:tc>
                  <a:txBody>
                    <a:bodyPr/>
                    <a:lstStyle/>
                    <a:p>
                      <a:pPr algn="ctr">
                        <a:lnSpc>
                          <a:spcPct val="107000"/>
                        </a:lnSpc>
                        <a:spcAft>
                          <a:spcPts val="0"/>
                        </a:spcAft>
                      </a:pPr>
                      <a:r>
                        <a:rPr lang="en-GB" sz="2400" dirty="0">
                          <a:effectLst/>
                          <a:latin typeface="+mn-lt"/>
                          <a:ea typeface="Calibri" panose="020F0502020204030204" pitchFamily="34" charset="0"/>
                          <a:cs typeface="Times New Roman" panose="02020603050405020304" pitchFamily="18" charset="0"/>
                        </a:rPr>
                        <a:t> </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alpha val="60000"/>
                      </a:srgbClr>
                    </a:solidFill>
                  </a:tcPr>
                </a:tc>
                <a:extLst>
                  <a:ext uri="{0D108BD9-81ED-4DB2-BD59-A6C34878D82A}">
                    <a16:rowId xmlns:a16="http://schemas.microsoft.com/office/drawing/2014/main" xmlns="" val="3233216983"/>
                  </a:ext>
                </a:extLst>
              </a:tr>
              <a:tr h="386674">
                <a:tc>
                  <a:txBody>
                    <a:bodyPr/>
                    <a:lstStyle/>
                    <a:p>
                      <a:pPr>
                        <a:lnSpc>
                          <a:spcPct val="107000"/>
                        </a:lnSpc>
                        <a:spcAft>
                          <a:spcPts val="0"/>
                        </a:spcAft>
                      </a:pPr>
                      <a:r>
                        <a:rPr lang="en-GB" sz="2400" b="1" dirty="0">
                          <a:solidFill>
                            <a:srgbClr val="FFFFFF"/>
                          </a:solidFill>
                          <a:effectLst/>
                          <a:latin typeface="+mn-lt"/>
                          <a:ea typeface="Calibri" panose="020F0502020204030204" pitchFamily="34" charset="0"/>
                          <a:cs typeface="Times New Roman" panose="02020603050405020304" pitchFamily="18" charset="0"/>
                        </a:rPr>
                        <a:t>F</a:t>
                      </a:r>
                      <a:endParaRPr lang="en-GB" sz="24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solidFill>
                  </a:tcPr>
                </a:tc>
                <a:tc>
                  <a:txBody>
                    <a:bodyPr/>
                    <a:lstStyle/>
                    <a:p>
                      <a:pPr algn="ctr">
                        <a:lnSpc>
                          <a:spcPct val="107000"/>
                        </a:lnSpc>
                        <a:spcAft>
                          <a:spcPts val="0"/>
                        </a:spcAft>
                      </a:pPr>
                      <a:r>
                        <a:rPr lang="en-GB" sz="2400">
                          <a:effectLst/>
                          <a:latin typeface="+mn-lt"/>
                          <a:ea typeface="Calibri" panose="020F0502020204030204" pitchFamily="34" charset="0"/>
                          <a:cs typeface="Times New Roman" panose="02020603050405020304" pitchFamily="18" charset="0"/>
                        </a:rPr>
                        <a:t> </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alpha val="30000"/>
                      </a:srgbClr>
                    </a:solidFill>
                  </a:tcPr>
                </a:tc>
                <a:tc>
                  <a:txBody>
                    <a:bodyPr/>
                    <a:lstStyle/>
                    <a:p>
                      <a:pPr algn="ctr">
                        <a:lnSpc>
                          <a:spcPct val="107000"/>
                        </a:lnSpc>
                        <a:spcAft>
                          <a:spcPts val="0"/>
                        </a:spcAft>
                      </a:pPr>
                      <a:r>
                        <a:rPr lang="en-GB" sz="2400" dirty="0">
                          <a:effectLst/>
                          <a:latin typeface="+mn-lt"/>
                          <a:ea typeface="Calibri" panose="020F0502020204030204" pitchFamily="34" charset="0"/>
                          <a:cs typeface="Times New Roman" panose="02020603050405020304" pitchFamily="18" charset="0"/>
                        </a:rPr>
                        <a:t>0</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alpha val="30000"/>
                      </a:srgbClr>
                    </a:solidFill>
                  </a:tcPr>
                </a:tc>
                <a:extLst>
                  <a:ext uri="{0D108BD9-81ED-4DB2-BD59-A6C34878D82A}">
                    <a16:rowId xmlns:a16="http://schemas.microsoft.com/office/drawing/2014/main" xmlns="" val="3622316346"/>
                  </a:ext>
                </a:extLst>
              </a:tr>
            </a:tbl>
          </a:graphicData>
        </a:graphic>
      </p:graphicFrame>
      <p:pic>
        <p:nvPicPr>
          <p:cNvPr id="8" name="Picture 7">
            <a:extLst>
              <a:ext uri="{FF2B5EF4-FFF2-40B4-BE49-F238E27FC236}">
                <a16:creationId xmlns:a16="http://schemas.microsoft.com/office/drawing/2014/main" xmlns="" id="{16413655-53FF-B94C-9F28-D781AEB95FC5}"/>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8694977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B018B36-7F4A-4D4C-AEFE-0573459CE48D}"/>
              </a:ext>
            </a:extLst>
          </p:cNvPr>
          <p:cNvSpPr>
            <a:spLocks noGrp="1"/>
          </p:cNvSpPr>
          <p:nvPr>
            <p:ph type="title"/>
          </p:nvPr>
        </p:nvSpPr>
        <p:spPr/>
        <p:txBody>
          <a:bodyPr/>
          <a:lstStyle/>
          <a:p>
            <a:r>
              <a:rPr lang="en-GB" dirty="0"/>
              <a:t>Task 3: the fruit </a:t>
            </a:r>
            <a:r>
              <a:rPr lang="en-GB"/>
              <a:t>farm: </a:t>
            </a:r>
            <a:r>
              <a:rPr lang="en-GB" sz="2400" i="0" cap="all">
                <a:solidFill>
                  <a:srgbClr val="5E5E5E"/>
                </a:solidFill>
                <a:latin typeface="Arial" panose="020B0604020202020204" pitchFamily="34" charset="0"/>
                <a:cs typeface="Arial" panose="020B0604020202020204" pitchFamily="34" charset="0"/>
              </a:rPr>
              <a:t>Answer</a:t>
            </a:r>
            <a:endParaRPr lang="en-GB" sz="2400" i="0" cap="all" dirty="0">
              <a:solidFill>
                <a:srgbClr val="5E5E5E"/>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07E33A6F-77EE-EC45-885E-EAC494E70986}"/>
              </a:ext>
            </a:extLst>
          </p:cNvPr>
          <p:cNvSpPr>
            <a:spLocks noGrp="1"/>
          </p:cNvSpPr>
          <p:nvPr>
            <p:ph idx="1"/>
          </p:nvPr>
        </p:nvSpPr>
        <p:spPr>
          <a:xfrm>
            <a:off x="838200" y="1825625"/>
            <a:ext cx="9496962" cy="4351338"/>
          </a:xfrm>
        </p:spPr>
        <p:txBody>
          <a:bodyPr>
            <a:normAutofit/>
          </a:bodyPr>
          <a:lstStyle/>
          <a:p>
            <a:pPr marL="457200" indent="-457200">
              <a:lnSpc>
                <a:spcPct val="110000"/>
              </a:lnSpc>
              <a:buFont typeface="+mj-lt"/>
              <a:buAutoNum type="arabicPeriod"/>
            </a:pPr>
            <a:r>
              <a:rPr lang="en-GB" sz="2000" dirty="0"/>
              <a:t>Find the intercepts of the equations for both fields 1 and 2 by completing the following tables:</a:t>
            </a:r>
          </a:p>
        </p:txBody>
      </p:sp>
      <p:graphicFrame>
        <p:nvGraphicFramePr>
          <p:cNvPr id="7" name="Table 6">
            <a:extLst>
              <a:ext uri="{FF2B5EF4-FFF2-40B4-BE49-F238E27FC236}">
                <a16:creationId xmlns:a16="http://schemas.microsoft.com/office/drawing/2014/main" xmlns="" id="{36A40401-2718-C44E-96D6-CF573B0B962F}"/>
              </a:ext>
            </a:extLst>
          </p:cNvPr>
          <p:cNvGraphicFramePr>
            <a:graphicFrameLocks noGrp="1"/>
          </p:cNvGraphicFramePr>
          <p:nvPr>
            <p:extLst>
              <p:ext uri="{D42A27DB-BD31-4B8C-83A1-F6EECF244321}">
                <p14:modId xmlns:p14="http://schemas.microsoft.com/office/powerpoint/2010/main" val="1513423113"/>
              </p:ext>
            </p:extLst>
          </p:nvPr>
        </p:nvGraphicFramePr>
        <p:xfrm>
          <a:off x="2104913" y="3253234"/>
          <a:ext cx="3020649" cy="1174053"/>
        </p:xfrm>
        <a:graphic>
          <a:graphicData uri="http://schemas.openxmlformats.org/drawingml/2006/table">
            <a:tbl>
              <a:tblPr firstRow="1" firstCol="1" bandRow="1"/>
              <a:tblGrid>
                <a:gridCol w="1006883">
                  <a:extLst>
                    <a:ext uri="{9D8B030D-6E8A-4147-A177-3AD203B41FA5}">
                      <a16:colId xmlns:a16="http://schemas.microsoft.com/office/drawing/2014/main" xmlns="" val="2332084600"/>
                    </a:ext>
                  </a:extLst>
                </a:gridCol>
                <a:gridCol w="1006883">
                  <a:extLst>
                    <a:ext uri="{9D8B030D-6E8A-4147-A177-3AD203B41FA5}">
                      <a16:colId xmlns:a16="http://schemas.microsoft.com/office/drawing/2014/main" xmlns="" val="4242249849"/>
                    </a:ext>
                  </a:extLst>
                </a:gridCol>
                <a:gridCol w="1006883">
                  <a:extLst>
                    <a:ext uri="{9D8B030D-6E8A-4147-A177-3AD203B41FA5}">
                      <a16:colId xmlns:a16="http://schemas.microsoft.com/office/drawing/2014/main" xmlns="" val="3995220023"/>
                    </a:ext>
                  </a:extLst>
                </a:gridCol>
              </a:tblGrid>
              <a:tr h="386674">
                <a:tc>
                  <a:txBody>
                    <a:bodyPr/>
                    <a:lstStyle/>
                    <a:p>
                      <a:pPr>
                        <a:lnSpc>
                          <a:spcPct val="107000"/>
                        </a:lnSpc>
                        <a:spcAft>
                          <a:spcPts val="0"/>
                        </a:spcAft>
                      </a:pPr>
                      <a:r>
                        <a:rPr lang="en-GB" sz="2400" b="1">
                          <a:solidFill>
                            <a:srgbClr val="FFFFFF"/>
                          </a:solidFill>
                          <a:effectLst/>
                          <a:latin typeface="+mn-lt"/>
                          <a:ea typeface="Calibri" panose="020F0502020204030204" pitchFamily="34" charset="0"/>
                          <a:cs typeface="Times New Roman" panose="02020603050405020304" pitchFamily="18" charset="0"/>
                        </a:rPr>
                        <a:t> </a:t>
                      </a:r>
                      <a:endParaRPr lang="en-GB" sz="240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solidFill>
                  </a:tcPr>
                </a:tc>
                <a:tc gridSpan="2">
                  <a:txBody>
                    <a:bodyPr/>
                    <a:lstStyle/>
                    <a:p>
                      <a:pPr algn="ctr">
                        <a:lnSpc>
                          <a:spcPct val="107000"/>
                        </a:lnSpc>
                        <a:spcAft>
                          <a:spcPts val="0"/>
                        </a:spcAft>
                      </a:pPr>
                      <a:r>
                        <a:rPr lang="en-GB" sz="2400" b="1" dirty="0">
                          <a:solidFill>
                            <a:srgbClr val="FFFFFF"/>
                          </a:solidFill>
                          <a:effectLst/>
                          <a:latin typeface="+mn-lt"/>
                          <a:ea typeface="Calibri" panose="020F0502020204030204" pitchFamily="34" charset="0"/>
                          <a:cs typeface="Times New Roman" panose="02020603050405020304" pitchFamily="18" charset="0"/>
                        </a:rPr>
                        <a:t>Field 1</a:t>
                      </a:r>
                      <a:endParaRPr lang="en-GB" sz="2400" dirty="0">
                        <a:effectLst/>
                        <a:latin typeface="+mn-lt"/>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solidFill>
                  </a:tcPr>
                </a:tc>
                <a:tc hMerge="1">
                  <a:txBody>
                    <a:bodyPr/>
                    <a:lstStyle/>
                    <a:p>
                      <a:endParaRPr lang="en-GB"/>
                    </a:p>
                  </a:txBody>
                  <a:tcPr/>
                </a:tc>
                <a:extLst>
                  <a:ext uri="{0D108BD9-81ED-4DB2-BD59-A6C34878D82A}">
                    <a16:rowId xmlns:a16="http://schemas.microsoft.com/office/drawing/2014/main" xmlns="" val="2090858165"/>
                  </a:ext>
                </a:extLst>
              </a:tr>
              <a:tr h="287234">
                <a:tc>
                  <a:txBody>
                    <a:bodyPr/>
                    <a:lstStyle/>
                    <a:p>
                      <a:pPr>
                        <a:lnSpc>
                          <a:spcPct val="107000"/>
                        </a:lnSpc>
                        <a:spcAft>
                          <a:spcPts val="0"/>
                        </a:spcAft>
                      </a:pPr>
                      <a:r>
                        <a:rPr lang="en-GB" sz="2400" b="1" dirty="0">
                          <a:solidFill>
                            <a:srgbClr val="FFFFFF"/>
                          </a:solidFill>
                          <a:effectLst/>
                          <a:latin typeface="+mn-lt"/>
                          <a:ea typeface="Calibri" panose="020F0502020204030204" pitchFamily="34" charset="0"/>
                          <a:cs typeface="Times New Roman" panose="02020603050405020304" pitchFamily="18" charset="0"/>
                        </a:rPr>
                        <a:t>B</a:t>
                      </a:r>
                      <a:endParaRPr lang="en-GB" sz="24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solidFill>
                  </a:tcPr>
                </a:tc>
                <a:tc>
                  <a:txBody>
                    <a:bodyPr/>
                    <a:lstStyle/>
                    <a:p>
                      <a:pPr algn="ctr">
                        <a:lnSpc>
                          <a:spcPct val="107000"/>
                        </a:lnSpc>
                        <a:spcAft>
                          <a:spcPts val="0"/>
                        </a:spcAft>
                      </a:pPr>
                      <a:r>
                        <a:rPr lang="en-GB" sz="2400" dirty="0">
                          <a:effectLst/>
                          <a:latin typeface="+mn-lt"/>
                          <a:ea typeface="Calibri" panose="020F0502020204030204" pitchFamily="34" charset="0"/>
                          <a:cs typeface="Times New Roman" panose="02020603050405020304" pitchFamily="18" charset="0"/>
                        </a:rPr>
                        <a:t>0</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alpha val="60000"/>
                      </a:srgbClr>
                    </a:solidFill>
                  </a:tcPr>
                </a:tc>
                <a:tc>
                  <a:txBody>
                    <a:bodyPr/>
                    <a:lstStyle/>
                    <a:p>
                      <a:pPr algn="ctr">
                        <a:lnSpc>
                          <a:spcPct val="107000"/>
                        </a:lnSpc>
                        <a:spcAft>
                          <a:spcPts val="0"/>
                        </a:spcAft>
                      </a:pPr>
                      <a:r>
                        <a:rPr lang="en-GB" sz="2400" dirty="0">
                          <a:effectLst/>
                          <a:latin typeface="+mn-lt"/>
                          <a:ea typeface="Calibri" panose="020F0502020204030204" pitchFamily="34" charset="0"/>
                          <a:cs typeface="Times New Roman" panose="02020603050405020304" pitchFamily="18" charset="0"/>
                        </a:rPr>
                        <a:t>34.28 </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alpha val="60000"/>
                      </a:srgbClr>
                    </a:solidFill>
                  </a:tcPr>
                </a:tc>
                <a:extLst>
                  <a:ext uri="{0D108BD9-81ED-4DB2-BD59-A6C34878D82A}">
                    <a16:rowId xmlns:a16="http://schemas.microsoft.com/office/drawing/2014/main" xmlns="" val="3233216983"/>
                  </a:ext>
                </a:extLst>
              </a:tr>
              <a:tr h="386674">
                <a:tc>
                  <a:txBody>
                    <a:bodyPr/>
                    <a:lstStyle/>
                    <a:p>
                      <a:pPr>
                        <a:lnSpc>
                          <a:spcPct val="107000"/>
                        </a:lnSpc>
                        <a:spcAft>
                          <a:spcPts val="0"/>
                        </a:spcAft>
                      </a:pPr>
                      <a:r>
                        <a:rPr lang="en-GB" sz="2400" b="1" dirty="0">
                          <a:solidFill>
                            <a:srgbClr val="FFFFFF"/>
                          </a:solidFill>
                          <a:effectLst/>
                          <a:latin typeface="+mn-lt"/>
                          <a:ea typeface="Calibri" panose="020F0502020204030204" pitchFamily="34" charset="0"/>
                          <a:cs typeface="Times New Roman" panose="02020603050405020304" pitchFamily="18" charset="0"/>
                        </a:rPr>
                        <a:t>P</a:t>
                      </a:r>
                      <a:endParaRPr lang="en-GB" sz="24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solidFill>
                  </a:tcPr>
                </a:tc>
                <a:tc>
                  <a:txBody>
                    <a:bodyPr/>
                    <a:lstStyle/>
                    <a:p>
                      <a:pPr algn="ctr">
                        <a:lnSpc>
                          <a:spcPct val="107000"/>
                        </a:lnSpc>
                        <a:spcAft>
                          <a:spcPts val="0"/>
                        </a:spcAft>
                      </a:pPr>
                      <a:r>
                        <a:rPr lang="en-GB" sz="2400" dirty="0">
                          <a:effectLst/>
                          <a:latin typeface="+mn-lt"/>
                          <a:ea typeface="Calibri" panose="020F0502020204030204" pitchFamily="34" charset="0"/>
                          <a:cs typeface="Times New Roman" panose="02020603050405020304" pitchFamily="18" charset="0"/>
                        </a:rPr>
                        <a:t>24.00 </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alpha val="30000"/>
                      </a:srgbClr>
                    </a:solidFill>
                  </a:tcPr>
                </a:tc>
                <a:tc>
                  <a:txBody>
                    <a:bodyPr/>
                    <a:lstStyle/>
                    <a:p>
                      <a:pPr algn="ctr">
                        <a:lnSpc>
                          <a:spcPct val="107000"/>
                        </a:lnSpc>
                        <a:spcAft>
                          <a:spcPts val="0"/>
                        </a:spcAft>
                      </a:pPr>
                      <a:r>
                        <a:rPr lang="en-GB" sz="2400" dirty="0">
                          <a:effectLst/>
                          <a:latin typeface="+mn-lt"/>
                          <a:ea typeface="Calibri" panose="020F0502020204030204" pitchFamily="34" charset="0"/>
                          <a:cs typeface="Times New Roman" panose="02020603050405020304" pitchFamily="18" charset="0"/>
                        </a:rPr>
                        <a:t>0</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alpha val="30000"/>
                      </a:srgbClr>
                    </a:solidFill>
                  </a:tcPr>
                </a:tc>
                <a:extLst>
                  <a:ext uri="{0D108BD9-81ED-4DB2-BD59-A6C34878D82A}">
                    <a16:rowId xmlns:a16="http://schemas.microsoft.com/office/drawing/2014/main" xmlns="" val="3622316346"/>
                  </a:ext>
                </a:extLst>
              </a:tr>
            </a:tbl>
          </a:graphicData>
        </a:graphic>
      </p:graphicFrame>
      <p:graphicFrame>
        <p:nvGraphicFramePr>
          <p:cNvPr id="8" name="Table 7">
            <a:extLst>
              <a:ext uri="{FF2B5EF4-FFF2-40B4-BE49-F238E27FC236}">
                <a16:creationId xmlns:a16="http://schemas.microsoft.com/office/drawing/2014/main" xmlns="" id="{08890615-73A9-4A46-AD5D-F59DB2841385}"/>
              </a:ext>
            </a:extLst>
          </p:cNvPr>
          <p:cNvGraphicFramePr>
            <a:graphicFrameLocks noGrp="1"/>
          </p:cNvGraphicFramePr>
          <p:nvPr>
            <p:extLst>
              <p:ext uri="{D42A27DB-BD31-4B8C-83A1-F6EECF244321}">
                <p14:modId xmlns:p14="http://schemas.microsoft.com/office/powerpoint/2010/main" val="1675213212"/>
              </p:ext>
            </p:extLst>
          </p:nvPr>
        </p:nvGraphicFramePr>
        <p:xfrm>
          <a:off x="6096000" y="3253234"/>
          <a:ext cx="3020649" cy="1174053"/>
        </p:xfrm>
        <a:graphic>
          <a:graphicData uri="http://schemas.openxmlformats.org/drawingml/2006/table">
            <a:tbl>
              <a:tblPr firstRow="1" firstCol="1" bandRow="1"/>
              <a:tblGrid>
                <a:gridCol w="1006883">
                  <a:extLst>
                    <a:ext uri="{9D8B030D-6E8A-4147-A177-3AD203B41FA5}">
                      <a16:colId xmlns:a16="http://schemas.microsoft.com/office/drawing/2014/main" xmlns="" val="2332084600"/>
                    </a:ext>
                  </a:extLst>
                </a:gridCol>
                <a:gridCol w="1006883">
                  <a:extLst>
                    <a:ext uri="{9D8B030D-6E8A-4147-A177-3AD203B41FA5}">
                      <a16:colId xmlns:a16="http://schemas.microsoft.com/office/drawing/2014/main" xmlns="" val="4242249849"/>
                    </a:ext>
                  </a:extLst>
                </a:gridCol>
                <a:gridCol w="1006883">
                  <a:extLst>
                    <a:ext uri="{9D8B030D-6E8A-4147-A177-3AD203B41FA5}">
                      <a16:colId xmlns:a16="http://schemas.microsoft.com/office/drawing/2014/main" xmlns="" val="3995220023"/>
                    </a:ext>
                  </a:extLst>
                </a:gridCol>
              </a:tblGrid>
              <a:tr h="386674">
                <a:tc>
                  <a:txBody>
                    <a:bodyPr/>
                    <a:lstStyle/>
                    <a:p>
                      <a:pPr>
                        <a:lnSpc>
                          <a:spcPct val="107000"/>
                        </a:lnSpc>
                        <a:spcAft>
                          <a:spcPts val="0"/>
                        </a:spcAft>
                      </a:pPr>
                      <a:r>
                        <a:rPr lang="en-GB" sz="2400" b="1" dirty="0">
                          <a:solidFill>
                            <a:srgbClr val="FFFFFF"/>
                          </a:solidFill>
                          <a:effectLst/>
                          <a:latin typeface="+mn-lt"/>
                          <a:ea typeface="Calibri" panose="020F0502020204030204" pitchFamily="34" charset="0"/>
                          <a:cs typeface="Times New Roman" panose="02020603050405020304" pitchFamily="18" charset="0"/>
                        </a:rPr>
                        <a:t> </a:t>
                      </a:r>
                      <a:endParaRPr lang="en-GB" sz="24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solidFill>
                  </a:tcPr>
                </a:tc>
                <a:tc gridSpan="2">
                  <a:txBody>
                    <a:bodyPr/>
                    <a:lstStyle/>
                    <a:p>
                      <a:pPr algn="ctr">
                        <a:lnSpc>
                          <a:spcPct val="107000"/>
                        </a:lnSpc>
                        <a:spcAft>
                          <a:spcPts val="0"/>
                        </a:spcAft>
                      </a:pPr>
                      <a:r>
                        <a:rPr lang="en-GB" sz="2400" b="1" dirty="0">
                          <a:solidFill>
                            <a:srgbClr val="FFFFFF"/>
                          </a:solidFill>
                          <a:effectLst/>
                          <a:latin typeface="+mn-lt"/>
                          <a:ea typeface="Calibri" panose="020F0502020204030204" pitchFamily="34" charset="0"/>
                          <a:cs typeface="Times New Roman" panose="02020603050405020304" pitchFamily="18" charset="0"/>
                        </a:rPr>
                        <a:t>Field 2</a:t>
                      </a:r>
                      <a:endParaRPr lang="en-GB" sz="2400" dirty="0">
                        <a:effectLst/>
                        <a:latin typeface="+mn-lt"/>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solidFill>
                  </a:tcPr>
                </a:tc>
                <a:tc hMerge="1">
                  <a:txBody>
                    <a:bodyPr/>
                    <a:lstStyle/>
                    <a:p>
                      <a:endParaRPr lang="en-GB"/>
                    </a:p>
                  </a:txBody>
                  <a:tcPr/>
                </a:tc>
                <a:extLst>
                  <a:ext uri="{0D108BD9-81ED-4DB2-BD59-A6C34878D82A}">
                    <a16:rowId xmlns:a16="http://schemas.microsoft.com/office/drawing/2014/main" xmlns="" val="2090858165"/>
                  </a:ext>
                </a:extLst>
              </a:tr>
              <a:tr h="287234">
                <a:tc>
                  <a:txBody>
                    <a:bodyPr/>
                    <a:lstStyle/>
                    <a:p>
                      <a:pPr>
                        <a:lnSpc>
                          <a:spcPct val="107000"/>
                        </a:lnSpc>
                        <a:spcAft>
                          <a:spcPts val="0"/>
                        </a:spcAft>
                      </a:pPr>
                      <a:r>
                        <a:rPr lang="en-GB" sz="2400" b="1" dirty="0">
                          <a:solidFill>
                            <a:srgbClr val="FFFFFF"/>
                          </a:solidFill>
                          <a:effectLst/>
                          <a:latin typeface="+mn-lt"/>
                          <a:ea typeface="Calibri" panose="020F0502020204030204" pitchFamily="34" charset="0"/>
                          <a:cs typeface="Times New Roman" panose="02020603050405020304" pitchFamily="18" charset="0"/>
                        </a:rPr>
                        <a:t>B</a:t>
                      </a:r>
                      <a:endParaRPr lang="en-GB" sz="24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solidFill>
                  </a:tcPr>
                </a:tc>
                <a:tc>
                  <a:txBody>
                    <a:bodyPr/>
                    <a:lstStyle/>
                    <a:p>
                      <a:pPr algn="ctr">
                        <a:lnSpc>
                          <a:spcPct val="107000"/>
                        </a:lnSpc>
                        <a:spcAft>
                          <a:spcPts val="0"/>
                        </a:spcAft>
                      </a:pPr>
                      <a:r>
                        <a:rPr lang="en-GB" sz="2400" dirty="0">
                          <a:effectLst/>
                          <a:latin typeface="+mn-lt"/>
                          <a:ea typeface="Calibri" panose="020F0502020204030204" pitchFamily="34" charset="0"/>
                          <a:cs typeface="Times New Roman" panose="02020603050405020304" pitchFamily="18" charset="0"/>
                        </a:rPr>
                        <a:t>0</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alpha val="60000"/>
                      </a:srgbClr>
                    </a:solidFill>
                  </a:tcPr>
                </a:tc>
                <a:tc>
                  <a:txBody>
                    <a:bodyPr/>
                    <a:lstStyle/>
                    <a:p>
                      <a:pPr algn="ctr">
                        <a:lnSpc>
                          <a:spcPct val="107000"/>
                        </a:lnSpc>
                        <a:spcAft>
                          <a:spcPts val="0"/>
                        </a:spcAft>
                      </a:pPr>
                      <a:r>
                        <a:rPr lang="en-GB" sz="2400" dirty="0">
                          <a:effectLst/>
                          <a:latin typeface="+mn-lt"/>
                          <a:ea typeface="Calibri" panose="020F0502020204030204" pitchFamily="34" charset="0"/>
                          <a:cs typeface="Times New Roman" panose="02020603050405020304" pitchFamily="18" charset="0"/>
                        </a:rPr>
                        <a:t>31.72 </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alpha val="60000"/>
                      </a:srgbClr>
                    </a:solidFill>
                  </a:tcPr>
                </a:tc>
                <a:extLst>
                  <a:ext uri="{0D108BD9-81ED-4DB2-BD59-A6C34878D82A}">
                    <a16:rowId xmlns:a16="http://schemas.microsoft.com/office/drawing/2014/main" xmlns="" val="3233216983"/>
                  </a:ext>
                </a:extLst>
              </a:tr>
              <a:tr h="386674">
                <a:tc>
                  <a:txBody>
                    <a:bodyPr/>
                    <a:lstStyle/>
                    <a:p>
                      <a:pPr>
                        <a:lnSpc>
                          <a:spcPct val="107000"/>
                        </a:lnSpc>
                        <a:spcAft>
                          <a:spcPts val="0"/>
                        </a:spcAft>
                      </a:pPr>
                      <a:r>
                        <a:rPr lang="en-GB" sz="2400" b="1" dirty="0">
                          <a:solidFill>
                            <a:srgbClr val="FFFFFF"/>
                          </a:solidFill>
                          <a:effectLst/>
                          <a:latin typeface="+mn-lt"/>
                          <a:ea typeface="Calibri" panose="020F0502020204030204" pitchFamily="34" charset="0"/>
                          <a:cs typeface="Times New Roman" panose="02020603050405020304" pitchFamily="18" charset="0"/>
                        </a:rPr>
                        <a:t>F</a:t>
                      </a:r>
                      <a:endParaRPr lang="en-GB" sz="24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solidFill>
                  </a:tcPr>
                </a:tc>
                <a:tc>
                  <a:txBody>
                    <a:bodyPr/>
                    <a:lstStyle/>
                    <a:p>
                      <a:pPr algn="ctr">
                        <a:lnSpc>
                          <a:spcPct val="107000"/>
                        </a:lnSpc>
                        <a:spcAft>
                          <a:spcPts val="0"/>
                        </a:spcAft>
                      </a:pPr>
                      <a:r>
                        <a:rPr lang="en-GB" sz="2400" dirty="0">
                          <a:effectLst/>
                          <a:latin typeface="+mn-lt"/>
                          <a:ea typeface="Calibri" panose="020F0502020204030204" pitchFamily="34" charset="0"/>
                          <a:cs typeface="Times New Roman" panose="02020603050405020304" pitchFamily="18" charset="0"/>
                        </a:rPr>
                        <a:t>17.08 </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alpha val="30000"/>
                      </a:srgbClr>
                    </a:solidFill>
                  </a:tcPr>
                </a:tc>
                <a:tc>
                  <a:txBody>
                    <a:bodyPr/>
                    <a:lstStyle/>
                    <a:p>
                      <a:pPr algn="ctr">
                        <a:lnSpc>
                          <a:spcPct val="107000"/>
                        </a:lnSpc>
                        <a:spcAft>
                          <a:spcPts val="0"/>
                        </a:spcAft>
                      </a:pPr>
                      <a:r>
                        <a:rPr lang="en-GB" sz="2400" dirty="0">
                          <a:effectLst/>
                          <a:latin typeface="+mn-lt"/>
                          <a:ea typeface="Calibri" panose="020F0502020204030204" pitchFamily="34" charset="0"/>
                          <a:cs typeface="Times New Roman" panose="02020603050405020304" pitchFamily="18" charset="0"/>
                        </a:rPr>
                        <a:t>0</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alpha val="30000"/>
                      </a:srgbClr>
                    </a:solidFill>
                  </a:tcPr>
                </a:tc>
                <a:extLst>
                  <a:ext uri="{0D108BD9-81ED-4DB2-BD59-A6C34878D82A}">
                    <a16:rowId xmlns:a16="http://schemas.microsoft.com/office/drawing/2014/main" xmlns="" val="3622316346"/>
                  </a:ext>
                </a:extLst>
              </a:tr>
            </a:tbl>
          </a:graphicData>
        </a:graphic>
      </p:graphicFrame>
      <p:pic>
        <p:nvPicPr>
          <p:cNvPr id="9" name="Picture 8">
            <a:extLst>
              <a:ext uri="{FF2B5EF4-FFF2-40B4-BE49-F238E27FC236}">
                <a16:creationId xmlns:a16="http://schemas.microsoft.com/office/drawing/2014/main" xmlns="" id="{B4A2789B-F8D6-A049-924B-F485F5A12193}"/>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118874723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B018B36-7F4A-4D4C-AEFE-0573459CE48D}"/>
              </a:ext>
            </a:extLst>
          </p:cNvPr>
          <p:cNvSpPr>
            <a:spLocks noGrp="1"/>
          </p:cNvSpPr>
          <p:nvPr>
            <p:ph type="title"/>
          </p:nvPr>
        </p:nvSpPr>
        <p:spPr/>
        <p:txBody>
          <a:bodyPr/>
          <a:lstStyle/>
          <a:p>
            <a:r>
              <a:rPr lang="en-GB" dirty="0"/>
              <a:t>Task 3: the fruit farm </a:t>
            </a:r>
            <a:br>
              <a:rPr lang="en-GB" dirty="0"/>
            </a:br>
            <a:r>
              <a:rPr lang="en-GB" sz="2400" i="0" cap="all" dirty="0">
                <a:solidFill>
                  <a:srgbClr val="5E5E5E"/>
                </a:solidFill>
                <a:latin typeface="Arial" panose="020B0604020202020204" pitchFamily="34" charset="0"/>
                <a:cs typeface="Arial" panose="020B0604020202020204" pitchFamily="34" charset="0"/>
              </a:rPr>
              <a:t>Answer</a:t>
            </a:r>
          </a:p>
        </p:txBody>
      </p:sp>
      <p:sp>
        <p:nvSpPr>
          <p:cNvPr id="3" name="Content Placeholder 2">
            <a:extLst>
              <a:ext uri="{FF2B5EF4-FFF2-40B4-BE49-F238E27FC236}">
                <a16:creationId xmlns:a16="http://schemas.microsoft.com/office/drawing/2014/main" xmlns="" id="{07E33A6F-77EE-EC45-885E-EAC494E70986}"/>
              </a:ext>
            </a:extLst>
          </p:cNvPr>
          <p:cNvSpPr>
            <a:spLocks noGrp="1"/>
          </p:cNvSpPr>
          <p:nvPr>
            <p:ph idx="1"/>
          </p:nvPr>
        </p:nvSpPr>
        <p:spPr>
          <a:xfrm>
            <a:off x="838200" y="1825625"/>
            <a:ext cx="9496962" cy="4351338"/>
          </a:xfrm>
        </p:spPr>
        <p:txBody>
          <a:bodyPr>
            <a:normAutofit/>
          </a:bodyPr>
          <a:lstStyle/>
          <a:p>
            <a:pPr marL="457200" indent="-457200">
              <a:lnSpc>
                <a:spcPct val="110000"/>
              </a:lnSpc>
              <a:buFont typeface="+mj-lt"/>
              <a:buAutoNum type="arabicPeriod" startAt="2"/>
            </a:pPr>
            <a:r>
              <a:rPr lang="en-GB" sz="2000" dirty="0"/>
              <a:t>From your results, plot the graphs of the two fields with a separate graph for each.</a:t>
            </a:r>
          </a:p>
        </p:txBody>
      </p:sp>
      <p:graphicFrame>
        <p:nvGraphicFramePr>
          <p:cNvPr id="7" name="Table 6">
            <a:extLst>
              <a:ext uri="{FF2B5EF4-FFF2-40B4-BE49-F238E27FC236}">
                <a16:creationId xmlns:a16="http://schemas.microsoft.com/office/drawing/2014/main" xmlns="" id="{36A40401-2718-C44E-96D6-CF573B0B962F}"/>
              </a:ext>
            </a:extLst>
          </p:cNvPr>
          <p:cNvGraphicFramePr>
            <a:graphicFrameLocks noGrp="1"/>
          </p:cNvGraphicFramePr>
          <p:nvPr>
            <p:extLst>
              <p:ext uri="{D42A27DB-BD31-4B8C-83A1-F6EECF244321}">
                <p14:modId xmlns:p14="http://schemas.microsoft.com/office/powerpoint/2010/main" val="128022241"/>
              </p:ext>
            </p:extLst>
          </p:nvPr>
        </p:nvGraphicFramePr>
        <p:xfrm>
          <a:off x="8566657" y="4856052"/>
          <a:ext cx="3020649" cy="1174053"/>
        </p:xfrm>
        <a:graphic>
          <a:graphicData uri="http://schemas.openxmlformats.org/drawingml/2006/table">
            <a:tbl>
              <a:tblPr firstRow="1" firstCol="1" bandRow="1"/>
              <a:tblGrid>
                <a:gridCol w="1006883">
                  <a:extLst>
                    <a:ext uri="{9D8B030D-6E8A-4147-A177-3AD203B41FA5}">
                      <a16:colId xmlns:a16="http://schemas.microsoft.com/office/drawing/2014/main" xmlns="" val="2332084600"/>
                    </a:ext>
                  </a:extLst>
                </a:gridCol>
                <a:gridCol w="1006883">
                  <a:extLst>
                    <a:ext uri="{9D8B030D-6E8A-4147-A177-3AD203B41FA5}">
                      <a16:colId xmlns:a16="http://schemas.microsoft.com/office/drawing/2014/main" xmlns="" val="4242249849"/>
                    </a:ext>
                  </a:extLst>
                </a:gridCol>
                <a:gridCol w="1006883">
                  <a:extLst>
                    <a:ext uri="{9D8B030D-6E8A-4147-A177-3AD203B41FA5}">
                      <a16:colId xmlns:a16="http://schemas.microsoft.com/office/drawing/2014/main" xmlns="" val="3995220023"/>
                    </a:ext>
                  </a:extLst>
                </a:gridCol>
              </a:tblGrid>
              <a:tr h="386674">
                <a:tc>
                  <a:txBody>
                    <a:bodyPr/>
                    <a:lstStyle/>
                    <a:p>
                      <a:pPr>
                        <a:lnSpc>
                          <a:spcPct val="107000"/>
                        </a:lnSpc>
                        <a:spcAft>
                          <a:spcPts val="0"/>
                        </a:spcAft>
                      </a:pPr>
                      <a:r>
                        <a:rPr lang="en-GB" sz="2400" b="1">
                          <a:solidFill>
                            <a:srgbClr val="FFFFFF"/>
                          </a:solidFill>
                          <a:effectLst/>
                          <a:latin typeface="+mn-lt"/>
                          <a:ea typeface="Calibri" panose="020F0502020204030204" pitchFamily="34" charset="0"/>
                          <a:cs typeface="Times New Roman" panose="02020603050405020304" pitchFamily="18" charset="0"/>
                        </a:rPr>
                        <a:t> </a:t>
                      </a:r>
                      <a:endParaRPr lang="en-GB" sz="240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solidFill>
                  </a:tcPr>
                </a:tc>
                <a:tc gridSpan="2">
                  <a:txBody>
                    <a:bodyPr/>
                    <a:lstStyle/>
                    <a:p>
                      <a:pPr algn="ctr">
                        <a:lnSpc>
                          <a:spcPct val="107000"/>
                        </a:lnSpc>
                        <a:spcAft>
                          <a:spcPts val="0"/>
                        </a:spcAft>
                      </a:pPr>
                      <a:r>
                        <a:rPr lang="en-GB" sz="2400" b="1" dirty="0">
                          <a:solidFill>
                            <a:srgbClr val="FFFFFF"/>
                          </a:solidFill>
                          <a:effectLst/>
                          <a:latin typeface="+mn-lt"/>
                          <a:ea typeface="Calibri" panose="020F0502020204030204" pitchFamily="34" charset="0"/>
                          <a:cs typeface="Times New Roman" panose="02020603050405020304" pitchFamily="18" charset="0"/>
                        </a:rPr>
                        <a:t>Field 1</a:t>
                      </a:r>
                      <a:endParaRPr lang="en-GB" sz="2400" dirty="0">
                        <a:effectLst/>
                        <a:latin typeface="+mn-lt"/>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solidFill>
                  </a:tcPr>
                </a:tc>
                <a:tc hMerge="1">
                  <a:txBody>
                    <a:bodyPr/>
                    <a:lstStyle/>
                    <a:p>
                      <a:endParaRPr lang="en-GB"/>
                    </a:p>
                  </a:txBody>
                  <a:tcPr/>
                </a:tc>
                <a:extLst>
                  <a:ext uri="{0D108BD9-81ED-4DB2-BD59-A6C34878D82A}">
                    <a16:rowId xmlns:a16="http://schemas.microsoft.com/office/drawing/2014/main" xmlns="" val="2090858165"/>
                  </a:ext>
                </a:extLst>
              </a:tr>
              <a:tr h="287234">
                <a:tc>
                  <a:txBody>
                    <a:bodyPr/>
                    <a:lstStyle/>
                    <a:p>
                      <a:pPr>
                        <a:lnSpc>
                          <a:spcPct val="107000"/>
                        </a:lnSpc>
                        <a:spcAft>
                          <a:spcPts val="0"/>
                        </a:spcAft>
                      </a:pPr>
                      <a:r>
                        <a:rPr lang="en-GB" sz="2400" b="1" dirty="0">
                          <a:solidFill>
                            <a:srgbClr val="FFFFFF"/>
                          </a:solidFill>
                          <a:effectLst/>
                          <a:latin typeface="+mn-lt"/>
                          <a:ea typeface="Calibri" panose="020F0502020204030204" pitchFamily="34" charset="0"/>
                          <a:cs typeface="Times New Roman" panose="02020603050405020304" pitchFamily="18" charset="0"/>
                        </a:rPr>
                        <a:t>B</a:t>
                      </a:r>
                      <a:endParaRPr lang="en-GB" sz="24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solidFill>
                  </a:tcPr>
                </a:tc>
                <a:tc>
                  <a:txBody>
                    <a:bodyPr/>
                    <a:lstStyle/>
                    <a:p>
                      <a:pPr algn="ctr">
                        <a:lnSpc>
                          <a:spcPct val="107000"/>
                        </a:lnSpc>
                        <a:spcAft>
                          <a:spcPts val="0"/>
                        </a:spcAft>
                      </a:pPr>
                      <a:r>
                        <a:rPr lang="en-GB" sz="2400" dirty="0">
                          <a:effectLst/>
                          <a:latin typeface="+mn-lt"/>
                          <a:ea typeface="Calibri" panose="020F0502020204030204" pitchFamily="34" charset="0"/>
                          <a:cs typeface="Times New Roman" panose="02020603050405020304" pitchFamily="18" charset="0"/>
                        </a:rPr>
                        <a:t>0</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alpha val="60000"/>
                      </a:srgbClr>
                    </a:solidFill>
                  </a:tcPr>
                </a:tc>
                <a:tc>
                  <a:txBody>
                    <a:bodyPr/>
                    <a:lstStyle/>
                    <a:p>
                      <a:pPr algn="ctr">
                        <a:lnSpc>
                          <a:spcPct val="107000"/>
                        </a:lnSpc>
                        <a:spcAft>
                          <a:spcPts val="0"/>
                        </a:spcAft>
                      </a:pPr>
                      <a:r>
                        <a:rPr lang="en-GB" sz="2400" dirty="0">
                          <a:effectLst/>
                          <a:latin typeface="+mn-lt"/>
                          <a:ea typeface="Calibri" panose="020F0502020204030204" pitchFamily="34" charset="0"/>
                          <a:cs typeface="Times New Roman" panose="02020603050405020304" pitchFamily="18" charset="0"/>
                        </a:rPr>
                        <a:t>34.28 </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alpha val="60000"/>
                      </a:srgbClr>
                    </a:solidFill>
                  </a:tcPr>
                </a:tc>
                <a:extLst>
                  <a:ext uri="{0D108BD9-81ED-4DB2-BD59-A6C34878D82A}">
                    <a16:rowId xmlns:a16="http://schemas.microsoft.com/office/drawing/2014/main" xmlns="" val="3233216983"/>
                  </a:ext>
                </a:extLst>
              </a:tr>
              <a:tr h="386674">
                <a:tc>
                  <a:txBody>
                    <a:bodyPr/>
                    <a:lstStyle/>
                    <a:p>
                      <a:pPr>
                        <a:lnSpc>
                          <a:spcPct val="107000"/>
                        </a:lnSpc>
                        <a:spcAft>
                          <a:spcPts val="0"/>
                        </a:spcAft>
                      </a:pPr>
                      <a:r>
                        <a:rPr lang="en-GB" sz="2400" b="1" dirty="0">
                          <a:solidFill>
                            <a:srgbClr val="FFFFFF"/>
                          </a:solidFill>
                          <a:effectLst/>
                          <a:latin typeface="+mn-lt"/>
                          <a:ea typeface="Calibri" panose="020F0502020204030204" pitchFamily="34" charset="0"/>
                          <a:cs typeface="Times New Roman" panose="02020603050405020304" pitchFamily="18" charset="0"/>
                        </a:rPr>
                        <a:t>P</a:t>
                      </a:r>
                      <a:endParaRPr lang="en-GB" sz="24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solidFill>
                  </a:tcPr>
                </a:tc>
                <a:tc>
                  <a:txBody>
                    <a:bodyPr/>
                    <a:lstStyle/>
                    <a:p>
                      <a:pPr algn="ctr">
                        <a:lnSpc>
                          <a:spcPct val="107000"/>
                        </a:lnSpc>
                        <a:spcAft>
                          <a:spcPts val="0"/>
                        </a:spcAft>
                      </a:pPr>
                      <a:r>
                        <a:rPr lang="en-GB" sz="2400" dirty="0">
                          <a:effectLst/>
                          <a:latin typeface="+mn-lt"/>
                          <a:ea typeface="Calibri" panose="020F0502020204030204" pitchFamily="34" charset="0"/>
                          <a:cs typeface="Times New Roman" panose="02020603050405020304" pitchFamily="18" charset="0"/>
                        </a:rPr>
                        <a:t>24.00 </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alpha val="30000"/>
                      </a:srgbClr>
                    </a:solidFill>
                  </a:tcPr>
                </a:tc>
                <a:tc>
                  <a:txBody>
                    <a:bodyPr/>
                    <a:lstStyle/>
                    <a:p>
                      <a:pPr algn="ctr">
                        <a:lnSpc>
                          <a:spcPct val="107000"/>
                        </a:lnSpc>
                        <a:spcAft>
                          <a:spcPts val="0"/>
                        </a:spcAft>
                      </a:pPr>
                      <a:r>
                        <a:rPr lang="en-GB" sz="2400" dirty="0">
                          <a:effectLst/>
                          <a:latin typeface="+mn-lt"/>
                          <a:ea typeface="Calibri" panose="020F0502020204030204" pitchFamily="34" charset="0"/>
                          <a:cs typeface="Times New Roman" panose="02020603050405020304" pitchFamily="18" charset="0"/>
                        </a:rPr>
                        <a:t>0</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alpha val="30000"/>
                      </a:srgbClr>
                    </a:solidFill>
                  </a:tcPr>
                </a:tc>
                <a:extLst>
                  <a:ext uri="{0D108BD9-81ED-4DB2-BD59-A6C34878D82A}">
                    <a16:rowId xmlns:a16="http://schemas.microsoft.com/office/drawing/2014/main" xmlns="" val="3622316346"/>
                  </a:ext>
                </a:extLst>
              </a:tr>
            </a:tbl>
          </a:graphicData>
        </a:graphic>
      </p:graphicFrame>
      <p:graphicFrame>
        <p:nvGraphicFramePr>
          <p:cNvPr id="9" name="Chart 8">
            <a:extLst>
              <a:ext uri="{FF2B5EF4-FFF2-40B4-BE49-F238E27FC236}">
                <a16:creationId xmlns:a16="http://schemas.microsoft.com/office/drawing/2014/main" xmlns="" id="{56502C94-C42E-F943-9D4F-0FC02C3D70F5}"/>
              </a:ext>
            </a:extLst>
          </p:cNvPr>
          <p:cNvGraphicFramePr>
            <a:graphicFrameLocks/>
          </p:cNvGraphicFramePr>
          <p:nvPr>
            <p:extLst>
              <p:ext uri="{D42A27DB-BD31-4B8C-83A1-F6EECF244321}">
                <p14:modId xmlns:p14="http://schemas.microsoft.com/office/powerpoint/2010/main" val="425383146"/>
              </p:ext>
            </p:extLst>
          </p:nvPr>
        </p:nvGraphicFramePr>
        <p:xfrm>
          <a:off x="1023064" y="2282044"/>
          <a:ext cx="7079321" cy="4074306"/>
        </p:xfrm>
        <a:graphic>
          <a:graphicData uri="http://schemas.openxmlformats.org/drawingml/2006/chart">
            <c:chart xmlns:c="http://schemas.openxmlformats.org/drawingml/2006/chart" xmlns:r="http://schemas.openxmlformats.org/officeDocument/2006/relationships" r:id="rId3"/>
          </a:graphicData>
        </a:graphic>
      </p:graphicFrame>
      <p:pic>
        <p:nvPicPr>
          <p:cNvPr id="8" name="Picture 7">
            <a:extLst>
              <a:ext uri="{FF2B5EF4-FFF2-40B4-BE49-F238E27FC236}">
                <a16:creationId xmlns:a16="http://schemas.microsoft.com/office/drawing/2014/main" xmlns="" id="{9582AE4D-7BF1-B440-B1CF-6356F40EFAAB}"/>
              </a:ext>
            </a:extLst>
          </p:cNvPr>
          <p:cNvPicPr>
            <a:picLocks noChangeAspect="1"/>
          </p:cNvPicPr>
          <p:nvPr/>
        </p:nvPicPr>
        <p:blipFill>
          <a:blip r:embed="rId4"/>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37207351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a:extLst>
              <a:ext uri="{FF2B5EF4-FFF2-40B4-BE49-F238E27FC236}">
                <a16:creationId xmlns:a16="http://schemas.microsoft.com/office/drawing/2014/main" xmlns="" id="{65350A9F-F2B2-2643-89E6-8286F471CA29}"/>
              </a:ext>
            </a:extLst>
          </p:cNvPr>
          <p:cNvGraphicFramePr>
            <a:graphicFrameLocks/>
          </p:cNvGraphicFramePr>
          <p:nvPr>
            <p:extLst>
              <p:ext uri="{D42A27DB-BD31-4B8C-83A1-F6EECF244321}">
                <p14:modId xmlns:p14="http://schemas.microsoft.com/office/powerpoint/2010/main" val="1110639605"/>
              </p:ext>
            </p:extLst>
          </p:nvPr>
        </p:nvGraphicFramePr>
        <p:xfrm>
          <a:off x="1023064" y="2282045"/>
          <a:ext cx="7079321" cy="407430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Table 7">
            <a:extLst>
              <a:ext uri="{FF2B5EF4-FFF2-40B4-BE49-F238E27FC236}">
                <a16:creationId xmlns:a16="http://schemas.microsoft.com/office/drawing/2014/main" xmlns="" id="{4D556C92-FA0C-D446-9E4E-D3F17A2A9104}"/>
              </a:ext>
            </a:extLst>
          </p:cNvPr>
          <p:cNvGraphicFramePr>
            <a:graphicFrameLocks noGrp="1"/>
          </p:cNvGraphicFramePr>
          <p:nvPr>
            <p:extLst>
              <p:ext uri="{D42A27DB-BD31-4B8C-83A1-F6EECF244321}">
                <p14:modId xmlns:p14="http://schemas.microsoft.com/office/powerpoint/2010/main" val="2707925877"/>
              </p:ext>
            </p:extLst>
          </p:nvPr>
        </p:nvGraphicFramePr>
        <p:xfrm>
          <a:off x="8566657" y="4856052"/>
          <a:ext cx="3020649" cy="1174053"/>
        </p:xfrm>
        <a:graphic>
          <a:graphicData uri="http://schemas.openxmlformats.org/drawingml/2006/table">
            <a:tbl>
              <a:tblPr firstRow="1" firstCol="1" bandRow="1"/>
              <a:tblGrid>
                <a:gridCol w="1006883">
                  <a:extLst>
                    <a:ext uri="{9D8B030D-6E8A-4147-A177-3AD203B41FA5}">
                      <a16:colId xmlns:a16="http://schemas.microsoft.com/office/drawing/2014/main" xmlns="" val="2332084600"/>
                    </a:ext>
                  </a:extLst>
                </a:gridCol>
                <a:gridCol w="1006883">
                  <a:extLst>
                    <a:ext uri="{9D8B030D-6E8A-4147-A177-3AD203B41FA5}">
                      <a16:colId xmlns:a16="http://schemas.microsoft.com/office/drawing/2014/main" xmlns="" val="4242249849"/>
                    </a:ext>
                  </a:extLst>
                </a:gridCol>
                <a:gridCol w="1006883">
                  <a:extLst>
                    <a:ext uri="{9D8B030D-6E8A-4147-A177-3AD203B41FA5}">
                      <a16:colId xmlns:a16="http://schemas.microsoft.com/office/drawing/2014/main" xmlns="" val="3995220023"/>
                    </a:ext>
                  </a:extLst>
                </a:gridCol>
              </a:tblGrid>
              <a:tr h="386674">
                <a:tc>
                  <a:txBody>
                    <a:bodyPr/>
                    <a:lstStyle/>
                    <a:p>
                      <a:pPr>
                        <a:lnSpc>
                          <a:spcPct val="107000"/>
                        </a:lnSpc>
                        <a:spcAft>
                          <a:spcPts val="0"/>
                        </a:spcAft>
                      </a:pPr>
                      <a:r>
                        <a:rPr lang="en-GB" sz="2400" b="1" dirty="0">
                          <a:solidFill>
                            <a:srgbClr val="FFFFFF"/>
                          </a:solidFill>
                          <a:effectLst/>
                          <a:latin typeface="+mn-lt"/>
                          <a:ea typeface="Calibri" panose="020F0502020204030204" pitchFamily="34" charset="0"/>
                          <a:cs typeface="Times New Roman" panose="02020603050405020304" pitchFamily="18" charset="0"/>
                        </a:rPr>
                        <a:t> </a:t>
                      </a:r>
                      <a:endParaRPr lang="en-GB" sz="24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solidFill>
                  </a:tcPr>
                </a:tc>
                <a:tc gridSpan="2">
                  <a:txBody>
                    <a:bodyPr/>
                    <a:lstStyle/>
                    <a:p>
                      <a:pPr algn="ctr">
                        <a:lnSpc>
                          <a:spcPct val="107000"/>
                        </a:lnSpc>
                        <a:spcAft>
                          <a:spcPts val="0"/>
                        </a:spcAft>
                      </a:pPr>
                      <a:r>
                        <a:rPr lang="en-GB" sz="2400" b="1" dirty="0">
                          <a:solidFill>
                            <a:srgbClr val="FFFFFF"/>
                          </a:solidFill>
                          <a:effectLst/>
                          <a:latin typeface="+mn-lt"/>
                          <a:ea typeface="Calibri" panose="020F0502020204030204" pitchFamily="34" charset="0"/>
                          <a:cs typeface="Times New Roman" panose="02020603050405020304" pitchFamily="18" charset="0"/>
                        </a:rPr>
                        <a:t>Field 2</a:t>
                      </a:r>
                      <a:endParaRPr lang="en-GB" sz="2400" dirty="0">
                        <a:effectLst/>
                        <a:latin typeface="+mn-lt"/>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solidFill>
                  </a:tcPr>
                </a:tc>
                <a:tc hMerge="1">
                  <a:txBody>
                    <a:bodyPr/>
                    <a:lstStyle/>
                    <a:p>
                      <a:endParaRPr lang="en-GB"/>
                    </a:p>
                  </a:txBody>
                  <a:tcPr/>
                </a:tc>
                <a:extLst>
                  <a:ext uri="{0D108BD9-81ED-4DB2-BD59-A6C34878D82A}">
                    <a16:rowId xmlns:a16="http://schemas.microsoft.com/office/drawing/2014/main" xmlns="" val="2090858165"/>
                  </a:ext>
                </a:extLst>
              </a:tr>
              <a:tr h="287234">
                <a:tc>
                  <a:txBody>
                    <a:bodyPr/>
                    <a:lstStyle/>
                    <a:p>
                      <a:pPr>
                        <a:lnSpc>
                          <a:spcPct val="107000"/>
                        </a:lnSpc>
                        <a:spcAft>
                          <a:spcPts val="0"/>
                        </a:spcAft>
                      </a:pPr>
                      <a:r>
                        <a:rPr lang="en-GB" sz="2400" b="1" dirty="0">
                          <a:solidFill>
                            <a:srgbClr val="FFFFFF"/>
                          </a:solidFill>
                          <a:effectLst/>
                          <a:latin typeface="+mn-lt"/>
                          <a:ea typeface="Calibri" panose="020F0502020204030204" pitchFamily="34" charset="0"/>
                          <a:cs typeface="Times New Roman" panose="02020603050405020304" pitchFamily="18" charset="0"/>
                        </a:rPr>
                        <a:t>B</a:t>
                      </a:r>
                      <a:endParaRPr lang="en-GB" sz="24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solidFill>
                  </a:tcPr>
                </a:tc>
                <a:tc>
                  <a:txBody>
                    <a:bodyPr/>
                    <a:lstStyle/>
                    <a:p>
                      <a:pPr algn="ctr">
                        <a:lnSpc>
                          <a:spcPct val="107000"/>
                        </a:lnSpc>
                        <a:spcAft>
                          <a:spcPts val="0"/>
                        </a:spcAft>
                      </a:pPr>
                      <a:r>
                        <a:rPr lang="en-GB" sz="2400" dirty="0">
                          <a:effectLst/>
                          <a:latin typeface="+mn-lt"/>
                          <a:ea typeface="Calibri" panose="020F0502020204030204" pitchFamily="34" charset="0"/>
                          <a:cs typeface="Times New Roman" panose="02020603050405020304" pitchFamily="18" charset="0"/>
                        </a:rPr>
                        <a:t>0</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alpha val="60000"/>
                      </a:srgbClr>
                    </a:solidFill>
                  </a:tcPr>
                </a:tc>
                <a:tc>
                  <a:txBody>
                    <a:bodyPr/>
                    <a:lstStyle/>
                    <a:p>
                      <a:pPr algn="ctr">
                        <a:lnSpc>
                          <a:spcPct val="107000"/>
                        </a:lnSpc>
                        <a:spcAft>
                          <a:spcPts val="0"/>
                        </a:spcAft>
                      </a:pPr>
                      <a:r>
                        <a:rPr lang="en-GB" sz="2400" dirty="0">
                          <a:effectLst/>
                          <a:latin typeface="+mn-lt"/>
                          <a:ea typeface="Calibri" panose="020F0502020204030204" pitchFamily="34" charset="0"/>
                          <a:cs typeface="Times New Roman" panose="02020603050405020304" pitchFamily="18" charset="0"/>
                        </a:rPr>
                        <a:t>31.72 </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alpha val="60000"/>
                      </a:srgbClr>
                    </a:solidFill>
                  </a:tcPr>
                </a:tc>
                <a:extLst>
                  <a:ext uri="{0D108BD9-81ED-4DB2-BD59-A6C34878D82A}">
                    <a16:rowId xmlns:a16="http://schemas.microsoft.com/office/drawing/2014/main" xmlns="" val="3233216983"/>
                  </a:ext>
                </a:extLst>
              </a:tr>
              <a:tr h="386674">
                <a:tc>
                  <a:txBody>
                    <a:bodyPr/>
                    <a:lstStyle/>
                    <a:p>
                      <a:pPr>
                        <a:lnSpc>
                          <a:spcPct val="107000"/>
                        </a:lnSpc>
                        <a:spcAft>
                          <a:spcPts val="0"/>
                        </a:spcAft>
                      </a:pPr>
                      <a:r>
                        <a:rPr lang="en-GB" sz="2400" b="1" dirty="0">
                          <a:solidFill>
                            <a:srgbClr val="FFFFFF"/>
                          </a:solidFill>
                          <a:effectLst/>
                          <a:latin typeface="+mn-lt"/>
                          <a:ea typeface="Calibri" panose="020F0502020204030204" pitchFamily="34" charset="0"/>
                          <a:cs typeface="Times New Roman" panose="02020603050405020304" pitchFamily="18" charset="0"/>
                        </a:rPr>
                        <a:t>F</a:t>
                      </a:r>
                      <a:endParaRPr lang="en-GB" sz="24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solidFill>
                  </a:tcPr>
                </a:tc>
                <a:tc>
                  <a:txBody>
                    <a:bodyPr/>
                    <a:lstStyle/>
                    <a:p>
                      <a:pPr algn="ctr">
                        <a:lnSpc>
                          <a:spcPct val="107000"/>
                        </a:lnSpc>
                        <a:spcAft>
                          <a:spcPts val="0"/>
                        </a:spcAft>
                      </a:pPr>
                      <a:r>
                        <a:rPr lang="en-GB" sz="2400" dirty="0">
                          <a:effectLst/>
                          <a:latin typeface="+mn-lt"/>
                          <a:ea typeface="Calibri" panose="020F0502020204030204" pitchFamily="34" charset="0"/>
                          <a:cs typeface="Times New Roman" panose="02020603050405020304" pitchFamily="18" charset="0"/>
                        </a:rPr>
                        <a:t>17.08 </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alpha val="30000"/>
                      </a:srgbClr>
                    </a:solidFill>
                  </a:tcPr>
                </a:tc>
                <a:tc>
                  <a:txBody>
                    <a:bodyPr/>
                    <a:lstStyle/>
                    <a:p>
                      <a:pPr algn="ctr">
                        <a:lnSpc>
                          <a:spcPct val="107000"/>
                        </a:lnSpc>
                        <a:spcAft>
                          <a:spcPts val="0"/>
                        </a:spcAft>
                      </a:pPr>
                      <a:r>
                        <a:rPr lang="en-GB" sz="2400" dirty="0">
                          <a:effectLst/>
                          <a:latin typeface="+mn-lt"/>
                          <a:ea typeface="Calibri" panose="020F0502020204030204" pitchFamily="34" charset="0"/>
                          <a:cs typeface="Times New Roman" panose="02020603050405020304" pitchFamily="18" charset="0"/>
                        </a:rPr>
                        <a:t>0</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5BB3B">
                        <a:alpha val="30000"/>
                      </a:srgbClr>
                    </a:solidFill>
                  </a:tcPr>
                </a:tc>
                <a:extLst>
                  <a:ext uri="{0D108BD9-81ED-4DB2-BD59-A6C34878D82A}">
                    <a16:rowId xmlns:a16="http://schemas.microsoft.com/office/drawing/2014/main" xmlns="" val="3622316346"/>
                  </a:ext>
                </a:extLst>
              </a:tr>
            </a:tbl>
          </a:graphicData>
        </a:graphic>
      </p:graphicFrame>
      <p:sp>
        <p:nvSpPr>
          <p:cNvPr id="2" name="Title 1">
            <a:extLst>
              <a:ext uri="{FF2B5EF4-FFF2-40B4-BE49-F238E27FC236}">
                <a16:creationId xmlns:a16="http://schemas.microsoft.com/office/drawing/2014/main" xmlns="" id="{2B018B36-7F4A-4D4C-AEFE-0573459CE48D}"/>
              </a:ext>
            </a:extLst>
          </p:cNvPr>
          <p:cNvSpPr>
            <a:spLocks noGrp="1"/>
          </p:cNvSpPr>
          <p:nvPr>
            <p:ph type="title"/>
          </p:nvPr>
        </p:nvSpPr>
        <p:spPr/>
        <p:txBody>
          <a:bodyPr/>
          <a:lstStyle/>
          <a:p>
            <a:r>
              <a:rPr lang="en-GB" dirty="0"/>
              <a:t>Task 3: the fruit farm </a:t>
            </a:r>
            <a:br>
              <a:rPr lang="en-GB" dirty="0"/>
            </a:br>
            <a:r>
              <a:rPr lang="en-GB" sz="2400" i="0" cap="all" dirty="0">
                <a:solidFill>
                  <a:srgbClr val="5E5E5E"/>
                </a:solidFill>
                <a:latin typeface="Arial" panose="020B0604020202020204" pitchFamily="34" charset="0"/>
                <a:cs typeface="Arial" panose="020B0604020202020204" pitchFamily="34" charset="0"/>
              </a:rPr>
              <a:t>Answer</a:t>
            </a:r>
          </a:p>
        </p:txBody>
      </p:sp>
      <p:sp>
        <p:nvSpPr>
          <p:cNvPr id="3" name="Content Placeholder 2">
            <a:extLst>
              <a:ext uri="{FF2B5EF4-FFF2-40B4-BE49-F238E27FC236}">
                <a16:creationId xmlns:a16="http://schemas.microsoft.com/office/drawing/2014/main" xmlns="" id="{07E33A6F-77EE-EC45-885E-EAC494E70986}"/>
              </a:ext>
            </a:extLst>
          </p:cNvPr>
          <p:cNvSpPr>
            <a:spLocks noGrp="1"/>
          </p:cNvSpPr>
          <p:nvPr>
            <p:ph idx="1"/>
          </p:nvPr>
        </p:nvSpPr>
        <p:spPr>
          <a:xfrm>
            <a:off x="838200" y="1825625"/>
            <a:ext cx="9496962" cy="4351338"/>
          </a:xfrm>
        </p:spPr>
        <p:txBody>
          <a:bodyPr>
            <a:normAutofit/>
          </a:bodyPr>
          <a:lstStyle/>
          <a:p>
            <a:pPr marL="457200" indent="-457200">
              <a:lnSpc>
                <a:spcPct val="110000"/>
              </a:lnSpc>
              <a:buFont typeface="+mj-lt"/>
              <a:buAutoNum type="arabicPeriod" startAt="2"/>
            </a:pPr>
            <a:r>
              <a:rPr lang="en-GB" sz="2000" dirty="0"/>
              <a:t>From your results, plot the graphs of the two fields with a separate graph for each.</a:t>
            </a:r>
          </a:p>
        </p:txBody>
      </p:sp>
      <p:pic>
        <p:nvPicPr>
          <p:cNvPr id="9" name="Picture 8">
            <a:extLst>
              <a:ext uri="{FF2B5EF4-FFF2-40B4-BE49-F238E27FC236}">
                <a16:creationId xmlns:a16="http://schemas.microsoft.com/office/drawing/2014/main" xmlns="" id="{9B28A07F-E4A9-5145-A63B-0E0AA26D6C33}"/>
              </a:ext>
            </a:extLst>
          </p:cNvPr>
          <p:cNvPicPr>
            <a:picLocks noChangeAspect="1"/>
          </p:cNvPicPr>
          <p:nvPr/>
        </p:nvPicPr>
        <p:blipFill>
          <a:blip r:embed="rId4"/>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24645535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6BD3CF-5B50-914A-995C-F7023C359716}"/>
              </a:ext>
            </a:extLst>
          </p:cNvPr>
          <p:cNvSpPr>
            <a:spLocks noGrp="1"/>
          </p:cNvSpPr>
          <p:nvPr>
            <p:ph type="title"/>
          </p:nvPr>
        </p:nvSpPr>
        <p:spPr/>
        <p:txBody>
          <a:bodyPr/>
          <a:lstStyle/>
          <a:p>
            <a:r>
              <a:rPr lang="en-GB" dirty="0"/>
              <a:t>Task 3: the fruit farm</a:t>
            </a:r>
            <a:br>
              <a:rPr lang="en-GB" dirty="0"/>
            </a:br>
            <a:r>
              <a:rPr lang="en-GB" sz="2400" i="0" cap="all" dirty="0">
                <a:solidFill>
                  <a:srgbClr val="5E5E5E"/>
                </a:solidFill>
                <a:latin typeface="Arial" panose="020B0604020202020204" pitchFamily="34" charset="0"/>
                <a:cs typeface="Arial" panose="020B0604020202020204" pitchFamily="34" charset="0"/>
              </a:rPr>
              <a:t>Answer</a:t>
            </a:r>
          </a:p>
        </p:txBody>
      </p:sp>
      <p:sp>
        <p:nvSpPr>
          <p:cNvPr id="3" name="Content Placeholder 2">
            <a:extLst>
              <a:ext uri="{FF2B5EF4-FFF2-40B4-BE49-F238E27FC236}">
                <a16:creationId xmlns:a16="http://schemas.microsoft.com/office/drawing/2014/main" xmlns="" id="{011A57B3-98B6-B94C-80CA-C3334F8AD557}"/>
              </a:ext>
            </a:extLst>
          </p:cNvPr>
          <p:cNvSpPr>
            <a:spLocks noGrp="1"/>
          </p:cNvSpPr>
          <p:nvPr>
            <p:ph idx="1"/>
          </p:nvPr>
        </p:nvSpPr>
        <p:spPr>
          <a:xfrm>
            <a:off x="838199" y="1825625"/>
            <a:ext cx="10317481" cy="4351338"/>
          </a:xfrm>
        </p:spPr>
        <p:txBody>
          <a:bodyPr>
            <a:normAutofit/>
          </a:bodyPr>
          <a:lstStyle/>
          <a:p>
            <a:pPr marL="457200" indent="-457200">
              <a:lnSpc>
                <a:spcPct val="100000"/>
              </a:lnSpc>
              <a:buFont typeface="+mj-lt"/>
              <a:buAutoNum type="arabicPeriod" startAt="3"/>
            </a:pPr>
            <a:r>
              <a:rPr lang="en-GB" sz="2000" dirty="0"/>
              <a:t>Mollie says that it should be possible to earn more money in field 1 by picking 20kgs of Basic strawberries and 12kgs of Premium strawberries. If the coordinates for field 1 are labelled (B, P), find out if (20, 12) lies on the line 0.35B + 0.5P = 12.00.</a:t>
            </a:r>
            <a:br>
              <a:rPr lang="en-GB" sz="2000" dirty="0"/>
            </a:br>
            <a:r>
              <a:rPr lang="en-GB" sz="2000" dirty="0"/>
              <a:t/>
            </a:r>
            <a:br>
              <a:rPr lang="en-GB" sz="2000" dirty="0"/>
            </a:br>
            <a:r>
              <a:rPr lang="en-GB" sz="2000" dirty="0"/>
              <a:t>It can be seen from the diagram for field 1 that coordinates (20,12) lie above the line. This can be confirmed by substituting the values of B, P into the equation for field 1: </a:t>
            </a:r>
            <a:br>
              <a:rPr lang="en-GB" sz="2000" dirty="0"/>
            </a:br>
            <a:r>
              <a:rPr lang="en-GB" sz="2000" dirty="0"/>
              <a:t/>
            </a:r>
            <a:br>
              <a:rPr lang="en-GB" sz="2000" dirty="0"/>
            </a:br>
            <a:r>
              <a:rPr lang="en-GB" sz="2000" dirty="0"/>
              <a:t>0.35 x 20 + 0.5 x 12 = £13.00 per hour.</a:t>
            </a:r>
            <a:br>
              <a:rPr lang="en-GB" sz="2000" dirty="0"/>
            </a:br>
            <a:r>
              <a:rPr lang="en-GB" sz="2000" dirty="0"/>
              <a:t/>
            </a:r>
            <a:br>
              <a:rPr lang="en-GB" sz="2000" dirty="0"/>
            </a:br>
            <a:r>
              <a:rPr lang="en-GB" sz="2000" dirty="0"/>
              <a:t>For the coordinates to be on the line 0.35B + 0.5P = 12.00 it must be correct that the equation equals £12 per hour using the coordinates (20, 12). It clearly does not and therefore the coordinates do not sit on the line. And, so, Mollie is incorrect.</a:t>
            </a:r>
          </a:p>
        </p:txBody>
      </p:sp>
      <p:pic>
        <p:nvPicPr>
          <p:cNvPr id="6" name="Picture 5">
            <a:extLst>
              <a:ext uri="{FF2B5EF4-FFF2-40B4-BE49-F238E27FC236}">
                <a16:creationId xmlns:a16="http://schemas.microsoft.com/office/drawing/2014/main" xmlns="" id="{0272B068-A2A6-2D42-8CEC-8239F73375CF}"/>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352918242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6BD3CF-5B50-914A-995C-F7023C359716}"/>
              </a:ext>
            </a:extLst>
          </p:cNvPr>
          <p:cNvSpPr>
            <a:spLocks noGrp="1"/>
          </p:cNvSpPr>
          <p:nvPr>
            <p:ph type="title"/>
          </p:nvPr>
        </p:nvSpPr>
        <p:spPr/>
        <p:txBody>
          <a:bodyPr/>
          <a:lstStyle/>
          <a:p>
            <a:r>
              <a:rPr lang="en-GB" dirty="0"/>
              <a:t>Task 3: the fruit farm </a:t>
            </a:r>
            <a:br>
              <a:rPr lang="en-GB" dirty="0"/>
            </a:br>
            <a:r>
              <a:rPr lang="en-GB" sz="2400" i="0" cap="all" dirty="0">
                <a:solidFill>
                  <a:srgbClr val="5E5E5E"/>
                </a:solidFill>
                <a:latin typeface="Arial" panose="020B0604020202020204" pitchFamily="34" charset="0"/>
                <a:cs typeface="Arial" panose="020B0604020202020204" pitchFamily="34" charset="0"/>
              </a:rPr>
              <a:t>Answer</a:t>
            </a:r>
          </a:p>
        </p:txBody>
      </p:sp>
      <p:sp>
        <p:nvSpPr>
          <p:cNvPr id="3" name="Content Placeholder 2">
            <a:extLst>
              <a:ext uri="{FF2B5EF4-FFF2-40B4-BE49-F238E27FC236}">
                <a16:creationId xmlns:a16="http://schemas.microsoft.com/office/drawing/2014/main" xmlns="" id="{011A57B3-98B6-B94C-80CA-C3334F8AD557}"/>
              </a:ext>
            </a:extLst>
          </p:cNvPr>
          <p:cNvSpPr>
            <a:spLocks noGrp="1"/>
          </p:cNvSpPr>
          <p:nvPr>
            <p:ph idx="1"/>
          </p:nvPr>
        </p:nvSpPr>
        <p:spPr>
          <a:xfrm>
            <a:off x="838199" y="1825625"/>
            <a:ext cx="10317481" cy="4351338"/>
          </a:xfrm>
        </p:spPr>
        <p:txBody>
          <a:bodyPr>
            <a:normAutofit/>
          </a:bodyPr>
          <a:lstStyle/>
          <a:p>
            <a:pPr marL="457200" indent="-457200">
              <a:lnSpc>
                <a:spcPct val="100000"/>
              </a:lnSpc>
              <a:buFont typeface="+mj-lt"/>
              <a:buAutoNum type="arabicPeriod" startAt="4"/>
            </a:pPr>
            <a:r>
              <a:rPr lang="en-GB" sz="2000" dirty="0"/>
              <a:t>If the coordinates for field 1 are labelled (B, P), find the gradient of the equation for field 1 using the pair of coordinates (10, 17) and (30, 3) .</a:t>
            </a:r>
            <a:br>
              <a:rPr lang="en-GB" sz="2000" dirty="0"/>
            </a:br>
            <a:r>
              <a:rPr lang="en-GB" sz="2000" dirty="0"/>
              <a:t/>
            </a:r>
            <a:br>
              <a:rPr lang="en-GB" sz="2000" dirty="0"/>
            </a:br>
            <a:r>
              <a:rPr lang="en-GB" sz="2000" dirty="0"/>
              <a:t>The gradient may be found using the formula:</a:t>
            </a:r>
          </a:p>
          <a:p>
            <a:pPr marL="457200" indent="-457200">
              <a:lnSpc>
                <a:spcPct val="100000"/>
              </a:lnSpc>
              <a:buFont typeface="+mj-lt"/>
              <a:buAutoNum type="arabicPeriod" startAt="4"/>
            </a:pPr>
            <a:endParaRPr lang="en-GB" sz="2000" dirty="0"/>
          </a:p>
        </p:txBody>
      </p:sp>
      <p:sp>
        <p:nvSpPr>
          <p:cNvPr id="7" name="TextBox 6">
            <a:extLst>
              <a:ext uri="{FF2B5EF4-FFF2-40B4-BE49-F238E27FC236}">
                <a16:creationId xmlns:a16="http://schemas.microsoft.com/office/drawing/2014/main" xmlns="" id="{3D9E6A02-7609-7741-A6B0-808907F0E50E}"/>
              </a:ext>
            </a:extLst>
          </p:cNvPr>
          <p:cNvSpPr txBox="1"/>
          <p:nvPr/>
        </p:nvSpPr>
        <p:spPr>
          <a:xfrm>
            <a:off x="1548079" y="3950323"/>
            <a:ext cx="1156950" cy="400110"/>
          </a:xfrm>
          <a:prstGeom prst="rect">
            <a:avLst/>
          </a:prstGeom>
          <a:noFill/>
        </p:spPr>
        <p:txBody>
          <a:bodyPr wrap="square" rtlCol="0">
            <a:spAutoFit/>
          </a:bodyPr>
          <a:lstStyle/>
          <a:p>
            <a:pPr algn="ctr"/>
            <a:r>
              <a:rPr lang="en-GB" sz="2000" dirty="0">
                <a:solidFill>
                  <a:srgbClr val="5E5E5E"/>
                </a:solidFill>
                <a:latin typeface="Arial" panose="020B0604020202020204" pitchFamily="34" charset="0"/>
                <a:cs typeface="Arial" panose="020B0604020202020204" pitchFamily="34" charset="0"/>
              </a:rPr>
              <a:t>P</a:t>
            </a:r>
            <a:r>
              <a:rPr lang="en-GB" sz="2000" baseline="-25000" dirty="0">
                <a:solidFill>
                  <a:srgbClr val="5E5E5E"/>
                </a:solidFill>
                <a:latin typeface="Arial" panose="020B0604020202020204" pitchFamily="34" charset="0"/>
                <a:cs typeface="Arial" panose="020B0604020202020204" pitchFamily="34" charset="0"/>
              </a:rPr>
              <a:t>2</a:t>
            </a:r>
            <a:r>
              <a:rPr lang="en-GB" sz="2000" dirty="0">
                <a:solidFill>
                  <a:srgbClr val="5E5E5E"/>
                </a:solidFill>
                <a:latin typeface="Arial" panose="020B0604020202020204" pitchFamily="34" charset="0"/>
                <a:cs typeface="Arial" panose="020B0604020202020204" pitchFamily="34" charset="0"/>
              </a:rPr>
              <a:t> - P</a:t>
            </a:r>
            <a:r>
              <a:rPr lang="en-GB" sz="2000" baseline="-25000" dirty="0">
                <a:solidFill>
                  <a:srgbClr val="5E5E5E"/>
                </a:solidFill>
                <a:latin typeface="Arial" panose="020B0604020202020204" pitchFamily="34" charset="0"/>
                <a:cs typeface="Arial" panose="020B0604020202020204" pitchFamily="34" charset="0"/>
              </a:rPr>
              <a:t>1</a:t>
            </a:r>
            <a:endParaRPr lang="en-GB" sz="2000" i="1" dirty="0">
              <a:solidFill>
                <a:srgbClr val="5E5E5E"/>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xmlns="" id="{873B5959-D201-5C43-9BB1-14E2FA94E100}"/>
              </a:ext>
            </a:extLst>
          </p:cNvPr>
          <p:cNvSpPr txBox="1"/>
          <p:nvPr/>
        </p:nvSpPr>
        <p:spPr>
          <a:xfrm>
            <a:off x="1264855" y="3656784"/>
            <a:ext cx="612688" cy="1323439"/>
          </a:xfrm>
          <a:prstGeom prst="rect">
            <a:avLst/>
          </a:prstGeom>
          <a:noFill/>
        </p:spPr>
        <p:txBody>
          <a:bodyPr wrap="square" rtlCol="0">
            <a:spAutoFit/>
          </a:bodyPr>
          <a:lstStyle/>
          <a:p>
            <a:r>
              <a:rPr lang="en-GB" sz="8000" dirty="0">
                <a:solidFill>
                  <a:srgbClr val="5E5E5E"/>
                </a:solidFill>
              </a:rPr>
              <a:t>(</a:t>
            </a:r>
          </a:p>
        </p:txBody>
      </p:sp>
      <p:sp>
        <p:nvSpPr>
          <p:cNvPr id="11" name="TextBox 10">
            <a:extLst>
              <a:ext uri="{FF2B5EF4-FFF2-40B4-BE49-F238E27FC236}">
                <a16:creationId xmlns:a16="http://schemas.microsoft.com/office/drawing/2014/main" xmlns="" id="{6B9FCCA5-3596-3640-B55C-4625388B4CD0}"/>
              </a:ext>
            </a:extLst>
          </p:cNvPr>
          <p:cNvSpPr txBox="1"/>
          <p:nvPr/>
        </p:nvSpPr>
        <p:spPr>
          <a:xfrm>
            <a:off x="2430202" y="3656784"/>
            <a:ext cx="612688" cy="1323439"/>
          </a:xfrm>
          <a:prstGeom prst="rect">
            <a:avLst/>
          </a:prstGeom>
          <a:noFill/>
        </p:spPr>
        <p:txBody>
          <a:bodyPr wrap="square" rtlCol="0">
            <a:spAutoFit/>
          </a:bodyPr>
          <a:lstStyle/>
          <a:p>
            <a:r>
              <a:rPr lang="en-GB" sz="8000" dirty="0">
                <a:solidFill>
                  <a:srgbClr val="5E5E5E"/>
                </a:solidFill>
              </a:rPr>
              <a:t>)</a:t>
            </a:r>
          </a:p>
        </p:txBody>
      </p:sp>
      <p:cxnSp>
        <p:nvCxnSpPr>
          <p:cNvPr id="12" name="Straight Connector 11">
            <a:extLst>
              <a:ext uri="{FF2B5EF4-FFF2-40B4-BE49-F238E27FC236}">
                <a16:creationId xmlns:a16="http://schemas.microsoft.com/office/drawing/2014/main" xmlns="" id="{D46C0A7E-735B-B049-8A4B-F147AF56ED19}"/>
              </a:ext>
            </a:extLst>
          </p:cNvPr>
          <p:cNvCxnSpPr/>
          <p:nvPr/>
        </p:nvCxnSpPr>
        <p:spPr>
          <a:xfrm>
            <a:off x="1602195" y="4417901"/>
            <a:ext cx="1016531" cy="0"/>
          </a:xfrm>
          <a:prstGeom prst="line">
            <a:avLst/>
          </a:prstGeom>
          <a:ln w="12700">
            <a:solidFill>
              <a:srgbClr val="5E5E5E"/>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xmlns="" id="{CDDDF584-D16B-504D-B332-C4F18576C9A6}"/>
              </a:ext>
            </a:extLst>
          </p:cNvPr>
          <p:cNvSpPr txBox="1"/>
          <p:nvPr/>
        </p:nvSpPr>
        <p:spPr>
          <a:xfrm>
            <a:off x="3691648" y="3939084"/>
            <a:ext cx="1156950" cy="400110"/>
          </a:xfrm>
          <a:prstGeom prst="rect">
            <a:avLst/>
          </a:prstGeom>
          <a:noFill/>
        </p:spPr>
        <p:txBody>
          <a:bodyPr wrap="square" rtlCol="0">
            <a:spAutoFit/>
          </a:bodyPr>
          <a:lstStyle/>
          <a:p>
            <a:pPr algn="ctr"/>
            <a:r>
              <a:rPr lang="en-GB" sz="2000" dirty="0">
                <a:solidFill>
                  <a:srgbClr val="5E5E5E"/>
                </a:solidFill>
                <a:latin typeface="Arial" panose="020B0604020202020204" pitchFamily="34" charset="0"/>
                <a:cs typeface="Arial" panose="020B0604020202020204" pitchFamily="34" charset="0"/>
              </a:rPr>
              <a:t>17 - 3</a:t>
            </a:r>
            <a:endParaRPr lang="en-GB" sz="2000" i="1" dirty="0">
              <a:solidFill>
                <a:srgbClr val="5E5E5E"/>
              </a:solidFill>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xmlns="" id="{A686CC94-AA60-6F4A-A601-5205247E4E04}"/>
              </a:ext>
            </a:extLst>
          </p:cNvPr>
          <p:cNvSpPr txBox="1"/>
          <p:nvPr/>
        </p:nvSpPr>
        <p:spPr>
          <a:xfrm>
            <a:off x="3741357" y="4459568"/>
            <a:ext cx="1134874" cy="400110"/>
          </a:xfrm>
          <a:prstGeom prst="rect">
            <a:avLst/>
          </a:prstGeom>
          <a:noFill/>
        </p:spPr>
        <p:txBody>
          <a:bodyPr wrap="square" rtlCol="0">
            <a:spAutoFit/>
          </a:bodyPr>
          <a:lstStyle/>
          <a:p>
            <a:pPr algn="ctr"/>
            <a:r>
              <a:rPr lang="en-GB" sz="2000" dirty="0">
                <a:solidFill>
                  <a:srgbClr val="5E5E5E"/>
                </a:solidFill>
              </a:rPr>
              <a:t>10 - 30</a:t>
            </a:r>
            <a:endParaRPr lang="en-GB" sz="2000" i="1" dirty="0">
              <a:solidFill>
                <a:srgbClr val="5E5E5E"/>
              </a:solidFill>
            </a:endParaRPr>
          </a:p>
        </p:txBody>
      </p:sp>
      <p:sp>
        <p:nvSpPr>
          <p:cNvPr id="16" name="TextBox 15">
            <a:extLst>
              <a:ext uri="{FF2B5EF4-FFF2-40B4-BE49-F238E27FC236}">
                <a16:creationId xmlns:a16="http://schemas.microsoft.com/office/drawing/2014/main" xmlns="" id="{D4C263AD-9E4C-DE4E-B011-CAB00D32224E}"/>
              </a:ext>
            </a:extLst>
          </p:cNvPr>
          <p:cNvSpPr txBox="1"/>
          <p:nvPr/>
        </p:nvSpPr>
        <p:spPr>
          <a:xfrm>
            <a:off x="3435013" y="3656784"/>
            <a:ext cx="612688" cy="1323439"/>
          </a:xfrm>
          <a:prstGeom prst="rect">
            <a:avLst/>
          </a:prstGeom>
          <a:noFill/>
        </p:spPr>
        <p:txBody>
          <a:bodyPr wrap="square" rtlCol="0">
            <a:spAutoFit/>
          </a:bodyPr>
          <a:lstStyle/>
          <a:p>
            <a:r>
              <a:rPr lang="en-GB" sz="8000" dirty="0">
                <a:solidFill>
                  <a:srgbClr val="5E5E5E"/>
                </a:solidFill>
              </a:rPr>
              <a:t>(</a:t>
            </a:r>
          </a:p>
        </p:txBody>
      </p:sp>
      <p:sp>
        <p:nvSpPr>
          <p:cNvPr id="17" name="TextBox 16">
            <a:extLst>
              <a:ext uri="{FF2B5EF4-FFF2-40B4-BE49-F238E27FC236}">
                <a16:creationId xmlns:a16="http://schemas.microsoft.com/office/drawing/2014/main" xmlns="" id="{E7500197-256B-0140-9C4A-4B41E8CE417B}"/>
              </a:ext>
            </a:extLst>
          </p:cNvPr>
          <p:cNvSpPr txBox="1"/>
          <p:nvPr/>
        </p:nvSpPr>
        <p:spPr>
          <a:xfrm>
            <a:off x="4600360" y="3656784"/>
            <a:ext cx="612688" cy="1323439"/>
          </a:xfrm>
          <a:prstGeom prst="rect">
            <a:avLst/>
          </a:prstGeom>
          <a:noFill/>
        </p:spPr>
        <p:txBody>
          <a:bodyPr wrap="square" rtlCol="0">
            <a:spAutoFit/>
          </a:bodyPr>
          <a:lstStyle/>
          <a:p>
            <a:r>
              <a:rPr lang="en-GB" sz="8000" dirty="0">
                <a:solidFill>
                  <a:srgbClr val="5E5E5E"/>
                </a:solidFill>
              </a:rPr>
              <a:t>)</a:t>
            </a:r>
          </a:p>
        </p:txBody>
      </p:sp>
      <p:cxnSp>
        <p:nvCxnSpPr>
          <p:cNvPr id="18" name="Straight Connector 17">
            <a:extLst>
              <a:ext uri="{FF2B5EF4-FFF2-40B4-BE49-F238E27FC236}">
                <a16:creationId xmlns:a16="http://schemas.microsoft.com/office/drawing/2014/main" xmlns="" id="{674C291B-582B-1F4C-91A5-B1827D8BB7E6}"/>
              </a:ext>
            </a:extLst>
          </p:cNvPr>
          <p:cNvCxnSpPr/>
          <p:nvPr/>
        </p:nvCxnSpPr>
        <p:spPr>
          <a:xfrm>
            <a:off x="3780102" y="4417901"/>
            <a:ext cx="1016531" cy="0"/>
          </a:xfrm>
          <a:prstGeom prst="line">
            <a:avLst/>
          </a:prstGeom>
          <a:ln w="12700">
            <a:solidFill>
              <a:srgbClr val="5E5E5E"/>
            </a:solidFill>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xmlns="" id="{1AED22D1-49DF-4B4F-A9E7-5AD5BE1A09A0}"/>
              </a:ext>
            </a:extLst>
          </p:cNvPr>
          <p:cNvSpPr txBox="1"/>
          <p:nvPr/>
        </p:nvSpPr>
        <p:spPr>
          <a:xfrm>
            <a:off x="5321827" y="4160581"/>
            <a:ext cx="1455549" cy="400110"/>
          </a:xfrm>
          <a:prstGeom prst="rect">
            <a:avLst/>
          </a:prstGeom>
          <a:noFill/>
        </p:spPr>
        <p:txBody>
          <a:bodyPr wrap="square" rtlCol="0">
            <a:spAutoFit/>
          </a:bodyPr>
          <a:lstStyle/>
          <a:p>
            <a:r>
              <a:rPr lang="en-GB" sz="2000" dirty="0">
                <a:solidFill>
                  <a:srgbClr val="5E5E5E"/>
                </a:solidFill>
              </a:rPr>
              <a:t>= -0.7</a:t>
            </a:r>
            <a:endParaRPr lang="en-GB" sz="2000" i="1" dirty="0">
              <a:solidFill>
                <a:srgbClr val="5E5E5E"/>
              </a:solidFill>
              <a:cs typeface="Times New Roman" panose="02020603050405020304" pitchFamily="18" charset="0"/>
            </a:endParaRPr>
          </a:p>
        </p:txBody>
      </p:sp>
      <p:sp>
        <p:nvSpPr>
          <p:cNvPr id="21" name="TextBox 20">
            <a:extLst>
              <a:ext uri="{FF2B5EF4-FFF2-40B4-BE49-F238E27FC236}">
                <a16:creationId xmlns:a16="http://schemas.microsoft.com/office/drawing/2014/main" xmlns="" id="{C7FC1F06-711F-5E46-AF71-3FD8C0E2ECD5}"/>
              </a:ext>
            </a:extLst>
          </p:cNvPr>
          <p:cNvSpPr txBox="1"/>
          <p:nvPr/>
        </p:nvSpPr>
        <p:spPr>
          <a:xfrm>
            <a:off x="1548079" y="4445337"/>
            <a:ext cx="1156950" cy="400110"/>
          </a:xfrm>
          <a:prstGeom prst="rect">
            <a:avLst/>
          </a:prstGeom>
          <a:noFill/>
        </p:spPr>
        <p:txBody>
          <a:bodyPr wrap="square" rtlCol="0">
            <a:spAutoFit/>
          </a:bodyPr>
          <a:lstStyle/>
          <a:p>
            <a:pPr algn="ctr"/>
            <a:r>
              <a:rPr lang="en-GB" sz="2000" dirty="0">
                <a:solidFill>
                  <a:srgbClr val="5E5E5E"/>
                </a:solidFill>
                <a:latin typeface="Arial" panose="020B0604020202020204" pitchFamily="34" charset="0"/>
                <a:cs typeface="Arial" panose="020B0604020202020204" pitchFamily="34" charset="0"/>
              </a:rPr>
              <a:t>B</a:t>
            </a:r>
            <a:r>
              <a:rPr lang="en-GB" sz="2000" baseline="-25000" dirty="0">
                <a:solidFill>
                  <a:srgbClr val="5E5E5E"/>
                </a:solidFill>
                <a:latin typeface="Arial" panose="020B0604020202020204" pitchFamily="34" charset="0"/>
                <a:cs typeface="Arial" panose="020B0604020202020204" pitchFamily="34" charset="0"/>
              </a:rPr>
              <a:t>2</a:t>
            </a:r>
            <a:r>
              <a:rPr lang="en-GB" sz="2000" dirty="0">
                <a:solidFill>
                  <a:srgbClr val="5E5E5E"/>
                </a:solidFill>
                <a:latin typeface="Arial" panose="020B0604020202020204" pitchFamily="34" charset="0"/>
                <a:cs typeface="Arial" panose="020B0604020202020204" pitchFamily="34" charset="0"/>
              </a:rPr>
              <a:t> - B</a:t>
            </a:r>
            <a:r>
              <a:rPr lang="en-GB" sz="2000" baseline="-25000" dirty="0">
                <a:solidFill>
                  <a:srgbClr val="5E5E5E"/>
                </a:solidFill>
                <a:latin typeface="Arial" panose="020B0604020202020204" pitchFamily="34" charset="0"/>
                <a:cs typeface="Arial" panose="020B0604020202020204" pitchFamily="34" charset="0"/>
              </a:rPr>
              <a:t>1</a:t>
            </a:r>
            <a:endParaRPr lang="en-GB" sz="2000" i="1" dirty="0">
              <a:solidFill>
                <a:srgbClr val="5E5E5E"/>
              </a:solidFill>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xmlns="" id="{C1841B52-D24C-F440-B9C5-F242C0592FFC}"/>
              </a:ext>
            </a:extLst>
          </p:cNvPr>
          <p:cNvSpPr txBox="1"/>
          <p:nvPr/>
        </p:nvSpPr>
        <p:spPr>
          <a:xfrm>
            <a:off x="3183355" y="4160581"/>
            <a:ext cx="1455549" cy="400110"/>
          </a:xfrm>
          <a:prstGeom prst="rect">
            <a:avLst/>
          </a:prstGeom>
          <a:noFill/>
        </p:spPr>
        <p:txBody>
          <a:bodyPr wrap="square" rtlCol="0">
            <a:spAutoFit/>
          </a:bodyPr>
          <a:lstStyle/>
          <a:p>
            <a:r>
              <a:rPr lang="en-GB" sz="2000" dirty="0">
                <a:solidFill>
                  <a:srgbClr val="5E5E5E"/>
                </a:solidFill>
              </a:rPr>
              <a:t>=</a:t>
            </a:r>
            <a:endParaRPr lang="en-GB" sz="2000" i="1" dirty="0">
              <a:solidFill>
                <a:srgbClr val="5E5E5E"/>
              </a:solidFill>
              <a:cs typeface="Times New Roman" panose="02020603050405020304" pitchFamily="18" charset="0"/>
            </a:endParaRPr>
          </a:p>
        </p:txBody>
      </p:sp>
      <p:pic>
        <p:nvPicPr>
          <p:cNvPr id="25" name="Picture 24">
            <a:extLst>
              <a:ext uri="{FF2B5EF4-FFF2-40B4-BE49-F238E27FC236}">
                <a16:creationId xmlns:a16="http://schemas.microsoft.com/office/drawing/2014/main" xmlns="" id="{8F7AA3F3-5181-3549-93EF-AD53C00A9F5C}"/>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27997077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6BD3CF-5B50-914A-995C-F7023C359716}"/>
              </a:ext>
            </a:extLst>
          </p:cNvPr>
          <p:cNvSpPr>
            <a:spLocks noGrp="1"/>
          </p:cNvSpPr>
          <p:nvPr>
            <p:ph type="title"/>
          </p:nvPr>
        </p:nvSpPr>
        <p:spPr/>
        <p:txBody>
          <a:bodyPr/>
          <a:lstStyle/>
          <a:p>
            <a:r>
              <a:rPr lang="en-GB" dirty="0"/>
              <a:t>Task 3: the fruit farm </a:t>
            </a:r>
            <a:br>
              <a:rPr lang="en-GB" dirty="0"/>
            </a:br>
            <a:r>
              <a:rPr lang="en-GB" sz="2400" i="0" cap="all" dirty="0">
                <a:solidFill>
                  <a:srgbClr val="5E5E5E"/>
                </a:solidFill>
                <a:latin typeface="Arial" panose="020B0604020202020204" pitchFamily="34" charset="0"/>
                <a:cs typeface="Arial" panose="020B0604020202020204" pitchFamily="34" charset="0"/>
              </a:rPr>
              <a:t>Answer</a:t>
            </a:r>
          </a:p>
        </p:txBody>
      </p:sp>
      <p:sp>
        <p:nvSpPr>
          <p:cNvPr id="3" name="Content Placeholder 2">
            <a:extLst>
              <a:ext uri="{FF2B5EF4-FFF2-40B4-BE49-F238E27FC236}">
                <a16:creationId xmlns:a16="http://schemas.microsoft.com/office/drawing/2014/main" xmlns="" id="{011A57B3-98B6-B94C-80CA-C3334F8AD557}"/>
              </a:ext>
            </a:extLst>
          </p:cNvPr>
          <p:cNvSpPr>
            <a:spLocks noGrp="1"/>
          </p:cNvSpPr>
          <p:nvPr>
            <p:ph idx="1"/>
          </p:nvPr>
        </p:nvSpPr>
        <p:spPr>
          <a:xfrm>
            <a:off x="838199" y="1825625"/>
            <a:ext cx="10317481" cy="4351338"/>
          </a:xfrm>
        </p:spPr>
        <p:txBody>
          <a:bodyPr>
            <a:normAutofit/>
          </a:bodyPr>
          <a:lstStyle/>
          <a:p>
            <a:pPr marL="457200" indent="-457200">
              <a:lnSpc>
                <a:spcPct val="100000"/>
              </a:lnSpc>
              <a:buFont typeface="+mj-lt"/>
              <a:buAutoNum type="arabicPeriod" startAt="5"/>
            </a:pPr>
            <a:r>
              <a:rPr lang="en-GB" sz="2000" dirty="0"/>
              <a:t>What does the gradient mean in your answer to 4?</a:t>
            </a:r>
            <a:br>
              <a:rPr lang="en-GB" sz="2000" dirty="0"/>
            </a:br>
            <a:r>
              <a:rPr lang="en-GB" sz="2000" dirty="0"/>
              <a:t/>
            </a:r>
            <a:br>
              <a:rPr lang="en-GB" sz="2000" dirty="0"/>
            </a:br>
            <a:r>
              <a:rPr lang="en-GB" sz="2000" dirty="0"/>
              <a:t>The gradient is calculated as the vertical distance/horizontal distance. The interpretation of the result is that for every one extra Basic strawberry picked, there are 0.7 fewer Premium strawberries picked; or, more realistically, for every 10 extra Basic strawberries picked there will be seven Premium strawberries fewer in the basket.</a:t>
            </a:r>
            <a:br>
              <a:rPr lang="en-GB" sz="2000" dirty="0"/>
            </a:br>
            <a:r>
              <a:rPr lang="en-GB" sz="2000" dirty="0"/>
              <a:t/>
            </a:r>
            <a:br>
              <a:rPr lang="en-GB" sz="2000" dirty="0"/>
            </a:br>
            <a:r>
              <a:rPr lang="en-GB" sz="2000" dirty="0"/>
              <a:t>There is a trade off because the farm worker cannot pick two different types of strawberries at the same time!</a:t>
            </a:r>
          </a:p>
          <a:p>
            <a:pPr marL="457200" indent="-457200">
              <a:lnSpc>
                <a:spcPct val="100000"/>
              </a:lnSpc>
              <a:buFont typeface="+mj-lt"/>
              <a:buAutoNum type="arabicPeriod" startAt="5"/>
            </a:pPr>
            <a:endParaRPr lang="en-GB" sz="2000" dirty="0"/>
          </a:p>
          <a:p>
            <a:pPr marL="457200" indent="-457200">
              <a:lnSpc>
                <a:spcPct val="100000"/>
              </a:lnSpc>
              <a:buFont typeface="+mj-lt"/>
              <a:buAutoNum type="arabicPeriod" startAt="5"/>
            </a:pPr>
            <a:endParaRPr lang="en-GB" sz="2000" dirty="0"/>
          </a:p>
          <a:p>
            <a:pPr marL="457200" indent="-457200">
              <a:lnSpc>
                <a:spcPct val="100000"/>
              </a:lnSpc>
              <a:buFont typeface="+mj-lt"/>
              <a:buAutoNum type="arabicPeriod" startAt="5"/>
            </a:pPr>
            <a:endParaRPr lang="en-GB" sz="2000" dirty="0"/>
          </a:p>
        </p:txBody>
      </p:sp>
      <p:pic>
        <p:nvPicPr>
          <p:cNvPr id="6" name="Picture 5">
            <a:extLst>
              <a:ext uri="{FF2B5EF4-FFF2-40B4-BE49-F238E27FC236}">
                <a16:creationId xmlns:a16="http://schemas.microsoft.com/office/drawing/2014/main" xmlns="" id="{8B492C6F-389D-EB44-9654-2B5782D49F6B}"/>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226336969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6BD3CF-5B50-914A-995C-F7023C359716}"/>
              </a:ext>
            </a:extLst>
          </p:cNvPr>
          <p:cNvSpPr>
            <a:spLocks noGrp="1"/>
          </p:cNvSpPr>
          <p:nvPr>
            <p:ph type="title"/>
          </p:nvPr>
        </p:nvSpPr>
        <p:spPr/>
        <p:txBody>
          <a:bodyPr/>
          <a:lstStyle/>
          <a:p>
            <a:r>
              <a:rPr lang="en-GB" dirty="0"/>
              <a:t>Zero hours</a:t>
            </a:r>
          </a:p>
        </p:txBody>
      </p:sp>
      <p:sp>
        <p:nvSpPr>
          <p:cNvPr id="3" name="Content Placeholder 2">
            <a:extLst>
              <a:ext uri="{FF2B5EF4-FFF2-40B4-BE49-F238E27FC236}">
                <a16:creationId xmlns:a16="http://schemas.microsoft.com/office/drawing/2014/main" xmlns="" id="{011A57B3-98B6-B94C-80CA-C3334F8AD557}"/>
              </a:ext>
            </a:extLst>
          </p:cNvPr>
          <p:cNvSpPr>
            <a:spLocks noGrp="1"/>
          </p:cNvSpPr>
          <p:nvPr>
            <p:ph idx="1"/>
          </p:nvPr>
        </p:nvSpPr>
        <p:spPr>
          <a:xfrm>
            <a:off x="838200" y="1825625"/>
            <a:ext cx="8924568" cy="4351338"/>
          </a:xfrm>
        </p:spPr>
        <p:txBody>
          <a:bodyPr>
            <a:normAutofit/>
          </a:bodyPr>
          <a:lstStyle/>
          <a:p>
            <a:pPr>
              <a:lnSpc>
                <a:spcPct val="100000"/>
              </a:lnSpc>
            </a:pPr>
            <a:r>
              <a:rPr lang="en-GB" sz="2000" dirty="0"/>
              <a:t>Zero-hour contracts are contracts of employment in which there are no guaranteed hours of work for the employee. </a:t>
            </a:r>
          </a:p>
          <a:p>
            <a:pPr>
              <a:lnSpc>
                <a:spcPct val="100000"/>
              </a:lnSpc>
            </a:pPr>
            <a:r>
              <a:rPr lang="en-GB" sz="2000" dirty="0"/>
              <a:t>The employee works, and gets paid, only when they are asked by the employer to be at work. </a:t>
            </a:r>
          </a:p>
          <a:p>
            <a:pPr>
              <a:lnSpc>
                <a:spcPct val="100000"/>
              </a:lnSpc>
            </a:pPr>
            <a:r>
              <a:rPr lang="en-GB" sz="2000" dirty="0"/>
              <a:t>So, while the contract does specify that the person is employed there is no guarantee of work that will earn the person any money.</a:t>
            </a:r>
          </a:p>
          <a:p>
            <a:pPr marL="457200" indent="-457200">
              <a:lnSpc>
                <a:spcPct val="100000"/>
              </a:lnSpc>
              <a:buFont typeface="+mj-lt"/>
              <a:buAutoNum type="arabicPeriod" startAt="5"/>
            </a:pPr>
            <a:endParaRPr lang="en-GB" sz="2000" dirty="0"/>
          </a:p>
        </p:txBody>
      </p:sp>
      <p:pic>
        <p:nvPicPr>
          <p:cNvPr id="6" name="Picture 5">
            <a:extLst>
              <a:ext uri="{FF2B5EF4-FFF2-40B4-BE49-F238E27FC236}">
                <a16:creationId xmlns:a16="http://schemas.microsoft.com/office/drawing/2014/main" xmlns="" id="{826A573F-866B-CB41-B228-ED581ABB761F}"/>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319645922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6BD3CF-5B50-914A-995C-F7023C359716}"/>
              </a:ext>
            </a:extLst>
          </p:cNvPr>
          <p:cNvSpPr>
            <a:spLocks noGrp="1"/>
          </p:cNvSpPr>
          <p:nvPr>
            <p:ph type="title"/>
          </p:nvPr>
        </p:nvSpPr>
        <p:spPr/>
        <p:txBody>
          <a:bodyPr/>
          <a:lstStyle/>
          <a:p>
            <a:r>
              <a:rPr lang="en-GB" dirty="0"/>
              <a:t>Would you take a zero-hours contract?</a:t>
            </a:r>
          </a:p>
        </p:txBody>
      </p:sp>
      <p:sp>
        <p:nvSpPr>
          <p:cNvPr id="3" name="Content Placeholder 2">
            <a:extLst>
              <a:ext uri="{FF2B5EF4-FFF2-40B4-BE49-F238E27FC236}">
                <a16:creationId xmlns:a16="http://schemas.microsoft.com/office/drawing/2014/main" xmlns="" id="{011A57B3-98B6-B94C-80CA-C3334F8AD557}"/>
              </a:ext>
            </a:extLst>
          </p:cNvPr>
          <p:cNvSpPr>
            <a:spLocks noGrp="1"/>
          </p:cNvSpPr>
          <p:nvPr>
            <p:ph idx="1"/>
          </p:nvPr>
        </p:nvSpPr>
        <p:spPr>
          <a:xfrm>
            <a:off x="838200" y="1825625"/>
            <a:ext cx="8924568" cy="4351338"/>
          </a:xfrm>
        </p:spPr>
        <p:txBody>
          <a:bodyPr>
            <a:normAutofit/>
          </a:bodyPr>
          <a:lstStyle/>
          <a:p>
            <a:pPr marL="0" indent="0">
              <a:lnSpc>
                <a:spcPct val="100000"/>
              </a:lnSpc>
              <a:buNone/>
            </a:pPr>
            <a:r>
              <a:rPr lang="en-GB" sz="2000" dirty="0"/>
              <a:t>Why would a worker accept a zero-hour contract?</a:t>
            </a:r>
          </a:p>
          <a:p>
            <a:pPr>
              <a:lnSpc>
                <a:spcPct val="100000"/>
              </a:lnSpc>
            </a:pPr>
            <a:r>
              <a:rPr lang="en-GB" sz="2000" dirty="0"/>
              <a:t>Often because there is no alternative. Zero-hour jobs are often available because individuals do not work at them for any great length of time and so staff turnover on such contracts is high. </a:t>
            </a:r>
          </a:p>
          <a:p>
            <a:pPr>
              <a:lnSpc>
                <a:spcPct val="100000"/>
              </a:lnSpc>
            </a:pPr>
            <a:r>
              <a:rPr lang="en-GB" sz="2000" dirty="0"/>
              <a:t>For the employer, the fact that staff turnover is high will not be a problem because zero-hour contracts are normally associated with unskilled labour and hence recruiting new employees into the business will not be a problem and they will require little training because the related job is low skill. </a:t>
            </a:r>
          </a:p>
          <a:p>
            <a:pPr>
              <a:lnSpc>
                <a:spcPct val="100000"/>
              </a:lnSpc>
            </a:pPr>
            <a:r>
              <a:rPr lang="en-GB" sz="2000" dirty="0"/>
              <a:t>The benefit to the employee is that, in some cases, zero-hour contracts offer some flexibility about when they will work and also how many ‘regular’ hours they might work – some people do not want to work very many hours.</a:t>
            </a:r>
          </a:p>
          <a:p>
            <a:pPr>
              <a:lnSpc>
                <a:spcPct val="100000"/>
              </a:lnSpc>
            </a:pPr>
            <a:endParaRPr lang="en-GB" sz="2000" dirty="0"/>
          </a:p>
        </p:txBody>
      </p:sp>
      <p:pic>
        <p:nvPicPr>
          <p:cNvPr id="6" name="Picture 5">
            <a:extLst>
              <a:ext uri="{FF2B5EF4-FFF2-40B4-BE49-F238E27FC236}">
                <a16:creationId xmlns:a16="http://schemas.microsoft.com/office/drawing/2014/main" xmlns="" id="{9C0A074E-673B-1143-9478-04178CE82475}"/>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424481977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3"/>
          </p:nvPr>
        </p:nvSpPr>
        <p:spPr/>
        <p:txBody>
          <a:bodyPr/>
          <a:lstStyle/>
          <a:p>
            <a:r>
              <a:rPr lang="en-GB"/>
              <a:t>© ICAEW 2019</a:t>
            </a:r>
          </a:p>
        </p:txBody>
      </p:sp>
    </p:spTree>
    <p:extLst>
      <p:ext uri="{BB962C8B-B14F-4D97-AF65-F5344CB8AC3E}">
        <p14:creationId xmlns:p14="http://schemas.microsoft.com/office/powerpoint/2010/main" val="3768982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xmlns="" id="{7BF49833-32F0-CF45-B986-94549BCA4DEB}"/>
              </a:ext>
            </a:extLst>
          </p:cNvPr>
          <p:cNvPicPr>
            <a:picLocks noChangeAspect="1"/>
          </p:cNvPicPr>
          <p:nvPr/>
        </p:nvPicPr>
        <p:blipFill>
          <a:blip r:embed="rId3"/>
          <a:stretch>
            <a:fillRect/>
          </a:stretch>
        </p:blipFill>
        <p:spPr>
          <a:xfrm>
            <a:off x="10661403" y="188393"/>
            <a:ext cx="1388160" cy="1388160"/>
          </a:xfrm>
          <a:prstGeom prst="rect">
            <a:avLst/>
          </a:prstGeom>
        </p:spPr>
      </p:pic>
      <p:sp>
        <p:nvSpPr>
          <p:cNvPr id="2" name="Title 1">
            <a:extLst>
              <a:ext uri="{FF2B5EF4-FFF2-40B4-BE49-F238E27FC236}">
                <a16:creationId xmlns:a16="http://schemas.microsoft.com/office/drawing/2014/main" xmlns="" id="{24850A17-3BEF-EA42-B374-ABC81B9A0068}"/>
              </a:ext>
            </a:extLst>
          </p:cNvPr>
          <p:cNvSpPr>
            <a:spLocks noGrp="1"/>
          </p:cNvSpPr>
          <p:nvPr>
            <p:ph type="title"/>
          </p:nvPr>
        </p:nvSpPr>
        <p:spPr/>
        <p:txBody>
          <a:bodyPr/>
          <a:lstStyle/>
          <a:p>
            <a:r>
              <a:rPr lang="en-GB" dirty="0"/>
              <a:t>Homework A, part 2</a:t>
            </a:r>
          </a:p>
        </p:txBody>
      </p:sp>
      <p:sp>
        <p:nvSpPr>
          <p:cNvPr id="3" name="Content Placeholder 2">
            <a:extLst>
              <a:ext uri="{FF2B5EF4-FFF2-40B4-BE49-F238E27FC236}">
                <a16:creationId xmlns:a16="http://schemas.microsoft.com/office/drawing/2014/main" xmlns="" id="{A6953883-77C0-C942-A341-A46DE6FE5A37}"/>
              </a:ext>
            </a:extLst>
          </p:cNvPr>
          <p:cNvSpPr>
            <a:spLocks noGrp="1"/>
          </p:cNvSpPr>
          <p:nvPr>
            <p:ph idx="1"/>
          </p:nvPr>
        </p:nvSpPr>
        <p:spPr>
          <a:xfrm>
            <a:off x="838200" y="1825625"/>
            <a:ext cx="9366198" cy="4351338"/>
          </a:xfrm>
        </p:spPr>
        <p:txBody>
          <a:bodyPr/>
          <a:lstStyle/>
          <a:p>
            <a:pPr marL="0" indent="0">
              <a:lnSpc>
                <a:spcPct val="100000"/>
              </a:lnSpc>
              <a:buNone/>
            </a:pPr>
            <a:r>
              <a:rPr lang="en-GB" dirty="0"/>
              <a:t>Have a look at the graph on the website and search for the section entitled ‘Percentage of male and female employees in different occupational groups, UK, April to June 2016’ </a:t>
            </a:r>
          </a:p>
          <a:p>
            <a:pPr>
              <a:lnSpc>
                <a:spcPct val="100000"/>
              </a:lnSpc>
            </a:pPr>
            <a:endParaRPr lang="en-GB" dirty="0"/>
          </a:p>
          <a:p>
            <a:pPr marL="914400" lvl="1" indent="-457200">
              <a:lnSpc>
                <a:spcPct val="100000"/>
              </a:lnSpc>
              <a:buFont typeface="+mj-lt"/>
              <a:buAutoNum type="arabicPeriod" startAt="3"/>
            </a:pPr>
            <a:r>
              <a:rPr lang="en-GB" dirty="0"/>
              <a:t>Which occupation has the largest difference, with more females being employed in it compared to males?</a:t>
            </a:r>
          </a:p>
          <a:p>
            <a:pPr marL="914400" lvl="1" indent="-457200">
              <a:lnSpc>
                <a:spcPct val="100000"/>
              </a:lnSpc>
              <a:buFont typeface="+mj-lt"/>
              <a:buAutoNum type="arabicPeriod" startAt="3"/>
            </a:pPr>
            <a:r>
              <a:rPr lang="en-GB" dirty="0"/>
              <a:t>Does the occupation you identified have any explanation to offer for the gender pay gap?</a:t>
            </a:r>
          </a:p>
          <a:p>
            <a:pPr>
              <a:lnSpc>
                <a:spcPct val="100000"/>
              </a:lnSpc>
            </a:pPr>
            <a:endParaRPr lang="en-GB" dirty="0"/>
          </a:p>
          <a:p>
            <a:pPr>
              <a:lnSpc>
                <a:spcPct val="100000"/>
              </a:lnSpc>
            </a:pPr>
            <a:endParaRPr lang="en-GB" dirty="0"/>
          </a:p>
          <a:p>
            <a:pPr>
              <a:lnSpc>
                <a:spcPct val="100000"/>
              </a:lnSpc>
            </a:pPr>
            <a:endParaRPr lang="en-GB" dirty="0"/>
          </a:p>
          <a:p>
            <a:pPr>
              <a:lnSpc>
                <a:spcPct val="100000"/>
              </a:lnSpc>
            </a:pPr>
            <a:endParaRPr lang="en-GB" dirty="0"/>
          </a:p>
        </p:txBody>
      </p:sp>
    </p:spTree>
    <p:extLst>
      <p:ext uri="{BB962C8B-B14F-4D97-AF65-F5344CB8AC3E}">
        <p14:creationId xmlns:p14="http://schemas.microsoft.com/office/powerpoint/2010/main" val="1810112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A71D84-71B6-9347-9467-D4149A07E145}"/>
              </a:ext>
            </a:extLst>
          </p:cNvPr>
          <p:cNvSpPr>
            <a:spLocks noGrp="1"/>
          </p:cNvSpPr>
          <p:nvPr>
            <p:ph type="title"/>
          </p:nvPr>
        </p:nvSpPr>
        <p:spPr/>
        <p:txBody>
          <a:bodyPr/>
          <a:lstStyle/>
          <a:p>
            <a:r>
              <a:rPr lang="en-GB" dirty="0"/>
              <a:t>Homework A</a:t>
            </a:r>
            <a:br>
              <a:rPr lang="en-GB" dirty="0"/>
            </a:br>
            <a:r>
              <a:rPr lang="en-GB" dirty="0"/>
              <a:t>Let’s see the graphs</a:t>
            </a:r>
          </a:p>
        </p:txBody>
      </p:sp>
      <p:sp>
        <p:nvSpPr>
          <p:cNvPr id="7" name="Content Placeholder 6">
            <a:extLst>
              <a:ext uri="{FF2B5EF4-FFF2-40B4-BE49-F238E27FC236}">
                <a16:creationId xmlns:a16="http://schemas.microsoft.com/office/drawing/2014/main" xmlns="" id="{7FD49C51-0555-F74D-BD85-0A66F01C95CA}"/>
              </a:ext>
            </a:extLst>
          </p:cNvPr>
          <p:cNvSpPr>
            <a:spLocks noGrp="1"/>
          </p:cNvSpPr>
          <p:nvPr>
            <p:ph idx="1"/>
          </p:nvPr>
        </p:nvSpPr>
        <p:spPr/>
        <p:txBody>
          <a:bodyPr/>
          <a:lstStyle/>
          <a:p>
            <a:endParaRPr lang="en-GB"/>
          </a:p>
        </p:txBody>
      </p:sp>
      <p:pic>
        <p:nvPicPr>
          <p:cNvPr id="8" name="Picture 7">
            <a:extLst>
              <a:ext uri="{FF2B5EF4-FFF2-40B4-BE49-F238E27FC236}">
                <a16:creationId xmlns:a16="http://schemas.microsoft.com/office/drawing/2014/main" xmlns="" id="{C8CC92D4-C749-0F40-AED1-B254A2366A55}"/>
              </a:ext>
            </a:extLst>
          </p:cNvPr>
          <p:cNvPicPr>
            <a:picLocks noChangeAspect="1"/>
          </p:cNvPicPr>
          <p:nvPr/>
        </p:nvPicPr>
        <p:blipFill>
          <a:blip r:embed="rId3"/>
          <a:stretch>
            <a:fillRect/>
          </a:stretch>
        </p:blipFill>
        <p:spPr>
          <a:xfrm>
            <a:off x="10661403" y="188393"/>
            <a:ext cx="1388160" cy="1388160"/>
          </a:xfrm>
          <a:prstGeom prst="rect">
            <a:avLst/>
          </a:prstGeom>
        </p:spPr>
      </p:pic>
    </p:spTree>
    <p:extLst>
      <p:ext uri="{BB962C8B-B14F-4D97-AF65-F5344CB8AC3E}">
        <p14:creationId xmlns:p14="http://schemas.microsoft.com/office/powerpoint/2010/main" val="3446743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D5A3A645-9E52-284B-9C05-B591283060F8}"/>
              </a:ext>
            </a:extLst>
          </p:cNvPr>
          <p:cNvSpPr/>
          <p:nvPr/>
        </p:nvSpPr>
        <p:spPr>
          <a:xfrm>
            <a:off x="838200" y="6011124"/>
            <a:ext cx="8857770" cy="276999"/>
          </a:xfrm>
          <a:prstGeom prst="rect">
            <a:avLst/>
          </a:prstGeom>
        </p:spPr>
        <p:txBody>
          <a:bodyPr wrap="square">
            <a:spAutoFit/>
          </a:bodyPr>
          <a:lstStyle/>
          <a:p>
            <a:r>
              <a:rPr lang="en-GB" sz="1200" dirty="0">
                <a:solidFill>
                  <a:srgbClr val="5E5E5E"/>
                </a:solidFill>
              </a:rPr>
              <a:t>Adapted from data from the Office for National Statistics licensed under the Open Government Licence v.2.0.</a:t>
            </a:r>
          </a:p>
        </p:txBody>
      </p:sp>
      <p:graphicFrame>
        <p:nvGraphicFramePr>
          <p:cNvPr id="9" name="Chart 8">
            <a:extLst>
              <a:ext uri="{FF2B5EF4-FFF2-40B4-BE49-F238E27FC236}">
                <a16:creationId xmlns:a16="http://schemas.microsoft.com/office/drawing/2014/main" xmlns="" id="{52403B19-21A3-9247-B37F-70E03338C25C}"/>
              </a:ext>
            </a:extLst>
          </p:cNvPr>
          <p:cNvGraphicFramePr>
            <a:graphicFrameLocks/>
          </p:cNvGraphicFramePr>
          <p:nvPr>
            <p:extLst>
              <p:ext uri="{D42A27DB-BD31-4B8C-83A1-F6EECF244321}">
                <p14:modId xmlns:p14="http://schemas.microsoft.com/office/powerpoint/2010/main" val="2818807895"/>
              </p:ext>
            </p:extLst>
          </p:nvPr>
        </p:nvGraphicFramePr>
        <p:xfrm>
          <a:off x="838200" y="1674134"/>
          <a:ext cx="8196264" cy="4131013"/>
        </p:xfrm>
        <a:graphic>
          <a:graphicData uri="http://schemas.openxmlformats.org/drawingml/2006/chart">
            <c:chart xmlns:c="http://schemas.openxmlformats.org/drawingml/2006/chart" xmlns:r="http://schemas.openxmlformats.org/officeDocument/2006/relationships" r:id="rId3"/>
          </a:graphicData>
        </a:graphic>
      </p:graphicFrame>
      <p:cxnSp>
        <p:nvCxnSpPr>
          <p:cNvPr id="10" name="Straight Connector 9">
            <a:extLst>
              <a:ext uri="{FF2B5EF4-FFF2-40B4-BE49-F238E27FC236}">
                <a16:creationId xmlns:a16="http://schemas.microsoft.com/office/drawing/2014/main" xmlns="" id="{E4EF4A6D-2683-9044-8387-BA64B4752346}"/>
              </a:ext>
            </a:extLst>
          </p:cNvPr>
          <p:cNvCxnSpPr/>
          <p:nvPr/>
        </p:nvCxnSpPr>
        <p:spPr>
          <a:xfrm>
            <a:off x="9034464" y="4285959"/>
            <a:ext cx="2486025" cy="0"/>
          </a:xfrm>
          <a:prstGeom prst="line">
            <a:avLst/>
          </a:prstGeom>
          <a:ln w="12700">
            <a:solidFill>
              <a:srgbClr val="B5C097"/>
            </a:solidFill>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xmlns="" id="{A38B96DA-EA2C-AA4B-B53E-B9BE8E061183}"/>
              </a:ext>
            </a:extLst>
          </p:cNvPr>
          <p:cNvCxnSpPr>
            <a:cxnSpLocks/>
          </p:cNvCxnSpPr>
          <p:nvPr/>
        </p:nvCxnSpPr>
        <p:spPr>
          <a:xfrm flipV="1">
            <a:off x="9691689" y="1790411"/>
            <a:ext cx="0" cy="2495548"/>
          </a:xfrm>
          <a:prstGeom prst="straightConnector1">
            <a:avLst/>
          </a:prstGeom>
          <a:ln w="12700">
            <a:solidFill>
              <a:srgbClr val="B5C097"/>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xmlns="" id="{F7E9E636-BE00-8A44-A119-823AE069A2AA}"/>
              </a:ext>
            </a:extLst>
          </p:cNvPr>
          <p:cNvCxnSpPr>
            <a:cxnSpLocks/>
          </p:cNvCxnSpPr>
          <p:nvPr/>
        </p:nvCxnSpPr>
        <p:spPr>
          <a:xfrm>
            <a:off x="11306180" y="4285959"/>
            <a:ext cx="0" cy="800871"/>
          </a:xfrm>
          <a:prstGeom prst="straightConnector1">
            <a:avLst/>
          </a:prstGeom>
          <a:ln w="12700">
            <a:solidFill>
              <a:srgbClr val="B5C097"/>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xmlns="" id="{43E1685D-3504-174F-8E95-337975738AAA}"/>
              </a:ext>
            </a:extLst>
          </p:cNvPr>
          <p:cNvSpPr txBox="1"/>
          <p:nvPr/>
        </p:nvSpPr>
        <p:spPr>
          <a:xfrm>
            <a:off x="9820281" y="2285101"/>
            <a:ext cx="2028820" cy="573880"/>
          </a:xfrm>
          <a:prstGeom prst="rect">
            <a:avLst/>
          </a:prstGeom>
        </p:spPr>
        <p:txBody>
          <a:bodyPr wrap="square" rtlCol="0">
            <a:normAutofit fontScale="92500" lnSpcReduction="10000"/>
          </a:bodyPr>
          <a:lstStyle/>
          <a:p>
            <a:r>
              <a:rPr lang="en-GB" dirty="0"/>
              <a:t>In favour of males above zero</a:t>
            </a:r>
          </a:p>
        </p:txBody>
      </p:sp>
      <p:sp>
        <p:nvSpPr>
          <p:cNvPr id="14" name="TextBox 13">
            <a:extLst>
              <a:ext uri="{FF2B5EF4-FFF2-40B4-BE49-F238E27FC236}">
                <a16:creationId xmlns:a16="http://schemas.microsoft.com/office/drawing/2014/main" xmlns="" id="{1178FCB6-8438-3349-9340-CF24C1AA9BD5}"/>
              </a:ext>
            </a:extLst>
          </p:cNvPr>
          <p:cNvSpPr txBox="1"/>
          <p:nvPr/>
        </p:nvSpPr>
        <p:spPr>
          <a:xfrm>
            <a:off x="9263071" y="4491937"/>
            <a:ext cx="1971664" cy="779839"/>
          </a:xfrm>
          <a:prstGeom prst="rect">
            <a:avLst/>
          </a:prstGeom>
        </p:spPr>
        <p:txBody>
          <a:bodyPr wrap="square" rtlCol="0">
            <a:normAutofit fontScale="92500" lnSpcReduction="20000"/>
          </a:bodyPr>
          <a:lstStyle/>
          <a:p>
            <a:r>
              <a:rPr lang="en-GB" dirty="0"/>
              <a:t>In favour of females below zero</a:t>
            </a:r>
          </a:p>
        </p:txBody>
      </p:sp>
      <p:sp>
        <p:nvSpPr>
          <p:cNvPr id="16" name="Title 1">
            <a:extLst>
              <a:ext uri="{FF2B5EF4-FFF2-40B4-BE49-F238E27FC236}">
                <a16:creationId xmlns:a16="http://schemas.microsoft.com/office/drawing/2014/main" xmlns="" id="{763DD0E8-7F38-6E40-8F77-B37ADBA2B0E3}"/>
              </a:ext>
            </a:extLst>
          </p:cNvPr>
          <p:cNvSpPr>
            <a:spLocks noGrp="1"/>
          </p:cNvSpPr>
          <p:nvPr>
            <p:ph type="title"/>
          </p:nvPr>
        </p:nvSpPr>
        <p:spPr>
          <a:xfrm>
            <a:off x="838199" y="365125"/>
            <a:ext cx="9696599" cy="1325563"/>
          </a:xfrm>
        </p:spPr>
        <p:txBody>
          <a:bodyPr>
            <a:normAutofit fontScale="90000"/>
          </a:bodyPr>
          <a:lstStyle/>
          <a:p>
            <a:r>
              <a:rPr lang="en-GB" dirty="0"/>
              <a:t>Percentage gender pay gap over time, by </a:t>
            </a:r>
            <a:br>
              <a:rPr lang="en-GB" dirty="0"/>
            </a:br>
            <a:r>
              <a:rPr lang="en-GB" dirty="0"/>
              <a:t>full-time and part-time work, UK, 1997 to 2016</a:t>
            </a:r>
            <a:br>
              <a:rPr lang="en-GB" dirty="0"/>
            </a:br>
            <a:endParaRPr lang="en-GB" dirty="0"/>
          </a:p>
        </p:txBody>
      </p:sp>
    </p:spTree>
    <p:extLst>
      <p:ext uri="{BB962C8B-B14F-4D97-AF65-F5344CB8AC3E}">
        <p14:creationId xmlns:p14="http://schemas.microsoft.com/office/powerpoint/2010/main" val="1328338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D5A3A645-9E52-284B-9C05-B591283060F8}"/>
              </a:ext>
            </a:extLst>
          </p:cNvPr>
          <p:cNvSpPr/>
          <p:nvPr/>
        </p:nvSpPr>
        <p:spPr>
          <a:xfrm>
            <a:off x="838200" y="6011124"/>
            <a:ext cx="8857770" cy="276999"/>
          </a:xfrm>
          <a:prstGeom prst="rect">
            <a:avLst/>
          </a:prstGeom>
        </p:spPr>
        <p:txBody>
          <a:bodyPr wrap="square">
            <a:spAutoFit/>
          </a:bodyPr>
          <a:lstStyle/>
          <a:p>
            <a:r>
              <a:rPr lang="en-GB" sz="1200" dirty="0">
                <a:solidFill>
                  <a:srgbClr val="5E5E5E"/>
                </a:solidFill>
              </a:rPr>
              <a:t>Adapted from data from the Office for National Statistics licensed under the Open Government Licence v.2.0.</a:t>
            </a:r>
          </a:p>
        </p:txBody>
      </p:sp>
      <p:sp>
        <p:nvSpPr>
          <p:cNvPr id="16" name="Title 1">
            <a:extLst>
              <a:ext uri="{FF2B5EF4-FFF2-40B4-BE49-F238E27FC236}">
                <a16:creationId xmlns:a16="http://schemas.microsoft.com/office/drawing/2014/main" xmlns="" id="{763DD0E8-7F38-6E40-8F77-B37ADBA2B0E3}"/>
              </a:ext>
            </a:extLst>
          </p:cNvPr>
          <p:cNvSpPr>
            <a:spLocks noGrp="1"/>
          </p:cNvSpPr>
          <p:nvPr>
            <p:ph type="title"/>
          </p:nvPr>
        </p:nvSpPr>
        <p:spPr>
          <a:xfrm>
            <a:off x="838199" y="365125"/>
            <a:ext cx="10603322" cy="1325563"/>
          </a:xfrm>
        </p:spPr>
        <p:txBody>
          <a:bodyPr>
            <a:normAutofit fontScale="90000"/>
          </a:bodyPr>
          <a:lstStyle/>
          <a:p>
            <a:r>
              <a:rPr lang="en-GB" dirty="0"/>
              <a:t>Percentage of male and female employees in different occupational groups, UK, April to June 2016</a:t>
            </a:r>
            <a:br>
              <a:rPr lang="en-GB" dirty="0"/>
            </a:br>
            <a:endParaRPr lang="en-GB" dirty="0"/>
          </a:p>
        </p:txBody>
      </p:sp>
      <p:graphicFrame>
        <p:nvGraphicFramePr>
          <p:cNvPr id="6" name="Content Placeholder 5">
            <a:extLst>
              <a:ext uri="{FF2B5EF4-FFF2-40B4-BE49-F238E27FC236}">
                <a16:creationId xmlns:a16="http://schemas.microsoft.com/office/drawing/2014/main" xmlns="" id="{11216344-CDEE-42FC-9D82-CF008794A4D8}"/>
              </a:ext>
            </a:extLst>
          </p:cNvPr>
          <p:cNvGraphicFramePr>
            <a:graphicFrameLocks noGrp="1"/>
          </p:cNvGraphicFramePr>
          <p:nvPr>
            <p:ph idx="1"/>
            <p:extLst>
              <p:ext uri="{D42A27DB-BD31-4B8C-83A1-F6EECF244321}">
                <p14:modId xmlns:p14="http://schemas.microsoft.com/office/powerpoint/2010/main" val="1253873913"/>
              </p:ext>
            </p:extLst>
          </p:nvPr>
        </p:nvGraphicFramePr>
        <p:xfrm>
          <a:off x="838200" y="1536867"/>
          <a:ext cx="10936288"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7702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A71D84-71B6-9347-9467-D4149A07E145}"/>
              </a:ext>
            </a:extLst>
          </p:cNvPr>
          <p:cNvSpPr>
            <a:spLocks noGrp="1"/>
          </p:cNvSpPr>
          <p:nvPr>
            <p:ph type="title"/>
          </p:nvPr>
        </p:nvSpPr>
        <p:spPr/>
        <p:txBody>
          <a:bodyPr/>
          <a:lstStyle/>
          <a:p>
            <a:r>
              <a:rPr lang="en-GB" dirty="0"/>
              <a:t>Homework A</a:t>
            </a:r>
            <a:br>
              <a:rPr lang="en-GB" dirty="0"/>
            </a:br>
            <a:r>
              <a:rPr lang="en-GB" dirty="0"/>
              <a:t>Answers</a:t>
            </a:r>
          </a:p>
        </p:txBody>
      </p:sp>
      <p:sp>
        <p:nvSpPr>
          <p:cNvPr id="7" name="Content Placeholder 6">
            <a:extLst>
              <a:ext uri="{FF2B5EF4-FFF2-40B4-BE49-F238E27FC236}">
                <a16:creationId xmlns:a16="http://schemas.microsoft.com/office/drawing/2014/main" xmlns="" id="{7FD49C51-0555-F74D-BD85-0A66F01C95CA}"/>
              </a:ext>
            </a:extLst>
          </p:cNvPr>
          <p:cNvSpPr>
            <a:spLocks noGrp="1"/>
          </p:cNvSpPr>
          <p:nvPr>
            <p:ph idx="1"/>
          </p:nvPr>
        </p:nvSpPr>
        <p:spPr>
          <a:xfrm>
            <a:off x="838200" y="1825625"/>
            <a:ext cx="9343146" cy="4351338"/>
          </a:xfrm>
        </p:spPr>
        <p:txBody>
          <a:bodyPr/>
          <a:lstStyle/>
          <a:p>
            <a:pPr marL="457200" indent="-457200">
              <a:buFont typeface="+mj-lt"/>
              <a:buAutoNum type="arabicPeriod"/>
            </a:pPr>
            <a:r>
              <a:rPr lang="en-GB" dirty="0"/>
              <a:t>Approximately 9% in favour of men.</a:t>
            </a:r>
          </a:p>
          <a:p>
            <a:pPr marL="457200" indent="-457200">
              <a:buFont typeface="+mj-lt"/>
              <a:buAutoNum type="arabicPeriod"/>
            </a:pPr>
            <a:r>
              <a:rPr lang="en-GB" dirty="0"/>
              <a:t>Approximately 6% in favour of women.</a:t>
            </a:r>
          </a:p>
          <a:p>
            <a:pPr marL="457200" indent="-457200">
              <a:buFont typeface="+mj-lt"/>
              <a:buAutoNum type="arabicPeriod"/>
            </a:pPr>
            <a:r>
              <a:rPr lang="en-GB" dirty="0"/>
              <a:t>The largest gap in favour of females appears to be ‘Caring, leisure and Other Service occupations’ at about 13%, although the other occupational group ‘Administrative and Secretarial occupations’ appears to be about 11%-12%.</a:t>
            </a:r>
          </a:p>
          <a:p>
            <a:pPr marL="457200" indent="-457200">
              <a:buFont typeface="+mj-lt"/>
              <a:buAutoNum type="arabicPeriod"/>
            </a:pPr>
            <a:r>
              <a:rPr lang="en-GB" dirty="0"/>
              <a:t>Discussion: does the occupation you identified explain the gender pay gap?</a:t>
            </a:r>
          </a:p>
        </p:txBody>
      </p:sp>
      <p:pic>
        <p:nvPicPr>
          <p:cNvPr id="8" name="Picture 7">
            <a:extLst>
              <a:ext uri="{FF2B5EF4-FFF2-40B4-BE49-F238E27FC236}">
                <a16:creationId xmlns:a16="http://schemas.microsoft.com/office/drawing/2014/main" xmlns="" id="{33170B06-8CBC-5143-A4E2-EBC9236C8AAE}"/>
              </a:ext>
            </a:extLst>
          </p:cNvPr>
          <p:cNvPicPr>
            <a:picLocks noChangeAspect="1"/>
          </p:cNvPicPr>
          <p:nvPr/>
        </p:nvPicPr>
        <p:blipFill>
          <a:blip r:embed="rId3"/>
          <a:stretch>
            <a:fillRect/>
          </a:stretch>
        </p:blipFill>
        <p:spPr>
          <a:xfrm>
            <a:off x="10661403" y="188393"/>
            <a:ext cx="1388160" cy="1388160"/>
          </a:xfrm>
          <a:prstGeom prst="rect">
            <a:avLst/>
          </a:prstGeom>
        </p:spPr>
      </p:pic>
    </p:spTree>
    <p:extLst>
      <p:ext uri="{BB962C8B-B14F-4D97-AF65-F5344CB8AC3E}">
        <p14:creationId xmlns:p14="http://schemas.microsoft.com/office/powerpoint/2010/main" val="1421194034"/>
      </p:ext>
    </p:extLst>
  </p:cSld>
  <p:clrMapOvr>
    <a:masterClrMapping/>
  </p:clrMapOvr>
</p:sld>
</file>

<file path=ppt/theme/theme1.xml><?xml version="1.0" encoding="utf-8"?>
<a:theme xmlns:a="http://schemas.openxmlformats.org/drawingml/2006/main" name="Office Theme">
  <a:themeElements>
    <a:clrScheme name="Custom 9">
      <a:dk1>
        <a:srgbClr val="000000"/>
      </a:dk1>
      <a:lt1>
        <a:srgbClr val="FFFFFF"/>
      </a:lt1>
      <a:dk2>
        <a:srgbClr val="44546A"/>
      </a:dk2>
      <a:lt2>
        <a:srgbClr val="C0B6AF"/>
      </a:lt2>
      <a:accent1>
        <a:srgbClr val="D8222A"/>
      </a:accent1>
      <a:accent2>
        <a:srgbClr val="B5BB3B"/>
      </a:accent2>
      <a:accent3>
        <a:srgbClr val="75B8B1"/>
      </a:accent3>
      <a:accent4>
        <a:srgbClr val="8DC3DA"/>
      </a:accent4>
      <a:accent5>
        <a:srgbClr val="D8B6CA"/>
      </a:accent5>
      <a:accent6>
        <a:srgbClr val="F0AA5B"/>
      </a:accent6>
      <a:hlink>
        <a:srgbClr val="D8222A"/>
      </a:hlink>
      <a:folHlink>
        <a:srgbClr val="F0AA5B"/>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0</TotalTime>
  <Words>5240</Words>
  <Application>Microsoft Office PowerPoint</Application>
  <PresentationFormat>Widescreen</PresentationFormat>
  <Paragraphs>519</Paragraphs>
  <Slides>49</Slides>
  <Notes>48</Notes>
  <HiddenSlides>7</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49</vt:i4>
      </vt:variant>
    </vt:vector>
  </HeadingPairs>
  <TitlesOfParts>
    <vt:vector size="53" baseType="lpstr">
      <vt:lpstr>Arial</vt:lpstr>
      <vt:lpstr>Calibri</vt:lpstr>
      <vt:lpstr>Times New Roman</vt:lpstr>
      <vt:lpstr>Office Theme</vt:lpstr>
      <vt:lpstr>PowerPoint Presentation</vt:lpstr>
      <vt:lpstr>Wages and working, part 1</vt:lpstr>
      <vt:lpstr>Mathematics content in this presentation</vt:lpstr>
      <vt:lpstr>Homework A, part 1</vt:lpstr>
      <vt:lpstr>Homework A, part 2</vt:lpstr>
      <vt:lpstr>Homework A Let’s see the graphs</vt:lpstr>
      <vt:lpstr>Percentage gender pay gap over time, by  full-time and part-time work, UK, 1997 to 2016 </vt:lpstr>
      <vt:lpstr>Percentage of male and female employees in different occupational groups, UK, April to June 2016 </vt:lpstr>
      <vt:lpstr>Homework A Answers</vt:lpstr>
      <vt:lpstr>Working – wages, salaries, bonuses and more!</vt:lpstr>
      <vt:lpstr>Payment bases and payments</vt:lpstr>
      <vt:lpstr>The basic graphical relationship</vt:lpstr>
      <vt:lpstr>Payment bases and payment in practice: time in the workplace (paid by the hour)</vt:lpstr>
      <vt:lpstr>Productivity or piecework</vt:lpstr>
      <vt:lpstr>Salary</vt:lpstr>
      <vt:lpstr>Commission</vt:lpstr>
      <vt:lpstr>Bonuses and performance-related pay</vt:lpstr>
      <vt:lpstr>Profit share</vt:lpstr>
      <vt:lpstr>Task 1: payment methods</vt:lpstr>
      <vt:lpstr>The following slides offer alternates – use only one</vt:lpstr>
      <vt:lpstr>Task 1: payment methods:   Some answers</vt:lpstr>
      <vt:lpstr>Task 1: payment methods, part a:   Some answers</vt:lpstr>
      <vt:lpstr>Task 1: payment methods, part b:   Some answers</vt:lpstr>
      <vt:lpstr>Looking for work</vt:lpstr>
      <vt:lpstr>Task 2: looking for work, part a</vt:lpstr>
      <vt:lpstr>Task 2: looking for work, part b</vt:lpstr>
      <vt:lpstr>Task 2: looking for work  Answer to question 1</vt:lpstr>
      <vt:lpstr>Task 2: looking for work  Answers to questions 2 to 4</vt:lpstr>
      <vt:lpstr>Task 2: looking for work  Answers to questions 5 to 8</vt:lpstr>
      <vt:lpstr>Task 2: looking for work  Answers</vt:lpstr>
      <vt:lpstr>Task 2: looking for work  Answers</vt:lpstr>
      <vt:lpstr>Minimum wages </vt:lpstr>
      <vt:lpstr>Homework B</vt:lpstr>
      <vt:lpstr>Wages and working, part 2</vt:lpstr>
      <vt:lpstr>Homework B You were asked to do the following:</vt:lpstr>
      <vt:lpstr>Homework B Answers</vt:lpstr>
      <vt:lpstr>Task 3: the fruit farm</vt:lpstr>
      <vt:lpstr>Task 3: the fruit farm</vt:lpstr>
      <vt:lpstr>Task 3: the fruit farm</vt:lpstr>
      <vt:lpstr>Task 3: the fruit farm</vt:lpstr>
      <vt:lpstr>Task 3: the fruit farm: Answer</vt:lpstr>
      <vt:lpstr>Task 3: the fruit farm  Answer</vt:lpstr>
      <vt:lpstr>Task 3: the fruit farm  Answer</vt:lpstr>
      <vt:lpstr>Task 3: the fruit farm Answer</vt:lpstr>
      <vt:lpstr>Task 3: the fruit farm  Answer</vt:lpstr>
      <vt:lpstr>Task 3: the fruit farm  Answer</vt:lpstr>
      <vt:lpstr>Zero hours</vt:lpstr>
      <vt:lpstr>Would you take a zero-hours contract?</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 Harper</dc:creator>
  <cp:lastModifiedBy>Rebecca Bolton</cp:lastModifiedBy>
  <cp:revision>177</cp:revision>
  <cp:lastPrinted>2016-12-19T19:56:25Z</cp:lastPrinted>
  <dcterms:created xsi:type="dcterms:W3CDTF">2016-12-06T10:19:25Z</dcterms:created>
  <dcterms:modified xsi:type="dcterms:W3CDTF">2019-05-20T09:10:09Z</dcterms:modified>
</cp:coreProperties>
</file>